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heme/theme3.xml" ContentType="application/vnd.openxmlformats-officedocument.theme+xml"/>
  <Override PartName="/ppt/tags/tag119.xml" ContentType="application/vnd.openxmlformats-officedocument.presentationml.tags+xml"/>
  <Override PartName="/ppt/notesSlides/notesSlide1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2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3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4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5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6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7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8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9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10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11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12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13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14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15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16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17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18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19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20.xml" ContentType="application/vnd.openxmlformats-officedocument.presentationml.notesSlide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notesSlides/notesSlide21.xml" ContentType="application/vnd.openxmlformats-officedocument.presentationml.notesSlide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22.xml" ContentType="application/vnd.openxmlformats-officedocument.presentationml.notesSlide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23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24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25.xml" ContentType="application/vnd.openxmlformats-officedocument.presentationml.notesSlid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26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notesSlides/notesSlide27.xml" ContentType="application/vnd.openxmlformats-officedocument.presentationml.notesSlide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28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notesSlides/notesSlide29.xml" ContentType="application/vnd.openxmlformats-officedocument.presentationml.notesSlide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notesSlides/notesSlide30.xml" ContentType="application/vnd.openxmlformats-officedocument.presentationml.notesSlide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notesSlides/notesSlide31.xml" ContentType="application/vnd.openxmlformats-officedocument.presentationml.notesSlide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notesSlides/notesSlide32.xml" ContentType="application/vnd.openxmlformats-officedocument.presentationml.notesSlide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notesSlides/notesSlide33.xml" ContentType="application/vnd.openxmlformats-officedocument.presentationml.notesSlide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notesSlides/notesSlide34.xml" ContentType="application/vnd.openxmlformats-officedocument.presentationml.notesSlide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notesSlides/notesSlide35.xml" ContentType="application/vnd.openxmlformats-officedocument.presentationml.notesSlide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notesSlides/notesSlide36.xml" ContentType="application/vnd.openxmlformats-officedocument.presentationml.notesSlide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notesSlides/notesSlide37.xml" ContentType="application/vnd.openxmlformats-officedocument.presentationml.notesSlide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notesSlides/notesSlide38.xml" ContentType="application/vnd.openxmlformats-officedocument.presentationml.notesSlide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notesSlides/notesSlide39.xml" ContentType="application/vnd.openxmlformats-officedocument.presentationml.notesSlide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notesSlides/notesSlide40.xml" ContentType="application/vnd.openxmlformats-officedocument.presentationml.notesSlide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notesSlides/notesSlide41.xml" ContentType="application/vnd.openxmlformats-officedocument.presentationml.notesSlide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notesSlides/notesSlide42.xml" ContentType="application/vnd.openxmlformats-officedocument.presentationml.notesSlide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notesSlides/notesSlide43.xml" ContentType="application/vnd.openxmlformats-officedocument.presentationml.notesSlide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notesSlides/notesSlide44.xml" ContentType="application/vnd.openxmlformats-officedocument.presentationml.notesSlide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notesSlides/notesSlide45.xml" ContentType="application/vnd.openxmlformats-officedocument.presentationml.notesSlide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notesSlides/notesSlide46.xml" ContentType="application/vnd.openxmlformats-officedocument.presentationml.notesSlide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notesSlides/notesSlide47.xml" ContentType="application/vnd.openxmlformats-officedocument.presentationml.notesSlide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notesSlides/notesSlide48.xml" ContentType="application/vnd.openxmlformats-officedocument.presentationml.notesSlide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notesSlides/notesSlide49.xml" ContentType="application/vnd.openxmlformats-officedocument.presentationml.notesSlide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notesSlides/notesSlide50.xml" ContentType="application/vnd.openxmlformats-officedocument.presentationml.notesSlide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notesSlides/notesSlide51.xml" ContentType="application/vnd.openxmlformats-officedocument.presentationml.notesSlide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notesSlides/notesSlide52.xml" ContentType="application/vnd.openxmlformats-officedocument.presentationml.notesSlide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notesSlides/notesSlide53.xml" ContentType="application/vnd.openxmlformats-officedocument.presentationml.notesSlide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notesSlides/notesSlide54.xml" ContentType="application/vnd.openxmlformats-officedocument.presentationml.notesSlide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notesSlides/notesSlide55.xml" ContentType="application/vnd.openxmlformats-officedocument.presentationml.notesSlide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notesSlides/notesSlide56.xml" ContentType="application/vnd.openxmlformats-officedocument.presentationml.notesSlide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notesSlides/notesSlide57.xml" ContentType="application/vnd.openxmlformats-officedocument.presentationml.notesSlide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notesSlides/notesSlide58.xml" ContentType="application/vnd.openxmlformats-officedocument.presentationml.notesSlide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notesSlides/notesSlide59.xml" ContentType="application/vnd.openxmlformats-officedocument.presentationml.notesSlide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notesSlides/notesSlide60.xml" ContentType="application/vnd.openxmlformats-officedocument.presentationml.notesSlide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notesSlides/notesSlide61.xml" ContentType="application/vnd.openxmlformats-officedocument.presentationml.notesSlide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notesSlides/notesSlide62.xml" ContentType="application/vnd.openxmlformats-officedocument.presentationml.notesSlide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notesSlides/notesSlide63.xml" ContentType="application/vnd.openxmlformats-officedocument.presentationml.notesSlide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notesSlides/notesSlide64.xml" ContentType="application/vnd.openxmlformats-officedocument.presentationml.notesSlide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notesSlides/notesSlide65.xml" ContentType="application/vnd.openxmlformats-officedocument.presentationml.notesSlide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notesSlides/notesSlide66.xml" ContentType="application/vnd.openxmlformats-officedocument.presentationml.notesSlide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notesSlides/notesSlide67.xml" ContentType="application/vnd.openxmlformats-officedocument.presentationml.notesSlide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notesSlides/notesSlide68.xml" ContentType="application/vnd.openxmlformats-officedocument.presentationml.notesSlide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notesSlides/notesSlide69.xml" ContentType="application/vnd.openxmlformats-officedocument.presentationml.notesSlide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notesSlides/notesSlide70.xml" ContentType="application/vnd.openxmlformats-officedocument.presentationml.notesSlide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notesSlides/notesSlide71.xml" ContentType="application/vnd.openxmlformats-officedocument.presentationml.notesSlide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notesSlides/notesSlide72.xml" ContentType="application/vnd.openxmlformats-officedocument.presentationml.notesSlide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notesSlides/notesSlide73.xml" ContentType="application/vnd.openxmlformats-officedocument.presentationml.notesSlide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notesSlides/notesSlide74.xml" ContentType="application/vnd.openxmlformats-officedocument.presentationml.notesSlide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notesSlides/notesSlide75.xml" ContentType="application/vnd.openxmlformats-officedocument.presentationml.notesSlide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notesSlides/notesSlide76.xml" ContentType="application/vnd.openxmlformats-officedocument.presentationml.notesSlide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notesSlides/notesSlide77.xml" ContentType="application/vnd.openxmlformats-officedocument.presentationml.notesSlide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notesSlides/notesSlide78.xml" ContentType="application/vnd.openxmlformats-officedocument.presentationml.notesSlide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notesSlides/notesSlide79.xml" ContentType="application/vnd.openxmlformats-officedocument.presentationml.notesSlide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notesSlides/notesSlide80.xml" ContentType="application/vnd.openxmlformats-officedocument.presentationml.notesSlide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notesSlides/notesSlide81.xml" ContentType="application/vnd.openxmlformats-officedocument.presentationml.notesSlide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notesSlides/notesSlide82.xml" ContentType="application/vnd.openxmlformats-officedocument.presentationml.notesSlide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notesSlides/notesSlide83.xml" ContentType="application/vnd.openxmlformats-officedocument.presentationml.notesSlide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notesSlides/notesSlide84.xml" ContentType="application/vnd.openxmlformats-officedocument.presentationml.notesSlide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notesSlides/notesSlide85.xml" ContentType="application/vnd.openxmlformats-officedocument.presentationml.notesSlide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notesSlides/notesSlide86.xml" ContentType="application/vnd.openxmlformats-officedocument.presentationml.notesSlide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notesSlides/notesSlide87.xml" ContentType="application/vnd.openxmlformats-officedocument.presentationml.notesSlide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notesSlides/notesSlide88.xml" ContentType="application/vnd.openxmlformats-officedocument.presentationml.notesSlide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notesSlides/notesSlide89.xml" ContentType="application/vnd.openxmlformats-officedocument.presentationml.notesSlide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notesSlides/notesSlide90.xml" ContentType="application/vnd.openxmlformats-officedocument.presentationml.notesSlide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notesSlides/notesSlide91.xml" ContentType="application/vnd.openxmlformats-officedocument.presentationml.notesSlide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notesSlides/notesSlide92.xml" ContentType="application/vnd.openxmlformats-officedocument.presentationml.notesSlide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notesSlides/notesSlide93.xml" ContentType="application/vnd.openxmlformats-officedocument.presentationml.notesSlide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notesSlides/notesSlide94.xml" ContentType="application/vnd.openxmlformats-officedocument.presentationml.notesSlide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notesSlides/notesSlide95.xml" ContentType="application/vnd.openxmlformats-officedocument.presentationml.notesSlide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notesSlides/notesSlide96.xml" ContentType="application/vnd.openxmlformats-officedocument.presentationml.notesSlide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notesSlides/notesSlide97.xml" ContentType="application/vnd.openxmlformats-officedocument.presentationml.notesSlide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notesSlides/notesSlide98.xml" ContentType="application/vnd.openxmlformats-officedocument.presentationml.notesSlide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notesSlides/notesSlide99.xml" ContentType="application/vnd.openxmlformats-officedocument.presentationml.notesSlide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notesSlides/notesSlide100.xml" ContentType="application/vnd.openxmlformats-officedocument.presentationml.notesSlide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notesSlides/notesSlide101.xml" ContentType="application/vnd.openxmlformats-officedocument.presentationml.notesSlide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notesSlides/notesSlide102.xml" ContentType="application/vnd.openxmlformats-officedocument.presentationml.notesSlide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notesSlides/notesSlide103.xml" ContentType="application/vnd.openxmlformats-officedocument.presentationml.notesSlide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notesSlides/notesSlide104.xml" ContentType="application/vnd.openxmlformats-officedocument.presentationml.notesSlide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notesSlides/notesSlide105.xml" ContentType="application/vnd.openxmlformats-officedocument.presentationml.notesSlide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notesSlides/notesSlide106.xml" ContentType="application/vnd.openxmlformats-officedocument.presentationml.notesSlide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notesSlides/notesSlide107.xml" ContentType="application/vnd.openxmlformats-officedocument.presentationml.notesSlide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notesSlides/notesSlide108.xml" ContentType="application/vnd.openxmlformats-officedocument.presentationml.notesSlide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notesSlides/notesSlide109.xml" ContentType="application/vnd.openxmlformats-officedocument.presentationml.notesSlide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notesSlides/notesSlide110.xml" ContentType="application/vnd.openxmlformats-officedocument.presentationml.notesSlide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notesSlides/notesSlide111.xml" ContentType="application/vnd.openxmlformats-officedocument.presentationml.notesSlide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notesSlides/notesSlide112.xml" ContentType="application/vnd.openxmlformats-officedocument.presentationml.notesSlide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notesSlides/notesSlide113.xml" ContentType="application/vnd.openxmlformats-officedocument.presentationml.notesSlide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notesSlides/notesSlide114.xml" ContentType="application/vnd.openxmlformats-officedocument.presentationml.notesSlide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notesSlides/notesSlide115.xml" ContentType="application/vnd.openxmlformats-officedocument.presentationml.notesSlide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notesSlides/notesSlide116.xml" ContentType="application/vnd.openxmlformats-officedocument.presentationml.notesSlide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notesSlides/notesSlide117.xml" ContentType="application/vnd.openxmlformats-officedocument.presentationml.notesSlide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notesSlides/notesSlide118.xml" ContentType="application/vnd.openxmlformats-officedocument.presentationml.notesSlide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notesSlides/notesSlide119.xml" ContentType="application/vnd.openxmlformats-officedocument.presentationml.notesSlide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notesSlides/notesSlide120.xml" ContentType="application/vnd.openxmlformats-officedocument.presentationml.notesSlide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notesSlides/notesSlide121.xml" ContentType="application/vnd.openxmlformats-officedocument.presentationml.notesSlide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notesSlides/notesSlide122.xml" ContentType="application/vnd.openxmlformats-officedocument.presentationml.notesSlide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notesSlides/notesSlide123.xml" ContentType="application/vnd.openxmlformats-officedocument.presentationml.notesSlide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notesSlides/notesSlide124.xml" ContentType="application/vnd.openxmlformats-officedocument.presentationml.notesSlide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notesSlides/notesSlide125.xml" ContentType="application/vnd.openxmlformats-officedocument.presentationml.notesSlide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notesSlides/notesSlide126.xml" ContentType="application/vnd.openxmlformats-officedocument.presentationml.notesSlide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notesSlides/notesSlide127.xml" ContentType="application/vnd.openxmlformats-officedocument.presentationml.notesSlide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notesSlides/notesSlide128.xml" ContentType="application/vnd.openxmlformats-officedocument.presentationml.notesSlide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notesSlides/notesSlide129.xml" ContentType="application/vnd.openxmlformats-officedocument.presentationml.notesSlide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notesSlides/notesSlide130.xml" ContentType="application/vnd.openxmlformats-officedocument.presentationml.notesSlide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notesSlides/notesSlide131.xml" ContentType="application/vnd.openxmlformats-officedocument.presentationml.notesSlide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notesSlides/notesSlide132.xml" ContentType="application/vnd.openxmlformats-officedocument.presentationml.notesSlide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notesSlides/notesSlide133.xml" ContentType="application/vnd.openxmlformats-officedocument.presentationml.notesSlide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notesSlides/notesSlide134.xml" ContentType="application/vnd.openxmlformats-officedocument.presentationml.notesSlide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notesSlides/notesSlide135.xml" ContentType="application/vnd.openxmlformats-officedocument.presentationml.notesSlide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notesSlides/notesSlide136.xml" ContentType="application/vnd.openxmlformats-officedocument.presentationml.notesSlide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notesSlides/notesSlide137.xml" ContentType="application/vnd.openxmlformats-officedocument.presentationml.notesSlide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notesSlides/notesSlide138.xml" ContentType="application/vnd.openxmlformats-officedocument.presentationml.notesSlide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notesSlides/notesSlide139.xml" ContentType="application/vnd.openxmlformats-officedocument.presentationml.notesSlide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notesSlides/notesSlide140.xml" ContentType="application/vnd.openxmlformats-officedocument.presentationml.notesSlide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notesSlides/notesSlide141.xml" ContentType="application/vnd.openxmlformats-officedocument.presentationml.notesSlide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notesSlides/notesSlide142.xml" ContentType="application/vnd.openxmlformats-officedocument.presentationml.notesSlide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notesSlides/notesSlide143.xml" ContentType="application/vnd.openxmlformats-officedocument.presentationml.notesSlide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notesSlides/notesSlide144.xml" ContentType="application/vnd.openxmlformats-officedocument.presentationml.notesSlide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notesSlides/notesSlide145.xml" ContentType="application/vnd.openxmlformats-officedocument.presentationml.notesSlide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notesSlides/notesSlide146.xml" ContentType="application/vnd.openxmlformats-officedocument.presentationml.notesSlide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notesSlides/notesSlide147.xml" ContentType="application/vnd.openxmlformats-officedocument.presentationml.notesSlide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notesSlides/notesSlide148.xml" ContentType="application/vnd.openxmlformats-officedocument.presentationml.notesSlide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notesSlides/notesSlide149.xml" ContentType="application/vnd.openxmlformats-officedocument.presentationml.notesSlide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notesSlides/notesSlide150.xml" ContentType="application/vnd.openxmlformats-officedocument.presentationml.notesSlide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notesSlides/notesSlide151.xml" ContentType="application/vnd.openxmlformats-officedocument.presentationml.notesSlide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notesSlides/notesSlide152.xml" ContentType="application/vnd.openxmlformats-officedocument.presentationml.notesSlide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notesSlides/notesSlide153.xml" ContentType="application/vnd.openxmlformats-officedocument.presentationml.notesSlide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notesSlides/notesSlide154.xml" ContentType="application/vnd.openxmlformats-officedocument.presentationml.notesSlide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notesSlides/notesSlide155.xml" ContentType="application/vnd.openxmlformats-officedocument.presentationml.notesSlide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notesSlides/notesSlide156.xml" ContentType="application/vnd.openxmlformats-officedocument.presentationml.notesSlide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notesSlides/notesSlide157.xml" ContentType="application/vnd.openxmlformats-officedocument.presentationml.notesSlide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notesSlides/notesSlide158.xml" ContentType="application/vnd.openxmlformats-officedocument.presentationml.notesSlide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notesSlides/notesSlide159.xml" ContentType="application/vnd.openxmlformats-officedocument.presentationml.notesSlide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notesSlides/notesSlide160.xml" ContentType="application/vnd.openxmlformats-officedocument.presentationml.notesSlide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notesSlides/notesSlide161.xml" ContentType="application/vnd.openxmlformats-officedocument.presentationml.notesSlide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notesSlides/notesSlide162.xml" ContentType="application/vnd.openxmlformats-officedocument.presentationml.notesSlide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notesSlides/notesSlide163.xml" ContentType="application/vnd.openxmlformats-officedocument.presentationml.notesSlide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notesSlides/notesSlide164.xml" ContentType="application/vnd.openxmlformats-officedocument.presentationml.notesSlide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notesSlides/notesSlide165.xml" ContentType="application/vnd.openxmlformats-officedocument.presentationml.notesSlide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notesSlides/notesSlide166.xml" ContentType="application/vnd.openxmlformats-officedocument.presentationml.notesSlide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notesSlides/notesSlide167.xml" ContentType="application/vnd.openxmlformats-officedocument.presentationml.notesSlide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notesSlides/notesSlide168.xml" ContentType="application/vnd.openxmlformats-officedocument.presentationml.notesSlide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notesSlides/notesSlide169.xml" ContentType="application/vnd.openxmlformats-officedocument.presentationml.notesSlide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notesSlides/notesSlide170.xml" ContentType="application/vnd.openxmlformats-officedocument.presentationml.notesSlide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notesSlides/notesSlide171.xml" ContentType="application/vnd.openxmlformats-officedocument.presentationml.notesSlide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notesSlides/notesSlide172.xml" ContentType="application/vnd.openxmlformats-officedocument.presentationml.notesSlide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notesSlides/notesSlide173.xml" ContentType="application/vnd.openxmlformats-officedocument.presentationml.notesSlide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notesSlides/notesSlide174.xml" ContentType="application/vnd.openxmlformats-officedocument.presentationml.notesSlide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notesSlides/notesSlide175.xml" ContentType="application/vnd.openxmlformats-officedocument.presentationml.notesSlide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notesSlides/notesSlide176.xml" ContentType="application/vnd.openxmlformats-officedocument.presentationml.notesSlide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notesSlides/notesSlide177.xml" ContentType="application/vnd.openxmlformats-officedocument.presentationml.notesSlide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notesSlides/notesSlide178.xml" ContentType="application/vnd.openxmlformats-officedocument.presentationml.notesSlide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notesSlides/notesSlide179.xml" ContentType="application/vnd.openxmlformats-officedocument.presentationml.notesSlide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notesSlides/notesSlide180.xml" ContentType="application/vnd.openxmlformats-officedocument.presentationml.notesSlide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notesSlides/notesSlide181.xml" ContentType="application/vnd.openxmlformats-officedocument.presentationml.notesSlide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notesSlides/notesSlide182.xml" ContentType="application/vnd.openxmlformats-officedocument.presentationml.notesSlide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notesSlides/notesSlide183.xml" ContentType="application/vnd.openxmlformats-officedocument.presentationml.notesSlide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notesSlides/notesSlide184.xml" ContentType="application/vnd.openxmlformats-officedocument.presentationml.notesSlide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notesSlides/notesSlide185.xml" ContentType="application/vnd.openxmlformats-officedocument.presentationml.notesSlide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notesSlides/notesSlide186.xml" ContentType="application/vnd.openxmlformats-officedocument.presentationml.notesSlide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notesSlides/notesSlide187.xml" ContentType="application/vnd.openxmlformats-officedocument.presentationml.notesSlide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notesSlides/notesSlide188.xml" ContentType="application/vnd.openxmlformats-officedocument.presentationml.notesSlide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notesSlides/notesSlide189.xml" ContentType="application/vnd.openxmlformats-officedocument.presentationml.notesSlide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notesSlides/notesSlide190.xml" ContentType="application/vnd.openxmlformats-officedocument.presentationml.notesSlide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notesSlides/notesSlide191.xml" ContentType="application/vnd.openxmlformats-officedocument.presentationml.notesSlide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notesSlides/notesSlide192.xml" ContentType="application/vnd.openxmlformats-officedocument.presentationml.notesSlide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notesSlides/notesSlide193.xml" ContentType="application/vnd.openxmlformats-officedocument.presentationml.notesSlide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notesSlides/notesSlide194.xml" ContentType="application/vnd.openxmlformats-officedocument.presentationml.notesSlide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notesSlides/notesSlide195.xml" ContentType="application/vnd.openxmlformats-officedocument.presentationml.notesSlide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notesSlides/notesSlide196.xml" ContentType="application/vnd.openxmlformats-officedocument.presentationml.notesSlide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notesSlides/notesSlide197.xml" ContentType="application/vnd.openxmlformats-officedocument.presentationml.notesSlide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notesSlides/notesSlide198.xml" ContentType="application/vnd.openxmlformats-officedocument.presentationml.notesSlide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notesSlides/notesSlide199.xml" ContentType="application/vnd.openxmlformats-officedocument.presentationml.notesSlide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notesSlides/notesSlide200.xml" ContentType="application/vnd.openxmlformats-officedocument.presentationml.notesSlide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notesSlides/notesSlide201.xml" ContentType="application/vnd.openxmlformats-officedocument.presentationml.notesSlide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notesSlides/notesSlide202.xml" ContentType="application/vnd.openxmlformats-officedocument.presentationml.notesSlide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notesSlides/notesSlide203.xml" ContentType="application/vnd.openxmlformats-officedocument.presentationml.notesSlide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notesSlides/notesSlide204.xml" ContentType="application/vnd.openxmlformats-officedocument.presentationml.notesSlide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notesSlides/notesSlide205.xml" ContentType="application/vnd.openxmlformats-officedocument.presentationml.notesSlide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notesSlides/notesSlide206.xml" ContentType="application/vnd.openxmlformats-officedocument.presentationml.notesSlide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notesSlides/notesSlide207.xml" ContentType="application/vnd.openxmlformats-officedocument.presentationml.notesSlide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notesSlides/notesSlide208.xml" ContentType="application/vnd.openxmlformats-officedocument.presentationml.notesSlide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notesSlides/notesSlide209.xml" ContentType="application/vnd.openxmlformats-officedocument.presentationml.notesSlide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notesSlides/notesSlide210.xml" ContentType="application/vnd.openxmlformats-officedocument.presentationml.notesSlide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notesSlides/notesSlide211.xml" ContentType="application/vnd.openxmlformats-officedocument.presentationml.notesSlide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notesSlides/notesSlide212.xml" ContentType="application/vnd.openxmlformats-officedocument.presentationml.notesSlide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notesSlides/notesSlide213.xml" ContentType="application/vnd.openxmlformats-officedocument.presentationml.notesSlide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notesSlides/notesSlide214.xml" ContentType="application/vnd.openxmlformats-officedocument.presentationml.notesSlide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notesSlides/notesSlide215.xml" ContentType="application/vnd.openxmlformats-officedocument.presentationml.notesSlide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notesSlides/notesSlide216.xml" ContentType="application/vnd.openxmlformats-officedocument.presentationml.notesSlide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notesSlides/notesSlide217.xml" ContentType="application/vnd.openxmlformats-officedocument.presentationml.notesSlide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notesSlides/notesSlide218.xml" ContentType="application/vnd.openxmlformats-officedocument.presentationml.notesSlide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notesSlides/notesSlide219.xml" ContentType="application/vnd.openxmlformats-officedocument.presentationml.notesSlide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notesSlides/notesSlide220.xml" ContentType="application/vnd.openxmlformats-officedocument.presentationml.notesSlide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notesSlides/notesSlide221.xml" ContentType="application/vnd.openxmlformats-officedocument.presentationml.notesSlide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notesSlides/notesSlide222.xml" ContentType="application/vnd.openxmlformats-officedocument.presentationml.notesSlide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notesSlides/notesSlide223.xml" ContentType="application/vnd.openxmlformats-officedocument.presentationml.notesSlide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notesSlides/notesSlide224.xml" ContentType="application/vnd.openxmlformats-officedocument.presentationml.notesSlide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notesSlides/notesSlide225.xml" ContentType="application/vnd.openxmlformats-officedocument.presentationml.notesSlide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notesSlides/notesSlide226.xml" ContentType="application/vnd.openxmlformats-officedocument.presentationml.notesSlide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notesSlides/notesSlide227.xml" ContentType="application/vnd.openxmlformats-officedocument.presentationml.notesSlide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notesSlides/notesSlide228.xml" ContentType="application/vnd.openxmlformats-officedocument.presentationml.notesSlide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notesSlides/notesSlide229.xml" ContentType="application/vnd.openxmlformats-officedocument.presentationml.notesSlide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notesSlides/notesSlide230.xml" ContentType="application/vnd.openxmlformats-officedocument.presentationml.notesSlide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notesSlides/notesSlide231.xml" ContentType="application/vnd.openxmlformats-officedocument.presentationml.notesSlide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notesSlides/notesSlide232.xml" ContentType="application/vnd.openxmlformats-officedocument.presentationml.notesSlide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notesSlides/notesSlide233.xml" ContentType="application/vnd.openxmlformats-officedocument.presentationml.notesSlide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notesSlides/notesSlide234.xml" ContentType="application/vnd.openxmlformats-officedocument.presentationml.notesSlide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notesSlides/notesSlide235.xml" ContentType="application/vnd.openxmlformats-officedocument.presentationml.notesSlide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notesSlides/notesSlide236.xml" ContentType="application/vnd.openxmlformats-officedocument.presentationml.notesSlide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notesSlides/notesSlide237.xml" ContentType="application/vnd.openxmlformats-officedocument.presentationml.notesSlide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notesSlides/notesSlide238.xml" ContentType="application/vnd.openxmlformats-officedocument.presentationml.notesSlide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notesSlides/notesSlide239.xml" ContentType="application/vnd.openxmlformats-officedocument.presentationml.notesSlide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notesSlides/notesSlide240.xml" ContentType="application/vnd.openxmlformats-officedocument.presentationml.notesSlide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notesSlides/notesSlide241.xml" ContentType="application/vnd.openxmlformats-officedocument.presentationml.notesSlide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notesSlides/notesSlide242.xml" ContentType="application/vnd.openxmlformats-officedocument.presentationml.notesSlide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notesSlides/notesSlide243.xml" ContentType="application/vnd.openxmlformats-officedocument.presentationml.notesSlide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notesSlides/notesSlide244.xml" ContentType="application/vnd.openxmlformats-officedocument.presentationml.notesSlide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notesSlides/notesSlide245.xml" ContentType="application/vnd.openxmlformats-officedocument.presentationml.notesSlide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notesSlides/notesSlide246.xml" ContentType="application/vnd.openxmlformats-officedocument.presentationml.notesSlide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notesSlides/notesSlide247.xml" ContentType="application/vnd.openxmlformats-officedocument.presentationml.notesSlide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notesSlides/notesSlide248.xml" ContentType="application/vnd.openxmlformats-officedocument.presentationml.notesSlide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notesSlides/notesSlide249.xml" ContentType="application/vnd.openxmlformats-officedocument.presentationml.notesSlide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notesSlides/notesSlide250.xml" ContentType="application/vnd.openxmlformats-officedocument.presentationml.notesSlide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notesSlides/notesSlide251.xml" ContentType="application/vnd.openxmlformats-officedocument.presentationml.notesSlide+xml"/>
  <Override PartName="/ppt/tags/tag14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</p:sldMasterIdLst>
  <p:notesMasterIdLst>
    <p:notesMasterId r:id="rId259"/>
  </p:notesMasterIdLst>
  <p:sldIdLst>
    <p:sldId id="421" r:id="rId3"/>
    <p:sldId id="600" r:id="rId4"/>
    <p:sldId id="698" r:id="rId5"/>
    <p:sldId id="697" r:id="rId6"/>
    <p:sldId id="700" r:id="rId7"/>
    <p:sldId id="699" r:id="rId8"/>
    <p:sldId id="1281" r:id="rId9"/>
    <p:sldId id="702" r:id="rId10"/>
    <p:sldId id="701" r:id="rId11"/>
    <p:sldId id="431" r:id="rId12"/>
    <p:sldId id="412" r:id="rId13"/>
    <p:sldId id="1296" r:id="rId14"/>
    <p:sldId id="1297" r:id="rId15"/>
    <p:sldId id="1298" r:id="rId16"/>
    <p:sldId id="1299" r:id="rId17"/>
    <p:sldId id="696" r:id="rId18"/>
    <p:sldId id="608" r:id="rId19"/>
    <p:sldId id="607" r:id="rId20"/>
    <p:sldId id="713" r:id="rId21"/>
    <p:sldId id="1280" r:id="rId22"/>
    <p:sldId id="609" r:id="rId23"/>
    <p:sldId id="610" r:id="rId24"/>
    <p:sldId id="714" r:id="rId25"/>
    <p:sldId id="613" r:id="rId26"/>
    <p:sldId id="715" r:id="rId27"/>
    <p:sldId id="716" r:id="rId28"/>
    <p:sldId id="615" r:id="rId29"/>
    <p:sldId id="717" r:id="rId30"/>
    <p:sldId id="605" r:id="rId31"/>
    <p:sldId id="616" r:id="rId32"/>
    <p:sldId id="1216" r:id="rId33"/>
    <p:sldId id="1217" r:id="rId34"/>
    <p:sldId id="1218" r:id="rId35"/>
    <p:sldId id="1219" r:id="rId36"/>
    <p:sldId id="1220" r:id="rId37"/>
    <p:sldId id="636" r:id="rId38"/>
    <p:sldId id="619" r:id="rId39"/>
    <p:sldId id="719" r:id="rId40"/>
    <p:sldId id="1221" r:id="rId41"/>
    <p:sldId id="1222" r:id="rId42"/>
    <p:sldId id="1223" r:id="rId43"/>
    <p:sldId id="1224" r:id="rId44"/>
    <p:sldId id="1225" r:id="rId45"/>
    <p:sldId id="1226" r:id="rId46"/>
    <p:sldId id="1227" r:id="rId47"/>
    <p:sldId id="617" r:id="rId48"/>
    <p:sldId id="629" r:id="rId49"/>
    <p:sldId id="627" r:id="rId50"/>
    <p:sldId id="626" r:id="rId51"/>
    <p:sldId id="720" r:id="rId52"/>
    <p:sldId id="618" r:id="rId53"/>
    <p:sldId id="630" r:id="rId54"/>
    <p:sldId id="631" r:id="rId55"/>
    <p:sldId id="635" r:id="rId56"/>
    <p:sldId id="633" r:id="rId57"/>
    <p:sldId id="632" r:id="rId58"/>
    <p:sldId id="1279" r:id="rId59"/>
    <p:sldId id="718" r:id="rId60"/>
    <p:sldId id="620" r:id="rId61"/>
    <p:sldId id="621" r:id="rId62"/>
    <p:sldId id="622" r:id="rId63"/>
    <p:sldId id="623" r:id="rId64"/>
    <p:sldId id="1300" r:id="rId65"/>
    <p:sldId id="1301" r:id="rId66"/>
    <p:sldId id="1302" r:id="rId67"/>
    <p:sldId id="1303" r:id="rId68"/>
    <p:sldId id="1304" r:id="rId69"/>
    <p:sldId id="1305" r:id="rId70"/>
    <p:sldId id="1306" r:id="rId71"/>
    <p:sldId id="1307" r:id="rId72"/>
    <p:sldId id="1292" r:id="rId73"/>
    <p:sldId id="1308" r:id="rId74"/>
    <p:sldId id="1309" r:id="rId75"/>
    <p:sldId id="1310" r:id="rId76"/>
    <p:sldId id="1311" r:id="rId77"/>
    <p:sldId id="1312" r:id="rId78"/>
    <p:sldId id="1313" r:id="rId79"/>
    <p:sldId id="1314" r:id="rId80"/>
    <p:sldId id="1315" r:id="rId81"/>
    <p:sldId id="1316" r:id="rId82"/>
    <p:sldId id="1317" r:id="rId83"/>
    <p:sldId id="1318" r:id="rId84"/>
    <p:sldId id="1319" r:id="rId85"/>
    <p:sldId id="1320" r:id="rId86"/>
    <p:sldId id="1321" r:id="rId87"/>
    <p:sldId id="1180" r:id="rId88"/>
    <p:sldId id="1282" r:id="rId89"/>
    <p:sldId id="1283" r:id="rId90"/>
    <p:sldId id="1284" r:id="rId91"/>
    <p:sldId id="1285" r:id="rId92"/>
    <p:sldId id="1286" r:id="rId93"/>
    <p:sldId id="1287" r:id="rId94"/>
    <p:sldId id="1288" r:id="rId95"/>
    <p:sldId id="1289" r:id="rId96"/>
    <p:sldId id="1290" r:id="rId97"/>
    <p:sldId id="710" r:id="rId98"/>
    <p:sldId id="712" r:id="rId99"/>
    <p:sldId id="1291" r:id="rId100"/>
    <p:sldId id="1293" r:id="rId101"/>
    <p:sldId id="1294" r:id="rId102"/>
    <p:sldId id="1401" r:id="rId103"/>
    <p:sldId id="1322" r:id="rId104"/>
    <p:sldId id="1329" r:id="rId105"/>
    <p:sldId id="1330" r:id="rId106"/>
    <p:sldId id="1331" r:id="rId107"/>
    <p:sldId id="1323" r:id="rId108"/>
    <p:sldId id="1324" r:id="rId109"/>
    <p:sldId id="1325" r:id="rId110"/>
    <p:sldId id="1326" r:id="rId111"/>
    <p:sldId id="1327" r:id="rId112"/>
    <p:sldId id="1332" r:id="rId113"/>
    <p:sldId id="1333" r:id="rId114"/>
    <p:sldId id="1334" r:id="rId115"/>
    <p:sldId id="1335" r:id="rId116"/>
    <p:sldId id="1336" r:id="rId117"/>
    <p:sldId id="1337" r:id="rId118"/>
    <p:sldId id="1338" r:id="rId119"/>
    <p:sldId id="1339" r:id="rId120"/>
    <p:sldId id="1340" r:id="rId121"/>
    <p:sldId id="1341" r:id="rId122"/>
    <p:sldId id="1342" r:id="rId123"/>
    <p:sldId id="1409" r:id="rId124"/>
    <p:sldId id="1410" r:id="rId125"/>
    <p:sldId id="1411" r:id="rId126"/>
    <p:sldId id="1412" r:id="rId127"/>
    <p:sldId id="1343" r:id="rId128"/>
    <p:sldId id="1344" r:id="rId129"/>
    <p:sldId id="1345" r:id="rId130"/>
    <p:sldId id="1346" r:id="rId131"/>
    <p:sldId id="1347" r:id="rId132"/>
    <p:sldId id="1348" r:id="rId133"/>
    <p:sldId id="1349" r:id="rId134"/>
    <p:sldId id="1350" r:id="rId135"/>
    <p:sldId id="1351" r:id="rId136"/>
    <p:sldId id="1352" r:id="rId137"/>
    <p:sldId id="1353" r:id="rId138"/>
    <p:sldId id="1354" r:id="rId139"/>
    <p:sldId id="1355" r:id="rId140"/>
    <p:sldId id="1357" r:id="rId141"/>
    <p:sldId id="1356" r:id="rId142"/>
    <p:sldId id="1358" r:id="rId143"/>
    <p:sldId id="1359" r:id="rId144"/>
    <p:sldId id="1360" r:id="rId145"/>
    <p:sldId id="1362" r:id="rId146"/>
    <p:sldId id="1363" r:id="rId147"/>
    <p:sldId id="1402" r:id="rId148"/>
    <p:sldId id="1364" r:id="rId149"/>
    <p:sldId id="1366" r:id="rId150"/>
    <p:sldId id="1367" r:id="rId151"/>
    <p:sldId id="1369" r:id="rId152"/>
    <p:sldId id="1370" r:id="rId153"/>
    <p:sldId id="1371" r:id="rId154"/>
    <p:sldId id="1372" r:id="rId155"/>
    <p:sldId id="1373" r:id="rId156"/>
    <p:sldId id="624" r:id="rId157"/>
    <p:sldId id="645" r:id="rId158"/>
    <p:sldId id="1175" r:id="rId159"/>
    <p:sldId id="736" r:id="rId160"/>
    <p:sldId id="737" r:id="rId161"/>
    <p:sldId id="738" r:id="rId162"/>
    <p:sldId id="741" r:id="rId163"/>
    <p:sldId id="733" r:id="rId164"/>
    <p:sldId id="734" r:id="rId165"/>
    <p:sldId id="735" r:id="rId166"/>
    <p:sldId id="740" r:id="rId167"/>
    <p:sldId id="646" r:id="rId168"/>
    <p:sldId id="647" r:id="rId169"/>
    <p:sldId id="1174" r:id="rId170"/>
    <p:sldId id="1178" r:id="rId171"/>
    <p:sldId id="1229" r:id="rId172"/>
    <p:sldId id="1228" r:id="rId173"/>
    <p:sldId id="1230" r:id="rId174"/>
    <p:sldId id="1231" r:id="rId175"/>
    <p:sldId id="1232" r:id="rId176"/>
    <p:sldId id="1233" r:id="rId177"/>
    <p:sldId id="1234" r:id="rId178"/>
    <p:sldId id="1235" r:id="rId179"/>
    <p:sldId id="648" r:id="rId180"/>
    <p:sldId id="1237" r:id="rId181"/>
    <p:sldId id="1236" r:id="rId182"/>
    <p:sldId id="1238" r:id="rId183"/>
    <p:sldId id="1239" r:id="rId184"/>
    <p:sldId id="1241" r:id="rId185"/>
    <p:sldId id="1240" r:id="rId186"/>
    <p:sldId id="1276" r:id="rId187"/>
    <p:sldId id="693" r:id="rId188"/>
    <p:sldId id="695" r:id="rId189"/>
    <p:sldId id="1242" r:id="rId190"/>
    <p:sldId id="1243" r:id="rId191"/>
    <p:sldId id="1244" r:id="rId192"/>
    <p:sldId id="1245" r:id="rId193"/>
    <p:sldId id="1246" r:id="rId194"/>
    <p:sldId id="1247" r:id="rId195"/>
    <p:sldId id="1249" r:id="rId196"/>
    <p:sldId id="1248" r:id="rId197"/>
    <p:sldId id="1251" r:id="rId198"/>
    <p:sldId id="1252" r:id="rId199"/>
    <p:sldId id="1253" r:id="rId200"/>
    <p:sldId id="1254" r:id="rId201"/>
    <p:sldId id="1255" r:id="rId202"/>
    <p:sldId id="1256" r:id="rId203"/>
    <p:sldId id="1257" r:id="rId204"/>
    <p:sldId id="1258" r:id="rId205"/>
    <p:sldId id="1259" r:id="rId206"/>
    <p:sldId id="1260" r:id="rId207"/>
    <p:sldId id="1261" r:id="rId208"/>
    <p:sldId id="1262" r:id="rId209"/>
    <p:sldId id="1263" r:id="rId210"/>
    <p:sldId id="1264" r:id="rId211"/>
    <p:sldId id="1265" r:id="rId212"/>
    <p:sldId id="1266" r:id="rId213"/>
    <p:sldId id="1267" r:id="rId214"/>
    <p:sldId id="1268" r:id="rId215"/>
    <p:sldId id="1269" r:id="rId216"/>
    <p:sldId id="1270" r:id="rId217"/>
    <p:sldId id="1271" r:id="rId218"/>
    <p:sldId id="1272" r:id="rId219"/>
    <p:sldId id="1273" r:id="rId220"/>
    <p:sldId id="1274" r:id="rId221"/>
    <p:sldId id="1250" r:id="rId222"/>
    <p:sldId id="1391" r:id="rId223"/>
    <p:sldId id="1295" r:id="rId224"/>
    <p:sldId id="1392" r:id="rId225"/>
    <p:sldId id="1393" r:id="rId226"/>
    <p:sldId id="1394" r:id="rId227"/>
    <p:sldId id="1395" r:id="rId228"/>
    <p:sldId id="625" r:id="rId229"/>
    <p:sldId id="706" r:id="rId230"/>
    <p:sldId id="1374" r:id="rId231"/>
    <p:sldId id="1375" r:id="rId232"/>
    <p:sldId id="1376" r:id="rId233"/>
    <p:sldId id="1377" r:id="rId234"/>
    <p:sldId id="1378" r:id="rId235"/>
    <p:sldId id="1379" r:id="rId236"/>
    <p:sldId id="1380" r:id="rId237"/>
    <p:sldId id="1381" r:id="rId238"/>
    <p:sldId id="1382" r:id="rId239"/>
    <p:sldId id="1404" r:id="rId240"/>
    <p:sldId id="1403" r:id="rId241"/>
    <p:sldId id="1383" r:id="rId242"/>
    <p:sldId id="1405" r:id="rId243"/>
    <p:sldId id="1397" r:id="rId244"/>
    <p:sldId id="1384" r:id="rId245"/>
    <p:sldId id="1406" r:id="rId246"/>
    <p:sldId id="1398" r:id="rId247"/>
    <p:sldId id="1385" r:id="rId248"/>
    <p:sldId id="1407" r:id="rId249"/>
    <p:sldId id="1399" r:id="rId250"/>
    <p:sldId id="1386" r:id="rId251"/>
    <p:sldId id="1387" r:id="rId252"/>
    <p:sldId id="1408" r:id="rId253"/>
    <p:sldId id="1400" r:id="rId254"/>
    <p:sldId id="1388" r:id="rId255"/>
    <p:sldId id="1389" r:id="rId256"/>
    <p:sldId id="1390" r:id="rId257"/>
    <p:sldId id="662" r:id="rId2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63A0"/>
    <a:srgbClr val="E05E05"/>
    <a:srgbClr val="8F8F8F"/>
    <a:srgbClr val="E4E4E4"/>
    <a:srgbClr val="DF6C20"/>
    <a:srgbClr val="FFFF00"/>
    <a:srgbClr val="FFFFFF"/>
    <a:srgbClr val="92D050"/>
    <a:srgbClr val="0781CD"/>
    <a:srgbClr val="FFAA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44" autoAdjust="0"/>
  </p:normalViewPr>
  <p:slideViewPr>
    <p:cSldViewPr snapToGrid="0">
      <p:cViewPr varScale="1">
        <p:scale>
          <a:sx n="83" d="100"/>
          <a:sy n="83" d="100"/>
        </p:scale>
        <p:origin x="62" y="221"/>
      </p:cViewPr>
      <p:guideLst>
        <p:guide orient="horz" pos="2137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38" Type="http://schemas.openxmlformats.org/officeDocument/2006/relationships/slide" Target="slides/slide236.xml"/><Relationship Id="rId254" Type="http://schemas.openxmlformats.org/officeDocument/2006/relationships/slide" Target="slides/slide252.xml"/><Relationship Id="rId259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223" Type="http://schemas.openxmlformats.org/officeDocument/2006/relationships/slide" Target="slides/slide221.xml"/><Relationship Id="rId228" Type="http://schemas.openxmlformats.org/officeDocument/2006/relationships/slide" Target="slides/slide226.xml"/><Relationship Id="rId244" Type="http://schemas.openxmlformats.org/officeDocument/2006/relationships/slide" Target="slides/slide242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260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slide" Target="slides/slide211.xml"/><Relationship Id="rId218" Type="http://schemas.openxmlformats.org/officeDocument/2006/relationships/slide" Target="slides/slide216.xml"/><Relationship Id="rId234" Type="http://schemas.openxmlformats.org/officeDocument/2006/relationships/slide" Target="slides/slide232.xml"/><Relationship Id="rId239" Type="http://schemas.openxmlformats.org/officeDocument/2006/relationships/slide" Target="slides/slide23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0" Type="http://schemas.openxmlformats.org/officeDocument/2006/relationships/slide" Target="slides/slide248.xml"/><Relationship Id="rId255" Type="http://schemas.openxmlformats.org/officeDocument/2006/relationships/slide" Target="slides/slide253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0" Type="http://schemas.openxmlformats.org/officeDocument/2006/relationships/slide" Target="slides/slide238.xml"/><Relationship Id="rId245" Type="http://schemas.openxmlformats.org/officeDocument/2006/relationships/slide" Target="slides/slide243.xml"/><Relationship Id="rId261" Type="http://schemas.openxmlformats.org/officeDocument/2006/relationships/viewProps" Target="viewProps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slide" Target="slides/slide21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0" Type="http://schemas.openxmlformats.org/officeDocument/2006/relationships/slide" Target="slides/slide228.xml"/><Relationship Id="rId235" Type="http://schemas.openxmlformats.org/officeDocument/2006/relationships/slide" Target="slides/slide233.xml"/><Relationship Id="rId251" Type="http://schemas.openxmlformats.org/officeDocument/2006/relationships/slide" Target="slides/slide249.xml"/><Relationship Id="rId256" Type="http://schemas.openxmlformats.org/officeDocument/2006/relationships/slide" Target="slides/slide254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slide" Target="slides/slide223.xml"/><Relationship Id="rId241" Type="http://schemas.openxmlformats.org/officeDocument/2006/relationships/slide" Target="slides/slide239.xml"/><Relationship Id="rId246" Type="http://schemas.openxmlformats.org/officeDocument/2006/relationships/slide" Target="slides/slide244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262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tableStyles" Target="tableStyle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25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89000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8549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64640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23588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7286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44138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5818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84258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25359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75987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930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85004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49156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33778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96656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47903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84127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49432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63672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60885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11803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208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56350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9477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99828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51763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3296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94842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27807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28381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72260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4155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039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31317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75602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11467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13176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93094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30272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24862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24579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71553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05547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01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42581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18637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593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66378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38128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19836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209698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98497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38185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10171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210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29844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39327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17850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2396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8651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49735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87444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01439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4986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18765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410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55110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9660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22050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23458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27425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41058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89176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01761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84153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2796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028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23134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77965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08407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84225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93293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44178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49676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28602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49494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77557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315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47100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81231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47678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347463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88948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93792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25054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51165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857453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37539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21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132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32578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54550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00478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21005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56915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58974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048963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9223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11126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45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197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009267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21971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003184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8781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53716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99526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532457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088144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89581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10704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184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737182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36033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10030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6525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59196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31356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642424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279288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20525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74609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623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776994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038662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676533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02308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512480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73307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8020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98568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834515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2452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675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287252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24654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390877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935188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96162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8038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04707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386797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21651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449864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14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33189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67277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611502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349898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446915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021152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60004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680173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888457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13793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4639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87023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271106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36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44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624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2310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518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448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5408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3195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6498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03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302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0836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5641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3135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5077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498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1528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5852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6520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5022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6235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3734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243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7478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7210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426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337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6951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6195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5951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4501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6369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2347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7652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4925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8129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8738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577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6583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093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上图中，左边没有特征缩放，梯度下降路径就很长；右边有特征缩放，梯度下降路径短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6855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3507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8644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4692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2622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3547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2816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7050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381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4172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0130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5022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2504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6474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5509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1205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27475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3238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8730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627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6857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6620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096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11238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8922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08973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598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8420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48190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11694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894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111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20659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91375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5014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1949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86994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79116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86808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37153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7727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940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7.xml"/><Relationship Id="rId4" Type="http://schemas.openxmlformats.org/officeDocument/2006/relationships/tags" Target="../tags/tag5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8.xml"/><Relationship Id="rId4" Type="http://schemas.openxmlformats.org/officeDocument/2006/relationships/tags" Target="../tags/tag7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9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9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4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0.xml"/><Relationship Id="rId4" Type="http://schemas.openxmlformats.org/officeDocument/2006/relationships/tags" Target="../tags/tag109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1681" y="-662957"/>
            <a:ext cx="2600320" cy="24431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75100" y="6183630"/>
            <a:ext cx="3133778" cy="6743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/>
          <p:cNvSpPr>
            <a:spLocks noGrp="1"/>
          </p:cNvSpPr>
          <p:nvPr>
            <p:ph type="pic" sz="quarter" idx="11"/>
          </p:nvPr>
        </p:nvSpPr>
        <p:spPr>
          <a:xfrm>
            <a:off x="1215214" y="2040998"/>
            <a:ext cx="1929096" cy="1929092"/>
          </a:xfrm>
          <a:custGeom>
            <a:avLst/>
            <a:gdLst>
              <a:gd name="connsiteX0" fmla="*/ 666486 w 1929096"/>
              <a:gd name="connsiteY0" fmla="*/ 0 h 1929092"/>
              <a:gd name="connsiteX1" fmla="*/ 1262610 w 1929096"/>
              <a:gd name="connsiteY1" fmla="*/ 0 h 1929092"/>
              <a:gd name="connsiteX2" fmla="*/ 1744884 w 1929096"/>
              <a:gd name="connsiteY2" fmla="*/ 368424 h 1929092"/>
              <a:gd name="connsiteX3" fmla="*/ 1929096 w 1929096"/>
              <a:gd name="connsiteY3" fmla="*/ 964546 h 1929092"/>
              <a:gd name="connsiteX4" fmla="*/ 1744884 w 1929096"/>
              <a:gd name="connsiteY4" fmla="*/ 1560668 h 1929092"/>
              <a:gd name="connsiteX5" fmla="*/ 1262610 w 1929096"/>
              <a:gd name="connsiteY5" fmla="*/ 1929092 h 1929092"/>
              <a:gd name="connsiteX6" fmla="*/ 666486 w 1929096"/>
              <a:gd name="connsiteY6" fmla="*/ 1929092 h 1929092"/>
              <a:gd name="connsiteX7" fmla="*/ 184212 w 1929096"/>
              <a:gd name="connsiteY7" fmla="*/ 1560668 h 1929092"/>
              <a:gd name="connsiteX8" fmla="*/ 0 w 1929096"/>
              <a:gd name="connsiteY8" fmla="*/ 964546 h 1929092"/>
              <a:gd name="connsiteX9" fmla="*/ 184212 w 1929096"/>
              <a:gd name="connsiteY9" fmla="*/ 368424 h 192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9096" h="1929092">
                <a:moveTo>
                  <a:pt x="666486" y="0"/>
                </a:moveTo>
                <a:lnTo>
                  <a:pt x="1262610" y="0"/>
                </a:lnTo>
                <a:lnTo>
                  <a:pt x="1744884" y="368424"/>
                </a:lnTo>
                <a:lnTo>
                  <a:pt x="1929096" y="964546"/>
                </a:lnTo>
                <a:lnTo>
                  <a:pt x="1744884" y="1560668"/>
                </a:lnTo>
                <a:lnTo>
                  <a:pt x="1262610" y="1929092"/>
                </a:lnTo>
                <a:lnTo>
                  <a:pt x="666486" y="1929092"/>
                </a:lnTo>
                <a:lnTo>
                  <a:pt x="184212" y="1560668"/>
                </a:lnTo>
                <a:lnTo>
                  <a:pt x="0" y="964546"/>
                </a:lnTo>
                <a:lnTo>
                  <a:pt x="184212" y="3684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1" name="Freeform: Shape 30"/>
          <p:cNvSpPr>
            <a:spLocks noGrp="1"/>
          </p:cNvSpPr>
          <p:nvPr>
            <p:ph type="pic" sz="quarter" idx="12"/>
          </p:nvPr>
        </p:nvSpPr>
        <p:spPr>
          <a:xfrm>
            <a:off x="3814827" y="2040998"/>
            <a:ext cx="1929096" cy="1929092"/>
          </a:xfrm>
          <a:custGeom>
            <a:avLst/>
            <a:gdLst>
              <a:gd name="connsiteX0" fmla="*/ 666486 w 1929096"/>
              <a:gd name="connsiteY0" fmla="*/ 0 h 1929092"/>
              <a:gd name="connsiteX1" fmla="*/ 1262610 w 1929096"/>
              <a:gd name="connsiteY1" fmla="*/ 0 h 1929092"/>
              <a:gd name="connsiteX2" fmla="*/ 1744884 w 1929096"/>
              <a:gd name="connsiteY2" fmla="*/ 368424 h 1929092"/>
              <a:gd name="connsiteX3" fmla="*/ 1929096 w 1929096"/>
              <a:gd name="connsiteY3" fmla="*/ 964546 h 1929092"/>
              <a:gd name="connsiteX4" fmla="*/ 1744884 w 1929096"/>
              <a:gd name="connsiteY4" fmla="*/ 1560668 h 1929092"/>
              <a:gd name="connsiteX5" fmla="*/ 1262610 w 1929096"/>
              <a:gd name="connsiteY5" fmla="*/ 1929092 h 1929092"/>
              <a:gd name="connsiteX6" fmla="*/ 666486 w 1929096"/>
              <a:gd name="connsiteY6" fmla="*/ 1929092 h 1929092"/>
              <a:gd name="connsiteX7" fmla="*/ 184212 w 1929096"/>
              <a:gd name="connsiteY7" fmla="*/ 1560668 h 1929092"/>
              <a:gd name="connsiteX8" fmla="*/ 0 w 1929096"/>
              <a:gd name="connsiteY8" fmla="*/ 964546 h 1929092"/>
              <a:gd name="connsiteX9" fmla="*/ 184212 w 1929096"/>
              <a:gd name="connsiteY9" fmla="*/ 368424 h 192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9096" h="1929092">
                <a:moveTo>
                  <a:pt x="666486" y="0"/>
                </a:moveTo>
                <a:lnTo>
                  <a:pt x="1262610" y="0"/>
                </a:lnTo>
                <a:lnTo>
                  <a:pt x="1744884" y="368424"/>
                </a:lnTo>
                <a:lnTo>
                  <a:pt x="1929096" y="964546"/>
                </a:lnTo>
                <a:lnTo>
                  <a:pt x="1744884" y="1560668"/>
                </a:lnTo>
                <a:lnTo>
                  <a:pt x="1262610" y="1929092"/>
                </a:lnTo>
                <a:lnTo>
                  <a:pt x="666486" y="1929092"/>
                </a:lnTo>
                <a:lnTo>
                  <a:pt x="184212" y="1560668"/>
                </a:lnTo>
                <a:lnTo>
                  <a:pt x="0" y="964546"/>
                </a:lnTo>
                <a:lnTo>
                  <a:pt x="184212" y="3684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2" name="Freeform: Shape 31"/>
          <p:cNvSpPr>
            <a:spLocks noGrp="1"/>
          </p:cNvSpPr>
          <p:nvPr>
            <p:ph type="pic" sz="quarter" idx="13"/>
          </p:nvPr>
        </p:nvSpPr>
        <p:spPr>
          <a:xfrm>
            <a:off x="6414440" y="2040998"/>
            <a:ext cx="1929096" cy="1929092"/>
          </a:xfrm>
          <a:custGeom>
            <a:avLst/>
            <a:gdLst>
              <a:gd name="connsiteX0" fmla="*/ 666486 w 1929096"/>
              <a:gd name="connsiteY0" fmla="*/ 0 h 1929092"/>
              <a:gd name="connsiteX1" fmla="*/ 1262610 w 1929096"/>
              <a:gd name="connsiteY1" fmla="*/ 0 h 1929092"/>
              <a:gd name="connsiteX2" fmla="*/ 1744884 w 1929096"/>
              <a:gd name="connsiteY2" fmla="*/ 368424 h 1929092"/>
              <a:gd name="connsiteX3" fmla="*/ 1929096 w 1929096"/>
              <a:gd name="connsiteY3" fmla="*/ 964546 h 1929092"/>
              <a:gd name="connsiteX4" fmla="*/ 1744884 w 1929096"/>
              <a:gd name="connsiteY4" fmla="*/ 1560668 h 1929092"/>
              <a:gd name="connsiteX5" fmla="*/ 1262610 w 1929096"/>
              <a:gd name="connsiteY5" fmla="*/ 1929092 h 1929092"/>
              <a:gd name="connsiteX6" fmla="*/ 666486 w 1929096"/>
              <a:gd name="connsiteY6" fmla="*/ 1929092 h 1929092"/>
              <a:gd name="connsiteX7" fmla="*/ 184212 w 1929096"/>
              <a:gd name="connsiteY7" fmla="*/ 1560668 h 1929092"/>
              <a:gd name="connsiteX8" fmla="*/ 0 w 1929096"/>
              <a:gd name="connsiteY8" fmla="*/ 964546 h 1929092"/>
              <a:gd name="connsiteX9" fmla="*/ 184212 w 1929096"/>
              <a:gd name="connsiteY9" fmla="*/ 368424 h 192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9096" h="1929092">
                <a:moveTo>
                  <a:pt x="666486" y="0"/>
                </a:moveTo>
                <a:lnTo>
                  <a:pt x="1262610" y="0"/>
                </a:lnTo>
                <a:lnTo>
                  <a:pt x="1744884" y="368424"/>
                </a:lnTo>
                <a:lnTo>
                  <a:pt x="1929096" y="964546"/>
                </a:lnTo>
                <a:lnTo>
                  <a:pt x="1744884" y="1560668"/>
                </a:lnTo>
                <a:lnTo>
                  <a:pt x="1262610" y="1929092"/>
                </a:lnTo>
                <a:lnTo>
                  <a:pt x="666486" y="1929092"/>
                </a:lnTo>
                <a:lnTo>
                  <a:pt x="184212" y="1560668"/>
                </a:lnTo>
                <a:lnTo>
                  <a:pt x="0" y="964546"/>
                </a:lnTo>
                <a:lnTo>
                  <a:pt x="184212" y="3684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3" name="Freeform: Shape 32"/>
          <p:cNvSpPr>
            <a:spLocks noGrp="1"/>
          </p:cNvSpPr>
          <p:nvPr>
            <p:ph type="pic" sz="quarter" idx="14"/>
          </p:nvPr>
        </p:nvSpPr>
        <p:spPr>
          <a:xfrm>
            <a:off x="9014053" y="2040998"/>
            <a:ext cx="1929096" cy="1929092"/>
          </a:xfrm>
          <a:custGeom>
            <a:avLst/>
            <a:gdLst>
              <a:gd name="connsiteX0" fmla="*/ 666486 w 1929096"/>
              <a:gd name="connsiteY0" fmla="*/ 0 h 1929092"/>
              <a:gd name="connsiteX1" fmla="*/ 1262610 w 1929096"/>
              <a:gd name="connsiteY1" fmla="*/ 0 h 1929092"/>
              <a:gd name="connsiteX2" fmla="*/ 1744884 w 1929096"/>
              <a:gd name="connsiteY2" fmla="*/ 368424 h 1929092"/>
              <a:gd name="connsiteX3" fmla="*/ 1929096 w 1929096"/>
              <a:gd name="connsiteY3" fmla="*/ 964546 h 1929092"/>
              <a:gd name="connsiteX4" fmla="*/ 1744884 w 1929096"/>
              <a:gd name="connsiteY4" fmla="*/ 1560668 h 1929092"/>
              <a:gd name="connsiteX5" fmla="*/ 1262610 w 1929096"/>
              <a:gd name="connsiteY5" fmla="*/ 1929092 h 1929092"/>
              <a:gd name="connsiteX6" fmla="*/ 666486 w 1929096"/>
              <a:gd name="connsiteY6" fmla="*/ 1929092 h 1929092"/>
              <a:gd name="connsiteX7" fmla="*/ 184212 w 1929096"/>
              <a:gd name="connsiteY7" fmla="*/ 1560668 h 1929092"/>
              <a:gd name="connsiteX8" fmla="*/ 0 w 1929096"/>
              <a:gd name="connsiteY8" fmla="*/ 964546 h 1929092"/>
              <a:gd name="connsiteX9" fmla="*/ 184212 w 1929096"/>
              <a:gd name="connsiteY9" fmla="*/ 368424 h 192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9096" h="1929092">
                <a:moveTo>
                  <a:pt x="666486" y="0"/>
                </a:moveTo>
                <a:lnTo>
                  <a:pt x="1262610" y="0"/>
                </a:lnTo>
                <a:lnTo>
                  <a:pt x="1744884" y="368424"/>
                </a:lnTo>
                <a:lnTo>
                  <a:pt x="1929096" y="964546"/>
                </a:lnTo>
                <a:lnTo>
                  <a:pt x="1744884" y="1560668"/>
                </a:lnTo>
                <a:lnTo>
                  <a:pt x="1262610" y="1929092"/>
                </a:lnTo>
                <a:lnTo>
                  <a:pt x="666486" y="1929092"/>
                </a:lnTo>
                <a:lnTo>
                  <a:pt x="184212" y="1560668"/>
                </a:lnTo>
                <a:lnTo>
                  <a:pt x="0" y="964546"/>
                </a:lnTo>
                <a:lnTo>
                  <a:pt x="184212" y="3684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30432" y="504141"/>
            <a:ext cx="2556669" cy="2555875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431704" y="504141"/>
            <a:ext cx="2556669" cy="2555875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132976" y="504141"/>
            <a:ext cx="2556669" cy="2555875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834249" y="504141"/>
            <a:ext cx="2556669" cy="2555875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730432" y="3248980"/>
            <a:ext cx="2556669" cy="2555875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431704" y="3248980"/>
            <a:ext cx="2556669" cy="2555875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132976" y="3248980"/>
            <a:ext cx="2556669" cy="2555875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8834249" y="3248980"/>
            <a:ext cx="2556669" cy="2555875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endParaRPr lang="en-US" noProof="0">
              <a:sym typeface="Poppins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30432" y="504141"/>
            <a:ext cx="2556669" cy="2555875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431704" y="504141"/>
            <a:ext cx="2556669" cy="2555875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132976" y="504141"/>
            <a:ext cx="2556669" cy="2555875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834249" y="504141"/>
            <a:ext cx="2556669" cy="2555875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730432" y="3248980"/>
            <a:ext cx="2556669" cy="2555875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431704" y="3248980"/>
            <a:ext cx="2556669" cy="2555875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132976" y="3248980"/>
            <a:ext cx="2556669" cy="2555875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8834249" y="3248980"/>
            <a:ext cx="2556669" cy="2555875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pPr lvl="0"/>
            <a:endParaRPr lang="en-US" noProof="0">
              <a:sym typeface="Poppins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#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0 3"/>
          <p:cNvSpPr>
            <a:spLocks noGrp="1"/>
          </p:cNvSpPr>
          <p:nvPr>
            <p:ph type="pic" sz="quarter" idx="10"/>
          </p:nvPr>
        </p:nvSpPr>
        <p:spPr>
          <a:xfrm>
            <a:off x="3403694" y="2955925"/>
            <a:ext cx="1990449" cy="1989138"/>
          </a:xfrm>
          <a:prstGeom prst="ellipse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  <p:transition spd="slow" advClick="0" advTm="1000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2021/11/15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2021/11/15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ags" Target="../tags/tag58.xml"/><Relationship Id="rId18" Type="http://schemas.openxmlformats.org/officeDocument/2006/relationships/tags" Target="../tags/tag6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7" Type="http://schemas.openxmlformats.org/officeDocument/2006/relationships/tags" Target="../tags/tag62.xml"/><Relationship Id="rId2" Type="http://schemas.openxmlformats.org/officeDocument/2006/relationships/slideLayout" Target="../slideLayouts/slideLayout17.xml"/><Relationship Id="rId16" Type="http://schemas.openxmlformats.org/officeDocument/2006/relationships/tags" Target="../tags/tag6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ags" Target="../tags/tag6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ags" Target="../tags/tag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19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636.xml"/><Relationship Id="rId7" Type="http://schemas.openxmlformats.org/officeDocument/2006/relationships/notesSlide" Target="../notesSlides/notesSlide99.xml"/><Relationship Id="rId2" Type="http://schemas.openxmlformats.org/officeDocument/2006/relationships/tags" Target="../tags/tag635.xml"/><Relationship Id="rId1" Type="http://schemas.openxmlformats.org/officeDocument/2006/relationships/tags" Target="../tags/tag63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38.xml"/><Relationship Id="rId4" Type="http://schemas.openxmlformats.org/officeDocument/2006/relationships/tags" Target="../tags/tag63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tags" Target="../tags/tag641.xml"/><Relationship Id="rId7" Type="http://schemas.openxmlformats.org/officeDocument/2006/relationships/notesSlide" Target="../notesSlides/notesSlide100.xml"/><Relationship Id="rId2" Type="http://schemas.openxmlformats.org/officeDocument/2006/relationships/tags" Target="../tags/tag640.xml"/><Relationship Id="rId1" Type="http://schemas.openxmlformats.org/officeDocument/2006/relationships/tags" Target="../tags/tag63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43.xml"/><Relationship Id="rId4" Type="http://schemas.openxmlformats.org/officeDocument/2006/relationships/tags" Target="../tags/tag64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tags" Target="../tags/tag646.xml"/><Relationship Id="rId7" Type="http://schemas.openxmlformats.org/officeDocument/2006/relationships/notesSlide" Target="../notesSlides/notesSlide101.xml"/><Relationship Id="rId2" Type="http://schemas.openxmlformats.org/officeDocument/2006/relationships/tags" Target="../tags/tag645.xml"/><Relationship Id="rId1" Type="http://schemas.openxmlformats.org/officeDocument/2006/relationships/tags" Target="../tags/tag64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48.xml"/><Relationship Id="rId4" Type="http://schemas.openxmlformats.org/officeDocument/2006/relationships/tags" Target="../tags/tag64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651.xml"/><Relationship Id="rId7" Type="http://schemas.openxmlformats.org/officeDocument/2006/relationships/notesSlide" Target="../notesSlides/notesSlide102.xml"/><Relationship Id="rId2" Type="http://schemas.openxmlformats.org/officeDocument/2006/relationships/tags" Target="../tags/tag650.xml"/><Relationship Id="rId1" Type="http://schemas.openxmlformats.org/officeDocument/2006/relationships/tags" Target="../tags/tag64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53.xml"/><Relationship Id="rId4" Type="http://schemas.openxmlformats.org/officeDocument/2006/relationships/tags" Target="../tags/tag65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656.xml"/><Relationship Id="rId7" Type="http://schemas.openxmlformats.org/officeDocument/2006/relationships/notesSlide" Target="../notesSlides/notesSlide103.xml"/><Relationship Id="rId2" Type="http://schemas.openxmlformats.org/officeDocument/2006/relationships/tags" Target="../tags/tag655.xml"/><Relationship Id="rId1" Type="http://schemas.openxmlformats.org/officeDocument/2006/relationships/tags" Target="../tags/tag65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58.xml"/><Relationship Id="rId4" Type="http://schemas.openxmlformats.org/officeDocument/2006/relationships/tags" Target="../tags/tag65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tags" Target="../tags/tag661.xml"/><Relationship Id="rId7" Type="http://schemas.openxmlformats.org/officeDocument/2006/relationships/notesSlide" Target="../notesSlides/notesSlide104.xml"/><Relationship Id="rId2" Type="http://schemas.openxmlformats.org/officeDocument/2006/relationships/tags" Target="../tags/tag660.xml"/><Relationship Id="rId1" Type="http://schemas.openxmlformats.org/officeDocument/2006/relationships/tags" Target="../tags/tag65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63.xml"/><Relationship Id="rId4" Type="http://schemas.openxmlformats.org/officeDocument/2006/relationships/tags" Target="../tags/tag66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tags" Target="../tags/tag666.xml"/><Relationship Id="rId7" Type="http://schemas.openxmlformats.org/officeDocument/2006/relationships/notesSlide" Target="../notesSlides/notesSlide105.xml"/><Relationship Id="rId2" Type="http://schemas.openxmlformats.org/officeDocument/2006/relationships/tags" Target="../tags/tag665.xml"/><Relationship Id="rId1" Type="http://schemas.openxmlformats.org/officeDocument/2006/relationships/tags" Target="../tags/tag66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68.xml"/><Relationship Id="rId4" Type="http://schemas.openxmlformats.org/officeDocument/2006/relationships/tags" Target="../tags/tag66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tags" Target="../tags/tag671.xml"/><Relationship Id="rId7" Type="http://schemas.openxmlformats.org/officeDocument/2006/relationships/notesSlide" Target="../notesSlides/notesSlide106.xml"/><Relationship Id="rId2" Type="http://schemas.openxmlformats.org/officeDocument/2006/relationships/tags" Target="../tags/tag670.xml"/><Relationship Id="rId1" Type="http://schemas.openxmlformats.org/officeDocument/2006/relationships/tags" Target="../tags/tag66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73.xml"/><Relationship Id="rId4" Type="http://schemas.openxmlformats.org/officeDocument/2006/relationships/tags" Target="../tags/tag67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tags" Target="../tags/tag676.xml"/><Relationship Id="rId7" Type="http://schemas.openxmlformats.org/officeDocument/2006/relationships/notesSlide" Target="../notesSlides/notesSlide107.xml"/><Relationship Id="rId2" Type="http://schemas.openxmlformats.org/officeDocument/2006/relationships/tags" Target="../tags/tag675.xml"/><Relationship Id="rId1" Type="http://schemas.openxmlformats.org/officeDocument/2006/relationships/tags" Target="../tags/tag67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78.xml"/><Relationship Id="rId4" Type="http://schemas.openxmlformats.org/officeDocument/2006/relationships/tags" Target="../tags/tag67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tags" Target="../tags/tag681.xml"/><Relationship Id="rId7" Type="http://schemas.openxmlformats.org/officeDocument/2006/relationships/notesSlide" Target="../notesSlides/notesSlide108.xml"/><Relationship Id="rId2" Type="http://schemas.openxmlformats.org/officeDocument/2006/relationships/tags" Target="../tags/tag680.xml"/><Relationship Id="rId1" Type="http://schemas.openxmlformats.org/officeDocument/2006/relationships/tags" Target="../tags/tag67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83.xml"/><Relationship Id="rId4" Type="http://schemas.openxmlformats.org/officeDocument/2006/relationships/tags" Target="../tags/tag68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12" Type="http://schemas.openxmlformats.org/officeDocument/2006/relationships/image" Target="../media/image9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image" Target="../media/image7.png"/><Relationship Id="rId5" Type="http://schemas.openxmlformats.org/officeDocument/2006/relationships/tags" Target="../tags/tag166.xml"/><Relationship Id="rId10" Type="http://schemas.openxmlformats.org/officeDocument/2006/relationships/image" Target="../media/image8.jpeg"/><Relationship Id="rId4" Type="http://schemas.openxmlformats.org/officeDocument/2006/relationships/tags" Target="../tags/tag165.xml"/><Relationship Id="rId9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686.xml"/><Relationship Id="rId7" Type="http://schemas.openxmlformats.org/officeDocument/2006/relationships/notesSlide" Target="../notesSlides/notesSlide109.xml"/><Relationship Id="rId2" Type="http://schemas.openxmlformats.org/officeDocument/2006/relationships/tags" Target="../tags/tag685.xml"/><Relationship Id="rId1" Type="http://schemas.openxmlformats.org/officeDocument/2006/relationships/tags" Target="../tags/tag68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88.xml"/><Relationship Id="rId4" Type="http://schemas.openxmlformats.org/officeDocument/2006/relationships/tags" Target="../tags/tag68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tags" Target="../tags/tag691.xml"/><Relationship Id="rId7" Type="http://schemas.openxmlformats.org/officeDocument/2006/relationships/notesSlide" Target="../notesSlides/notesSlide110.xml"/><Relationship Id="rId2" Type="http://schemas.openxmlformats.org/officeDocument/2006/relationships/tags" Target="../tags/tag690.xml"/><Relationship Id="rId1" Type="http://schemas.openxmlformats.org/officeDocument/2006/relationships/tags" Target="../tags/tag68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3.xml"/><Relationship Id="rId4" Type="http://schemas.openxmlformats.org/officeDocument/2006/relationships/tags" Target="../tags/tag69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tags" Target="../tags/tag696.xml"/><Relationship Id="rId7" Type="http://schemas.openxmlformats.org/officeDocument/2006/relationships/notesSlide" Target="../notesSlides/notesSlide111.xml"/><Relationship Id="rId2" Type="http://schemas.openxmlformats.org/officeDocument/2006/relationships/tags" Target="../tags/tag695.xml"/><Relationship Id="rId1" Type="http://schemas.openxmlformats.org/officeDocument/2006/relationships/tags" Target="../tags/tag69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8.xml"/><Relationship Id="rId4" Type="http://schemas.openxmlformats.org/officeDocument/2006/relationships/tags" Target="../tags/tag69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tags" Target="../tags/tag701.xml"/><Relationship Id="rId7" Type="http://schemas.openxmlformats.org/officeDocument/2006/relationships/notesSlide" Target="../notesSlides/notesSlide112.xml"/><Relationship Id="rId2" Type="http://schemas.openxmlformats.org/officeDocument/2006/relationships/tags" Target="../tags/tag700.xml"/><Relationship Id="rId1" Type="http://schemas.openxmlformats.org/officeDocument/2006/relationships/tags" Target="../tags/tag69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03.xml"/><Relationship Id="rId4" Type="http://schemas.openxmlformats.org/officeDocument/2006/relationships/tags" Target="../tags/tag70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706.xml"/><Relationship Id="rId7" Type="http://schemas.openxmlformats.org/officeDocument/2006/relationships/notesSlide" Target="../notesSlides/notesSlide113.xml"/><Relationship Id="rId2" Type="http://schemas.openxmlformats.org/officeDocument/2006/relationships/tags" Target="../tags/tag705.xml"/><Relationship Id="rId1" Type="http://schemas.openxmlformats.org/officeDocument/2006/relationships/tags" Target="../tags/tag70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08.xml"/><Relationship Id="rId4" Type="http://schemas.openxmlformats.org/officeDocument/2006/relationships/tags" Target="../tags/tag70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tags" Target="../tags/tag711.xml"/><Relationship Id="rId7" Type="http://schemas.openxmlformats.org/officeDocument/2006/relationships/notesSlide" Target="../notesSlides/notesSlide114.xml"/><Relationship Id="rId2" Type="http://schemas.openxmlformats.org/officeDocument/2006/relationships/tags" Target="../tags/tag710.xml"/><Relationship Id="rId1" Type="http://schemas.openxmlformats.org/officeDocument/2006/relationships/tags" Target="../tags/tag70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13.xml"/><Relationship Id="rId4" Type="http://schemas.openxmlformats.org/officeDocument/2006/relationships/tags" Target="../tags/tag7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tags" Target="../tags/tag716.xml"/><Relationship Id="rId7" Type="http://schemas.openxmlformats.org/officeDocument/2006/relationships/notesSlide" Target="../notesSlides/notesSlide115.xml"/><Relationship Id="rId2" Type="http://schemas.openxmlformats.org/officeDocument/2006/relationships/tags" Target="../tags/tag715.xml"/><Relationship Id="rId1" Type="http://schemas.openxmlformats.org/officeDocument/2006/relationships/tags" Target="../tags/tag7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18.xml"/><Relationship Id="rId4" Type="http://schemas.openxmlformats.org/officeDocument/2006/relationships/tags" Target="../tags/tag71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tags" Target="../tags/tag721.xml"/><Relationship Id="rId7" Type="http://schemas.openxmlformats.org/officeDocument/2006/relationships/notesSlide" Target="../notesSlides/notesSlide116.xml"/><Relationship Id="rId2" Type="http://schemas.openxmlformats.org/officeDocument/2006/relationships/tags" Target="../tags/tag720.xml"/><Relationship Id="rId1" Type="http://schemas.openxmlformats.org/officeDocument/2006/relationships/tags" Target="../tags/tag7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23.xml"/><Relationship Id="rId4" Type="http://schemas.openxmlformats.org/officeDocument/2006/relationships/tags" Target="../tags/tag72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tags" Target="../tags/tag726.xml"/><Relationship Id="rId7" Type="http://schemas.openxmlformats.org/officeDocument/2006/relationships/notesSlide" Target="../notesSlides/notesSlide117.xml"/><Relationship Id="rId2" Type="http://schemas.openxmlformats.org/officeDocument/2006/relationships/tags" Target="../tags/tag725.xml"/><Relationship Id="rId1" Type="http://schemas.openxmlformats.org/officeDocument/2006/relationships/tags" Target="../tags/tag7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28.xml"/><Relationship Id="rId4" Type="http://schemas.openxmlformats.org/officeDocument/2006/relationships/tags" Target="../tags/tag72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731.xml"/><Relationship Id="rId7" Type="http://schemas.openxmlformats.org/officeDocument/2006/relationships/notesSlide" Target="../notesSlides/notesSlide118.xml"/><Relationship Id="rId2" Type="http://schemas.openxmlformats.org/officeDocument/2006/relationships/tags" Target="../tags/tag730.xml"/><Relationship Id="rId1" Type="http://schemas.openxmlformats.org/officeDocument/2006/relationships/tags" Target="../tags/tag72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33.xml"/><Relationship Id="rId4" Type="http://schemas.openxmlformats.org/officeDocument/2006/relationships/tags" Target="../tags/tag7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4.xml"/><Relationship Id="rId4" Type="http://schemas.openxmlformats.org/officeDocument/2006/relationships/tags" Target="../tags/tag17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tags" Target="../tags/tag736.xml"/><Relationship Id="rId7" Type="http://schemas.openxmlformats.org/officeDocument/2006/relationships/notesSlide" Target="../notesSlides/notesSlide119.xml"/><Relationship Id="rId2" Type="http://schemas.openxmlformats.org/officeDocument/2006/relationships/tags" Target="../tags/tag735.xml"/><Relationship Id="rId1" Type="http://schemas.openxmlformats.org/officeDocument/2006/relationships/tags" Target="../tags/tag73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38.xml"/><Relationship Id="rId4" Type="http://schemas.openxmlformats.org/officeDocument/2006/relationships/tags" Target="../tags/tag737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741.xml"/><Relationship Id="rId7" Type="http://schemas.openxmlformats.org/officeDocument/2006/relationships/notesSlide" Target="../notesSlides/notesSlide120.xml"/><Relationship Id="rId2" Type="http://schemas.openxmlformats.org/officeDocument/2006/relationships/tags" Target="../tags/tag740.xml"/><Relationship Id="rId1" Type="http://schemas.openxmlformats.org/officeDocument/2006/relationships/tags" Target="../tags/tag73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43.xml"/><Relationship Id="rId4" Type="http://schemas.openxmlformats.org/officeDocument/2006/relationships/tags" Target="../tags/tag74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746.xml"/><Relationship Id="rId7" Type="http://schemas.openxmlformats.org/officeDocument/2006/relationships/notesSlide" Target="../notesSlides/notesSlide121.xml"/><Relationship Id="rId2" Type="http://schemas.openxmlformats.org/officeDocument/2006/relationships/tags" Target="../tags/tag745.xml"/><Relationship Id="rId1" Type="http://schemas.openxmlformats.org/officeDocument/2006/relationships/tags" Target="../tags/tag74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48.xml"/><Relationship Id="rId4" Type="http://schemas.openxmlformats.org/officeDocument/2006/relationships/tags" Target="../tags/tag74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751.xml"/><Relationship Id="rId7" Type="http://schemas.openxmlformats.org/officeDocument/2006/relationships/notesSlide" Target="../notesSlides/notesSlide122.xml"/><Relationship Id="rId2" Type="http://schemas.openxmlformats.org/officeDocument/2006/relationships/tags" Target="../tags/tag750.xml"/><Relationship Id="rId1" Type="http://schemas.openxmlformats.org/officeDocument/2006/relationships/tags" Target="../tags/tag74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53.xml"/><Relationship Id="rId4" Type="http://schemas.openxmlformats.org/officeDocument/2006/relationships/tags" Target="../tags/tag75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756.xml"/><Relationship Id="rId7" Type="http://schemas.openxmlformats.org/officeDocument/2006/relationships/notesSlide" Target="../notesSlides/notesSlide123.xml"/><Relationship Id="rId2" Type="http://schemas.openxmlformats.org/officeDocument/2006/relationships/tags" Target="../tags/tag755.xml"/><Relationship Id="rId1" Type="http://schemas.openxmlformats.org/officeDocument/2006/relationships/tags" Target="../tags/tag75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58.xml"/><Relationship Id="rId4" Type="http://schemas.openxmlformats.org/officeDocument/2006/relationships/tags" Target="../tags/tag757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761.xml"/><Relationship Id="rId7" Type="http://schemas.openxmlformats.org/officeDocument/2006/relationships/notesSlide" Target="../notesSlides/notesSlide124.xml"/><Relationship Id="rId2" Type="http://schemas.openxmlformats.org/officeDocument/2006/relationships/tags" Target="../tags/tag760.xml"/><Relationship Id="rId1" Type="http://schemas.openxmlformats.org/officeDocument/2006/relationships/tags" Target="../tags/tag75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63.xml"/><Relationship Id="rId4" Type="http://schemas.openxmlformats.org/officeDocument/2006/relationships/tags" Target="../tags/tag76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tags" Target="../tags/tag766.xml"/><Relationship Id="rId7" Type="http://schemas.openxmlformats.org/officeDocument/2006/relationships/notesSlide" Target="../notesSlides/notesSlide125.xml"/><Relationship Id="rId2" Type="http://schemas.openxmlformats.org/officeDocument/2006/relationships/tags" Target="../tags/tag765.xml"/><Relationship Id="rId1" Type="http://schemas.openxmlformats.org/officeDocument/2006/relationships/tags" Target="../tags/tag76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68.xml"/><Relationship Id="rId4" Type="http://schemas.openxmlformats.org/officeDocument/2006/relationships/tags" Target="../tags/tag76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tags" Target="../tags/tag771.xml"/><Relationship Id="rId7" Type="http://schemas.openxmlformats.org/officeDocument/2006/relationships/notesSlide" Target="../notesSlides/notesSlide126.xml"/><Relationship Id="rId2" Type="http://schemas.openxmlformats.org/officeDocument/2006/relationships/tags" Target="../tags/tag770.xml"/><Relationship Id="rId1" Type="http://schemas.openxmlformats.org/officeDocument/2006/relationships/tags" Target="../tags/tag76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73.xml"/><Relationship Id="rId4" Type="http://schemas.openxmlformats.org/officeDocument/2006/relationships/tags" Target="../tags/tag77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tags" Target="../tags/tag776.xml"/><Relationship Id="rId7" Type="http://schemas.openxmlformats.org/officeDocument/2006/relationships/notesSlide" Target="../notesSlides/notesSlide127.xml"/><Relationship Id="rId2" Type="http://schemas.openxmlformats.org/officeDocument/2006/relationships/tags" Target="../tags/tag775.xml"/><Relationship Id="rId1" Type="http://schemas.openxmlformats.org/officeDocument/2006/relationships/tags" Target="../tags/tag77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78.xml"/><Relationship Id="rId4" Type="http://schemas.openxmlformats.org/officeDocument/2006/relationships/tags" Target="../tags/tag777.xml"/><Relationship Id="rId9" Type="http://schemas.openxmlformats.org/officeDocument/2006/relationships/image" Target="../media/image68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tags" Target="../tags/tag781.xml"/><Relationship Id="rId7" Type="http://schemas.openxmlformats.org/officeDocument/2006/relationships/notesSlide" Target="../notesSlides/notesSlide128.xml"/><Relationship Id="rId2" Type="http://schemas.openxmlformats.org/officeDocument/2006/relationships/tags" Target="../tags/tag780.xml"/><Relationship Id="rId1" Type="http://schemas.openxmlformats.org/officeDocument/2006/relationships/tags" Target="../tags/tag77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83.xml"/><Relationship Id="rId10" Type="http://schemas.openxmlformats.org/officeDocument/2006/relationships/image" Target="../media/image69.png"/><Relationship Id="rId4" Type="http://schemas.openxmlformats.org/officeDocument/2006/relationships/tags" Target="../tags/tag782.xml"/><Relationship Id="rId9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9.xml"/><Relationship Id="rId4" Type="http://schemas.openxmlformats.org/officeDocument/2006/relationships/tags" Target="../tags/tag17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tags" Target="../tags/tag786.xml"/><Relationship Id="rId7" Type="http://schemas.openxmlformats.org/officeDocument/2006/relationships/notesSlide" Target="../notesSlides/notesSlide129.xml"/><Relationship Id="rId2" Type="http://schemas.openxmlformats.org/officeDocument/2006/relationships/tags" Target="../tags/tag785.xml"/><Relationship Id="rId1" Type="http://schemas.openxmlformats.org/officeDocument/2006/relationships/tags" Target="../tags/tag78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88.xml"/><Relationship Id="rId4" Type="http://schemas.openxmlformats.org/officeDocument/2006/relationships/tags" Target="../tags/tag78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tags" Target="../tags/tag791.xml"/><Relationship Id="rId7" Type="http://schemas.openxmlformats.org/officeDocument/2006/relationships/notesSlide" Target="../notesSlides/notesSlide130.xml"/><Relationship Id="rId2" Type="http://schemas.openxmlformats.org/officeDocument/2006/relationships/tags" Target="../tags/tag790.xml"/><Relationship Id="rId1" Type="http://schemas.openxmlformats.org/officeDocument/2006/relationships/tags" Target="../tags/tag78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93.xml"/><Relationship Id="rId4" Type="http://schemas.openxmlformats.org/officeDocument/2006/relationships/tags" Target="../tags/tag79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tags" Target="../tags/tag796.xml"/><Relationship Id="rId7" Type="http://schemas.openxmlformats.org/officeDocument/2006/relationships/notesSlide" Target="../notesSlides/notesSlide131.xml"/><Relationship Id="rId2" Type="http://schemas.openxmlformats.org/officeDocument/2006/relationships/tags" Target="../tags/tag795.xml"/><Relationship Id="rId1" Type="http://schemas.openxmlformats.org/officeDocument/2006/relationships/tags" Target="../tags/tag79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98.xml"/><Relationship Id="rId4" Type="http://schemas.openxmlformats.org/officeDocument/2006/relationships/tags" Target="../tags/tag79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tags" Target="../tags/tag801.xml"/><Relationship Id="rId7" Type="http://schemas.openxmlformats.org/officeDocument/2006/relationships/notesSlide" Target="../notesSlides/notesSlide132.xml"/><Relationship Id="rId2" Type="http://schemas.openxmlformats.org/officeDocument/2006/relationships/tags" Target="../tags/tag800.xml"/><Relationship Id="rId1" Type="http://schemas.openxmlformats.org/officeDocument/2006/relationships/tags" Target="../tags/tag79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03.xml"/><Relationship Id="rId4" Type="http://schemas.openxmlformats.org/officeDocument/2006/relationships/tags" Target="../tags/tag80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tags" Target="../tags/tag806.xml"/><Relationship Id="rId7" Type="http://schemas.openxmlformats.org/officeDocument/2006/relationships/notesSlide" Target="../notesSlides/notesSlide133.xml"/><Relationship Id="rId2" Type="http://schemas.openxmlformats.org/officeDocument/2006/relationships/tags" Target="../tags/tag805.xml"/><Relationship Id="rId1" Type="http://schemas.openxmlformats.org/officeDocument/2006/relationships/tags" Target="../tags/tag80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08.xml"/><Relationship Id="rId4" Type="http://schemas.openxmlformats.org/officeDocument/2006/relationships/tags" Target="../tags/tag80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tags" Target="../tags/tag811.xml"/><Relationship Id="rId7" Type="http://schemas.openxmlformats.org/officeDocument/2006/relationships/notesSlide" Target="../notesSlides/notesSlide134.xml"/><Relationship Id="rId2" Type="http://schemas.openxmlformats.org/officeDocument/2006/relationships/tags" Target="../tags/tag810.xml"/><Relationship Id="rId1" Type="http://schemas.openxmlformats.org/officeDocument/2006/relationships/tags" Target="../tags/tag80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13.xml"/><Relationship Id="rId4" Type="http://schemas.openxmlformats.org/officeDocument/2006/relationships/tags" Target="../tags/tag81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tags" Target="../tags/tag816.xml"/><Relationship Id="rId7" Type="http://schemas.openxmlformats.org/officeDocument/2006/relationships/notesSlide" Target="../notesSlides/notesSlide135.xml"/><Relationship Id="rId2" Type="http://schemas.openxmlformats.org/officeDocument/2006/relationships/tags" Target="../tags/tag815.xml"/><Relationship Id="rId1" Type="http://schemas.openxmlformats.org/officeDocument/2006/relationships/tags" Target="../tags/tag8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18.xml"/><Relationship Id="rId4" Type="http://schemas.openxmlformats.org/officeDocument/2006/relationships/tags" Target="../tags/tag81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tags" Target="../tags/tag821.xml"/><Relationship Id="rId7" Type="http://schemas.openxmlformats.org/officeDocument/2006/relationships/notesSlide" Target="../notesSlides/notesSlide136.xml"/><Relationship Id="rId2" Type="http://schemas.openxmlformats.org/officeDocument/2006/relationships/tags" Target="../tags/tag820.xml"/><Relationship Id="rId1" Type="http://schemas.openxmlformats.org/officeDocument/2006/relationships/tags" Target="../tags/tag8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23.xml"/><Relationship Id="rId4" Type="http://schemas.openxmlformats.org/officeDocument/2006/relationships/tags" Target="../tags/tag82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826.xml"/><Relationship Id="rId7" Type="http://schemas.openxmlformats.org/officeDocument/2006/relationships/notesSlide" Target="../notesSlides/notesSlide137.xml"/><Relationship Id="rId2" Type="http://schemas.openxmlformats.org/officeDocument/2006/relationships/tags" Target="../tags/tag825.xml"/><Relationship Id="rId1" Type="http://schemas.openxmlformats.org/officeDocument/2006/relationships/tags" Target="../tags/tag8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28.xml"/><Relationship Id="rId4" Type="http://schemas.openxmlformats.org/officeDocument/2006/relationships/tags" Target="../tags/tag82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tags" Target="../tags/tag831.xml"/><Relationship Id="rId7" Type="http://schemas.openxmlformats.org/officeDocument/2006/relationships/notesSlide" Target="../notesSlides/notesSlide138.xml"/><Relationship Id="rId2" Type="http://schemas.openxmlformats.org/officeDocument/2006/relationships/tags" Target="../tags/tag830.xml"/><Relationship Id="rId1" Type="http://schemas.openxmlformats.org/officeDocument/2006/relationships/tags" Target="../tags/tag82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33.xml"/><Relationship Id="rId4" Type="http://schemas.openxmlformats.org/officeDocument/2006/relationships/tags" Target="../tags/tag8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84.xml"/><Relationship Id="rId4" Type="http://schemas.openxmlformats.org/officeDocument/2006/relationships/tags" Target="../tags/tag18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tags" Target="../tags/tag836.xml"/><Relationship Id="rId7" Type="http://schemas.openxmlformats.org/officeDocument/2006/relationships/notesSlide" Target="../notesSlides/notesSlide139.xml"/><Relationship Id="rId2" Type="http://schemas.openxmlformats.org/officeDocument/2006/relationships/tags" Target="../tags/tag835.xml"/><Relationship Id="rId1" Type="http://schemas.openxmlformats.org/officeDocument/2006/relationships/tags" Target="../tags/tag83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38.xml"/><Relationship Id="rId4" Type="http://schemas.openxmlformats.org/officeDocument/2006/relationships/tags" Target="../tags/tag837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tags" Target="../tags/tag841.xml"/><Relationship Id="rId7" Type="http://schemas.openxmlformats.org/officeDocument/2006/relationships/notesSlide" Target="../notesSlides/notesSlide140.xml"/><Relationship Id="rId12" Type="http://schemas.openxmlformats.org/officeDocument/2006/relationships/image" Target="../media/image75.png"/><Relationship Id="rId2" Type="http://schemas.openxmlformats.org/officeDocument/2006/relationships/tags" Target="../tags/tag840.xml"/><Relationship Id="rId1" Type="http://schemas.openxmlformats.org/officeDocument/2006/relationships/tags" Target="../tags/tag839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74.png"/><Relationship Id="rId5" Type="http://schemas.openxmlformats.org/officeDocument/2006/relationships/tags" Target="../tags/tag843.xml"/><Relationship Id="rId10" Type="http://schemas.openxmlformats.org/officeDocument/2006/relationships/image" Target="../media/image73.png"/><Relationship Id="rId4" Type="http://schemas.openxmlformats.org/officeDocument/2006/relationships/tags" Target="../tags/tag842.xml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tags" Target="../tags/tag846.xml"/><Relationship Id="rId7" Type="http://schemas.openxmlformats.org/officeDocument/2006/relationships/notesSlide" Target="../notesSlides/notesSlide141.xml"/><Relationship Id="rId2" Type="http://schemas.openxmlformats.org/officeDocument/2006/relationships/tags" Target="../tags/tag845.xml"/><Relationship Id="rId1" Type="http://schemas.openxmlformats.org/officeDocument/2006/relationships/tags" Target="../tags/tag84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48.xml"/><Relationship Id="rId4" Type="http://schemas.openxmlformats.org/officeDocument/2006/relationships/tags" Target="../tags/tag84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tags" Target="../tags/tag851.xml"/><Relationship Id="rId7" Type="http://schemas.openxmlformats.org/officeDocument/2006/relationships/notesSlide" Target="../notesSlides/notesSlide142.xml"/><Relationship Id="rId2" Type="http://schemas.openxmlformats.org/officeDocument/2006/relationships/tags" Target="../tags/tag850.xml"/><Relationship Id="rId1" Type="http://schemas.openxmlformats.org/officeDocument/2006/relationships/tags" Target="../tags/tag84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53.xml"/><Relationship Id="rId4" Type="http://schemas.openxmlformats.org/officeDocument/2006/relationships/tags" Target="../tags/tag85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tags" Target="../tags/tag856.xml"/><Relationship Id="rId7" Type="http://schemas.openxmlformats.org/officeDocument/2006/relationships/notesSlide" Target="../notesSlides/notesSlide143.xml"/><Relationship Id="rId2" Type="http://schemas.openxmlformats.org/officeDocument/2006/relationships/tags" Target="../tags/tag855.xml"/><Relationship Id="rId1" Type="http://schemas.openxmlformats.org/officeDocument/2006/relationships/tags" Target="../tags/tag85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58.xml"/><Relationship Id="rId4" Type="http://schemas.openxmlformats.org/officeDocument/2006/relationships/tags" Target="../tags/tag857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861.xml"/><Relationship Id="rId7" Type="http://schemas.openxmlformats.org/officeDocument/2006/relationships/notesSlide" Target="../notesSlides/notesSlide144.xml"/><Relationship Id="rId2" Type="http://schemas.openxmlformats.org/officeDocument/2006/relationships/tags" Target="../tags/tag860.xml"/><Relationship Id="rId1" Type="http://schemas.openxmlformats.org/officeDocument/2006/relationships/tags" Target="../tags/tag85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63.xml"/><Relationship Id="rId4" Type="http://schemas.openxmlformats.org/officeDocument/2006/relationships/tags" Target="../tags/tag862.xml"/><Relationship Id="rId9" Type="http://schemas.openxmlformats.org/officeDocument/2006/relationships/image" Target="../media/image7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tags" Target="../tags/tag866.xml"/><Relationship Id="rId7" Type="http://schemas.openxmlformats.org/officeDocument/2006/relationships/notesSlide" Target="../notesSlides/notesSlide145.xml"/><Relationship Id="rId2" Type="http://schemas.openxmlformats.org/officeDocument/2006/relationships/tags" Target="../tags/tag865.xml"/><Relationship Id="rId1" Type="http://schemas.openxmlformats.org/officeDocument/2006/relationships/tags" Target="../tags/tag86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68.xml"/><Relationship Id="rId4" Type="http://schemas.openxmlformats.org/officeDocument/2006/relationships/tags" Target="../tags/tag86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tags" Target="../tags/tag871.xml"/><Relationship Id="rId7" Type="http://schemas.openxmlformats.org/officeDocument/2006/relationships/notesSlide" Target="../notesSlides/notesSlide146.xml"/><Relationship Id="rId2" Type="http://schemas.openxmlformats.org/officeDocument/2006/relationships/tags" Target="../tags/tag870.xml"/><Relationship Id="rId1" Type="http://schemas.openxmlformats.org/officeDocument/2006/relationships/tags" Target="../tags/tag86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73.xml"/><Relationship Id="rId4" Type="http://schemas.openxmlformats.org/officeDocument/2006/relationships/tags" Target="../tags/tag87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tags" Target="../tags/tag876.xml"/><Relationship Id="rId7" Type="http://schemas.openxmlformats.org/officeDocument/2006/relationships/notesSlide" Target="../notesSlides/notesSlide147.xml"/><Relationship Id="rId2" Type="http://schemas.openxmlformats.org/officeDocument/2006/relationships/tags" Target="../tags/tag875.xml"/><Relationship Id="rId1" Type="http://schemas.openxmlformats.org/officeDocument/2006/relationships/tags" Target="../tags/tag87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78.xml"/><Relationship Id="rId4" Type="http://schemas.openxmlformats.org/officeDocument/2006/relationships/tags" Target="../tags/tag87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tags" Target="../tags/tag881.xml"/><Relationship Id="rId7" Type="http://schemas.openxmlformats.org/officeDocument/2006/relationships/notesSlide" Target="../notesSlides/notesSlide148.xml"/><Relationship Id="rId2" Type="http://schemas.openxmlformats.org/officeDocument/2006/relationships/tags" Target="../tags/tag880.xml"/><Relationship Id="rId1" Type="http://schemas.openxmlformats.org/officeDocument/2006/relationships/tags" Target="../tags/tag87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83.xml"/><Relationship Id="rId4" Type="http://schemas.openxmlformats.org/officeDocument/2006/relationships/tags" Target="../tags/tag88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87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89.xml"/><Relationship Id="rId4" Type="http://schemas.openxmlformats.org/officeDocument/2006/relationships/tags" Target="../tags/tag18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tags" Target="../tags/tag886.xml"/><Relationship Id="rId7" Type="http://schemas.openxmlformats.org/officeDocument/2006/relationships/notesSlide" Target="../notesSlides/notesSlide149.xml"/><Relationship Id="rId2" Type="http://schemas.openxmlformats.org/officeDocument/2006/relationships/tags" Target="../tags/tag885.xml"/><Relationship Id="rId1" Type="http://schemas.openxmlformats.org/officeDocument/2006/relationships/tags" Target="../tags/tag88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88.xml"/><Relationship Id="rId4" Type="http://schemas.openxmlformats.org/officeDocument/2006/relationships/tags" Target="../tags/tag88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tags" Target="../tags/tag891.xml"/><Relationship Id="rId7" Type="http://schemas.openxmlformats.org/officeDocument/2006/relationships/notesSlide" Target="../notesSlides/notesSlide150.xml"/><Relationship Id="rId2" Type="http://schemas.openxmlformats.org/officeDocument/2006/relationships/tags" Target="../tags/tag890.xml"/><Relationship Id="rId1" Type="http://schemas.openxmlformats.org/officeDocument/2006/relationships/tags" Target="../tags/tag88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93.xml"/><Relationship Id="rId4" Type="http://schemas.openxmlformats.org/officeDocument/2006/relationships/tags" Target="../tags/tag89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tags" Target="../tags/tag896.xml"/><Relationship Id="rId7" Type="http://schemas.openxmlformats.org/officeDocument/2006/relationships/notesSlide" Target="../notesSlides/notesSlide151.xml"/><Relationship Id="rId2" Type="http://schemas.openxmlformats.org/officeDocument/2006/relationships/tags" Target="../tags/tag895.xml"/><Relationship Id="rId1" Type="http://schemas.openxmlformats.org/officeDocument/2006/relationships/tags" Target="../tags/tag89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98.xml"/><Relationship Id="rId4" Type="http://schemas.openxmlformats.org/officeDocument/2006/relationships/tags" Target="../tags/tag89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tags" Target="../tags/tag901.xml"/><Relationship Id="rId7" Type="http://schemas.openxmlformats.org/officeDocument/2006/relationships/notesSlide" Target="../notesSlides/notesSlide152.xml"/><Relationship Id="rId2" Type="http://schemas.openxmlformats.org/officeDocument/2006/relationships/tags" Target="../tags/tag900.xml"/><Relationship Id="rId1" Type="http://schemas.openxmlformats.org/officeDocument/2006/relationships/tags" Target="../tags/tag89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03.xml"/><Relationship Id="rId4" Type="http://schemas.openxmlformats.org/officeDocument/2006/relationships/tags" Target="../tags/tag90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tags" Target="../tags/tag906.xml"/><Relationship Id="rId7" Type="http://schemas.openxmlformats.org/officeDocument/2006/relationships/notesSlide" Target="../notesSlides/notesSlide153.xml"/><Relationship Id="rId2" Type="http://schemas.openxmlformats.org/officeDocument/2006/relationships/tags" Target="../tags/tag905.xml"/><Relationship Id="rId1" Type="http://schemas.openxmlformats.org/officeDocument/2006/relationships/tags" Target="../tags/tag90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08.xml"/><Relationship Id="rId4" Type="http://schemas.openxmlformats.org/officeDocument/2006/relationships/tags" Target="../tags/tag907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tags" Target="../tags/tag916.xml"/><Relationship Id="rId3" Type="http://schemas.openxmlformats.org/officeDocument/2006/relationships/tags" Target="../tags/tag911.xml"/><Relationship Id="rId7" Type="http://schemas.openxmlformats.org/officeDocument/2006/relationships/tags" Target="../tags/tag915.xml"/><Relationship Id="rId12" Type="http://schemas.openxmlformats.org/officeDocument/2006/relationships/image" Target="../media/image9.png"/><Relationship Id="rId2" Type="http://schemas.openxmlformats.org/officeDocument/2006/relationships/tags" Target="../tags/tag910.xml"/><Relationship Id="rId1" Type="http://schemas.openxmlformats.org/officeDocument/2006/relationships/tags" Target="../tags/tag909.xml"/><Relationship Id="rId6" Type="http://schemas.openxmlformats.org/officeDocument/2006/relationships/tags" Target="../tags/tag914.xml"/><Relationship Id="rId11" Type="http://schemas.openxmlformats.org/officeDocument/2006/relationships/image" Target="../media/image7.png"/><Relationship Id="rId5" Type="http://schemas.openxmlformats.org/officeDocument/2006/relationships/tags" Target="../tags/tag913.xml"/><Relationship Id="rId10" Type="http://schemas.openxmlformats.org/officeDocument/2006/relationships/image" Target="../media/image8.jpeg"/><Relationship Id="rId4" Type="http://schemas.openxmlformats.org/officeDocument/2006/relationships/tags" Target="../tags/tag912.xml"/><Relationship Id="rId9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919.xml"/><Relationship Id="rId7" Type="http://schemas.openxmlformats.org/officeDocument/2006/relationships/notesSlide" Target="../notesSlides/notesSlide154.xml"/><Relationship Id="rId2" Type="http://schemas.openxmlformats.org/officeDocument/2006/relationships/tags" Target="../tags/tag918.xml"/><Relationship Id="rId1" Type="http://schemas.openxmlformats.org/officeDocument/2006/relationships/tags" Target="../tags/tag9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21.xml"/><Relationship Id="rId4" Type="http://schemas.openxmlformats.org/officeDocument/2006/relationships/tags" Target="../tags/tag920.xml"/><Relationship Id="rId9" Type="http://schemas.openxmlformats.org/officeDocument/2006/relationships/image" Target="../media/image81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924.xml"/><Relationship Id="rId7" Type="http://schemas.openxmlformats.org/officeDocument/2006/relationships/notesSlide" Target="../notesSlides/notesSlide155.xml"/><Relationship Id="rId2" Type="http://schemas.openxmlformats.org/officeDocument/2006/relationships/tags" Target="../tags/tag923.xml"/><Relationship Id="rId1" Type="http://schemas.openxmlformats.org/officeDocument/2006/relationships/tags" Target="../tags/tag9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26.xml"/><Relationship Id="rId4" Type="http://schemas.openxmlformats.org/officeDocument/2006/relationships/tags" Target="../tags/tag925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929.xml"/><Relationship Id="rId7" Type="http://schemas.openxmlformats.org/officeDocument/2006/relationships/notesSlide" Target="../notesSlides/notesSlide156.xml"/><Relationship Id="rId2" Type="http://schemas.openxmlformats.org/officeDocument/2006/relationships/tags" Target="../tags/tag928.xml"/><Relationship Id="rId1" Type="http://schemas.openxmlformats.org/officeDocument/2006/relationships/tags" Target="../tags/tag92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31.xml"/><Relationship Id="rId4" Type="http://schemas.openxmlformats.org/officeDocument/2006/relationships/tags" Target="../tags/tag930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934.xml"/><Relationship Id="rId7" Type="http://schemas.openxmlformats.org/officeDocument/2006/relationships/notesSlide" Target="../notesSlides/notesSlide157.xml"/><Relationship Id="rId2" Type="http://schemas.openxmlformats.org/officeDocument/2006/relationships/tags" Target="../tags/tag933.xml"/><Relationship Id="rId1" Type="http://schemas.openxmlformats.org/officeDocument/2006/relationships/tags" Target="../tags/tag93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36.xml"/><Relationship Id="rId4" Type="http://schemas.openxmlformats.org/officeDocument/2006/relationships/tags" Target="../tags/tag9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4.xml"/><Relationship Id="rId4" Type="http://schemas.openxmlformats.org/officeDocument/2006/relationships/tags" Target="../tags/tag193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tags" Target="../tags/tag939.xml"/><Relationship Id="rId7" Type="http://schemas.openxmlformats.org/officeDocument/2006/relationships/notesSlide" Target="../notesSlides/notesSlide158.xml"/><Relationship Id="rId2" Type="http://schemas.openxmlformats.org/officeDocument/2006/relationships/tags" Target="../tags/tag938.xml"/><Relationship Id="rId1" Type="http://schemas.openxmlformats.org/officeDocument/2006/relationships/tags" Target="../tags/tag93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85.png"/><Relationship Id="rId5" Type="http://schemas.openxmlformats.org/officeDocument/2006/relationships/tags" Target="../tags/tag941.xml"/><Relationship Id="rId10" Type="http://schemas.microsoft.com/office/2007/relationships/hdphoto" Target="../media/hdphoto2.wdp"/><Relationship Id="rId4" Type="http://schemas.openxmlformats.org/officeDocument/2006/relationships/tags" Target="../tags/tag940.xml"/><Relationship Id="rId9" Type="http://schemas.openxmlformats.org/officeDocument/2006/relationships/image" Target="../media/image84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tags" Target="../tags/tag944.xml"/><Relationship Id="rId7" Type="http://schemas.openxmlformats.org/officeDocument/2006/relationships/notesSlide" Target="../notesSlides/notesSlide159.xml"/><Relationship Id="rId2" Type="http://schemas.openxmlformats.org/officeDocument/2006/relationships/tags" Target="../tags/tag943.xml"/><Relationship Id="rId1" Type="http://schemas.openxmlformats.org/officeDocument/2006/relationships/tags" Target="../tags/tag94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85.png"/><Relationship Id="rId5" Type="http://schemas.openxmlformats.org/officeDocument/2006/relationships/tags" Target="../tags/tag946.xml"/><Relationship Id="rId10" Type="http://schemas.microsoft.com/office/2007/relationships/hdphoto" Target="../media/hdphoto2.wdp"/><Relationship Id="rId4" Type="http://schemas.openxmlformats.org/officeDocument/2006/relationships/tags" Target="../tags/tag945.xml"/><Relationship Id="rId9" Type="http://schemas.openxmlformats.org/officeDocument/2006/relationships/image" Target="../media/image84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949.xml"/><Relationship Id="rId7" Type="http://schemas.openxmlformats.org/officeDocument/2006/relationships/notesSlide" Target="../notesSlides/notesSlide160.xml"/><Relationship Id="rId2" Type="http://schemas.openxmlformats.org/officeDocument/2006/relationships/tags" Target="../tags/tag948.xml"/><Relationship Id="rId1" Type="http://schemas.openxmlformats.org/officeDocument/2006/relationships/tags" Target="../tags/tag94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51.xml"/><Relationship Id="rId4" Type="http://schemas.openxmlformats.org/officeDocument/2006/relationships/tags" Target="../tags/tag950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954.xml"/><Relationship Id="rId7" Type="http://schemas.openxmlformats.org/officeDocument/2006/relationships/notesSlide" Target="../notesSlides/notesSlide161.xml"/><Relationship Id="rId2" Type="http://schemas.openxmlformats.org/officeDocument/2006/relationships/tags" Target="../tags/tag953.xml"/><Relationship Id="rId1" Type="http://schemas.openxmlformats.org/officeDocument/2006/relationships/tags" Target="../tags/tag95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56.xml"/><Relationship Id="rId4" Type="http://schemas.openxmlformats.org/officeDocument/2006/relationships/tags" Target="../tags/tag955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tags" Target="../tags/tag959.xml"/><Relationship Id="rId7" Type="http://schemas.openxmlformats.org/officeDocument/2006/relationships/notesSlide" Target="../notesSlides/notesSlide162.xml"/><Relationship Id="rId2" Type="http://schemas.openxmlformats.org/officeDocument/2006/relationships/tags" Target="../tags/tag958.xml"/><Relationship Id="rId1" Type="http://schemas.openxmlformats.org/officeDocument/2006/relationships/tags" Target="../tags/tag95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85.png"/><Relationship Id="rId5" Type="http://schemas.openxmlformats.org/officeDocument/2006/relationships/tags" Target="../tags/tag961.xml"/><Relationship Id="rId10" Type="http://schemas.microsoft.com/office/2007/relationships/hdphoto" Target="../media/hdphoto2.wdp"/><Relationship Id="rId4" Type="http://schemas.openxmlformats.org/officeDocument/2006/relationships/tags" Target="../tags/tag960.xml"/><Relationship Id="rId9" Type="http://schemas.openxmlformats.org/officeDocument/2006/relationships/image" Target="../media/image84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tags" Target="../tags/tag964.xml"/><Relationship Id="rId7" Type="http://schemas.openxmlformats.org/officeDocument/2006/relationships/notesSlide" Target="../notesSlides/notesSlide163.xml"/><Relationship Id="rId2" Type="http://schemas.openxmlformats.org/officeDocument/2006/relationships/tags" Target="../tags/tag963.xml"/><Relationship Id="rId1" Type="http://schemas.openxmlformats.org/officeDocument/2006/relationships/tags" Target="../tags/tag96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85.png"/><Relationship Id="rId5" Type="http://schemas.openxmlformats.org/officeDocument/2006/relationships/tags" Target="../tags/tag966.xml"/><Relationship Id="rId10" Type="http://schemas.microsoft.com/office/2007/relationships/hdphoto" Target="../media/hdphoto2.wdp"/><Relationship Id="rId4" Type="http://schemas.openxmlformats.org/officeDocument/2006/relationships/tags" Target="../tags/tag965.xml"/><Relationship Id="rId9" Type="http://schemas.openxmlformats.org/officeDocument/2006/relationships/image" Target="../media/image84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tags" Target="../tags/tag969.xml"/><Relationship Id="rId7" Type="http://schemas.openxmlformats.org/officeDocument/2006/relationships/notesSlide" Target="../notesSlides/notesSlide164.xml"/><Relationship Id="rId2" Type="http://schemas.openxmlformats.org/officeDocument/2006/relationships/tags" Target="../tags/tag968.xml"/><Relationship Id="rId1" Type="http://schemas.openxmlformats.org/officeDocument/2006/relationships/tags" Target="../tags/tag96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71.xml"/><Relationship Id="rId4" Type="http://schemas.openxmlformats.org/officeDocument/2006/relationships/tags" Target="../tags/tag970.xml"/><Relationship Id="rId9" Type="http://schemas.openxmlformats.org/officeDocument/2006/relationships/image" Target="../media/image510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tags" Target="../tags/tag974.xml"/><Relationship Id="rId7" Type="http://schemas.openxmlformats.org/officeDocument/2006/relationships/notesSlide" Target="../notesSlides/notesSlide165.xml"/><Relationship Id="rId2" Type="http://schemas.openxmlformats.org/officeDocument/2006/relationships/tags" Target="../tags/tag973.xml"/><Relationship Id="rId1" Type="http://schemas.openxmlformats.org/officeDocument/2006/relationships/tags" Target="../tags/tag97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76.xml"/><Relationship Id="rId4" Type="http://schemas.openxmlformats.org/officeDocument/2006/relationships/tags" Target="../tags/tag975.xml"/><Relationship Id="rId9" Type="http://schemas.openxmlformats.org/officeDocument/2006/relationships/image" Target="../media/image53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tags" Target="../tags/tag979.xml"/><Relationship Id="rId7" Type="http://schemas.openxmlformats.org/officeDocument/2006/relationships/notesSlide" Target="../notesSlides/notesSlide166.xml"/><Relationship Id="rId2" Type="http://schemas.openxmlformats.org/officeDocument/2006/relationships/tags" Target="../tags/tag978.xml"/><Relationship Id="rId1" Type="http://schemas.openxmlformats.org/officeDocument/2006/relationships/tags" Target="../tags/tag97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81.xml"/><Relationship Id="rId4" Type="http://schemas.openxmlformats.org/officeDocument/2006/relationships/tags" Target="../tags/tag980.xml"/><Relationship Id="rId9" Type="http://schemas.openxmlformats.org/officeDocument/2006/relationships/image" Target="../media/image53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tags" Target="../tags/tag984.xml"/><Relationship Id="rId7" Type="http://schemas.openxmlformats.org/officeDocument/2006/relationships/notesSlide" Target="../notesSlides/notesSlide167.xml"/><Relationship Id="rId2" Type="http://schemas.openxmlformats.org/officeDocument/2006/relationships/tags" Target="../tags/tag983.xml"/><Relationship Id="rId1" Type="http://schemas.openxmlformats.org/officeDocument/2006/relationships/tags" Target="../tags/tag98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86.xml"/><Relationship Id="rId4" Type="http://schemas.openxmlformats.org/officeDocument/2006/relationships/tags" Target="../tags/tag98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9.xml"/><Relationship Id="rId4" Type="http://schemas.openxmlformats.org/officeDocument/2006/relationships/tags" Target="../tags/tag198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tags" Target="../tags/tag989.xml"/><Relationship Id="rId7" Type="http://schemas.openxmlformats.org/officeDocument/2006/relationships/notesSlide" Target="../notesSlides/notesSlide168.xml"/><Relationship Id="rId2" Type="http://schemas.openxmlformats.org/officeDocument/2006/relationships/tags" Target="../tags/tag988.xml"/><Relationship Id="rId1" Type="http://schemas.openxmlformats.org/officeDocument/2006/relationships/tags" Target="../tags/tag98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91.xml"/><Relationship Id="rId4" Type="http://schemas.openxmlformats.org/officeDocument/2006/relationships/tags" Target="../tags/tag990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tags" Target="../tags/tag994.xml"/><Relationship Id="rId7" Type="http://schemas.openxmlformats.org/officeDocument/2006/relationships/notesSlide" Target="../notesSlides/notesSlide169.xml"/><Relationship Id="rId2" Type="http://schemas.openxmlformats.org/officeDocument/2006/relationships/tags" Target="../tags/tag993.xml"/><Relationship Id="rId1" Type="http://schemas.openxmlformats.org/officeDocument/2006/relationships/tags" Target="../tags/tag99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96.xml"/><Relationship Id="rId4" Type="http://schemas.openxmlformats.org/officeDocument/2006/relationships/tags" Target="../tags/tag995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tags" Target="../tags/tag999.xml"/><Relationship Id="rId7" Type="http://schemas.openxmlformats.org/officeDocument/2006/relationships/notesSlide" Target="../notesSlides/notesSlide170.xml"/><Relationship Id="rId2" Type="http://schemas.openxmlformats.org/officeDocument/2006/relationships/tags" Target="../tags/tag998.xml"/><Relationship Id="rId1" Type="http://schemas.openxmlformats.org/officeDocument/2006/relationships/tags" Target="../tags/tag99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01.xml"/><Relationship Id="rId4" Type="http://schemas.openxmlformats.org/officeDocument/2006/relationships/tags" Target="../tags/tag1000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tags" Target="../tags/tag1004.xml"/><Relationship Id="rId7" Type="http://schemas.openxmlformats.org/officeDocument/2006/relationships/notesSlide" Target="../notesSlides/notesSlide171.xml"/><Relationship Id="rId2" Type="http://schemas.openxmlformats.org/officeDocument/2006/relationships/tags" Target="../tags/tag1003.xml"/><Relationship Id="rId1" Type="http://schemas.openxmlformats.org/officeDocument/2006/relationships/tags" Target="../tags/tag100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06.xml"/><Relationship Id="rId4" Type="http://schemas.openxmlformats.org/officeDocument/2006/relationships/tags" Target="../tags/tag1005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tags" Target="../tags/tag1009.xml"/><Relationship Id="rId7" Type="http://schemas.openxmlformats.org/officeDocument/2006/relationships/notesSlide" Target="../notesSlides/notesSlide172.xml"/><Relationship Id="rId2" Type="http://schemas.openxmlformats.org/officeDocument/2006/relationships/tags" Target="../tags/tag1008.xml"/><Relationship Id="rId1" Type="http://schemas.openxmlformats.org/officeDocument/2006/relationships/tags" Target="../tags/tag100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11.xml"/><Relationship Id="rId4" Type="http://schemas.openxmlformats.org/officeDocument/2006/relationships/tags" Target="../tags/tag1010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tags" Target="../tags/tag1014.xml"/><Relationship Id="rId7" Type="http://schemas.openxmlformats.org/officeDocument/2006/relationships/notesSlide" Target="../notesSlides/notesSlide173.xml"/><Relationship Id="rId2" Type="http://schemas.openxmlformats.org/officeDocument/2006/relationships/tags" Target="../tags/tag1013.xml"/><Relationship Id="rId1" Type="http://schemas.openxmlformats.org/officeDocument/2006/relationships/tags" Target="../tags/tag10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16.xml"/><Relationship Id="rId4" Type="http://schemas.openxmlformats.org/officeDocument/2006/relationships/tags" Target="../tags/tag1015.xml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tags" Target="../tags/tag1019.xml"/><Relationship Id="rId7" Type="http://schemas.openxmlformats.org/officeDocument/2006/relationships/notesSlide" Target="../notesSlides/notesSlide174.xml"/><Relationship Id="rId2" Type="http://schemas.openxmlformats.org/officeDocument/2006/relationships/tags" Target="../tags/tag1018.xml"/><Relationship Id="rId1" Type="http://schemas.openxmlformats.org/officeDocument/2006/relationships/tags" Target="../tags/tag10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21.xml"/><Relationship Id="rId4" Type="http://schemas.openxmlformats.org/officeDocument/2006/relationships/tags" Target="../tags/tag1020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1024.xml"/><Relationship Id="rId7" Type="http://schemas.openxmlformats.org/officeDocument/2006/relationships/notesSlide" Target="../notesSlides/notesSlide175.xml"/><Relationship Id="rId2" Type="http://schemas.openxmlformats.org/officeDocument/2006/relationships/tags" Target="../tags/tag1023.xml"/><Relationship Id="rId1" Type="http://schemas.openxmlformats.org/officeDocument/2006/relationships/tags" Target="../tags/tag10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26.xml"/><Relationship Id="rId4" Type="http://schemas.openxmlformats.org/officeDocument/2006/relationships/tags" Target="../tags/tag1025.xml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tags" Target="../tags/tag1029.xml"/><Relationship Id="rId7" Type="http://schemas.openxmlformats.org/officeDocument/2006/relationships/notesSlide" Target="../notesSlides/notesSlide176.xml"/><Relationship Id="rId2" Type="http://schemas.openxmlformats.org/officeDocument/2006/relationships/tags" Target="../tags/tag1028.xml"/><Relationship Id="rId1" Type="http://schemas.openxmlformats.org/officeDocument/2006/relationships/tags" Target="../tags/tag102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31.xml"/><Relationship Id="rId4" Type="http://schemas.openxmlformats.org/officeDocument/2006/relationships/tags" Target="../tags/tag1030.xml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tags" Target="../tags/tag1034.xml"/><Relationship Id="rId7" Type="http://schemas.openxmlformats.org/officeDocument/2006/relationships/notesSlide" Target="../notesSlides/notesSlide177.xml"/><Relationship Id="rId2" Type="http://schemas.openxmlformats.org/officeDocument/2006/relationships/tags" Target="../tags/tag1033.xml"/><Relationship Id="rId1" Type="http://schemas.openxmlformats.org/officeDocument/2006/relationships/tags" Target="../tags/tag103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36.xml"/><Relationship Id="rId4" Type="http://schemas.openxmlformats.org/officeDocument/2006/relationships/tags" Target="../tags/tag103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202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4.xml"/><Relationship Id="rId4" Type="http://schemas.openxmlformats.org/officeDocument/2006/relationships/tags" Target="../tags/tag20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tags" Target="../tags/tag1039.xml"/><Relationship Id="rId7" Type="http://schemas.openxmlformats.org/officeDocument/2006/relationships/notesSlide" Target="../notesSlides/notesSlide178.xml"/><Relationship Id="rId2" Type="http://schemas.openxmlformats.org/officeDocument/2006/relationships/tags" Target="../tags/tag1038.xml"/><Relationship Id="rId1" Type="http://schemas.openxmlformats.org/officeDocument/2006/relationships/tags" Target="../tags/tag103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41.xml"/><Relationship Id="rId4" Type="http://schemas.openxmlformats.org/officeDocument/2006/relationships/tags" Target="../tags/tag1040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tags" Target="../tags/tag1044.xml"/><Relationship Id="rId7" Type="http://schemas.openxmlformats.org/officeDocument/2006/relationships/notesSlide" Target="../notesSlides/notesSlide179.xml"/><Relationship Id="rId2" Type="http://schemas.openxmlformats.org/officeDocument/2006/relationships/tags" Target="../tags/tag1043.xml"/><Relationship Id="rId1" Type="http://schemas.openxmlformats.org/officeDocument/2006/relationships/tags" Target="../tags/tag104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46.xml"/><Relationship Id="rId4" Type="http://schemas.openxmlformats.org/officeDocument/2006/relationships/tags" Target="../tags/tag1045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tags" Target="../tags/tag1049.xml"/><Relationship Id="rId7" Type="http://schemas.openxmlformats.org/officeDocument/2006/relationships/notesSlide" Target="../notesSlides/notesSlide180.xml"/><Relationship Id="rId2" Type="http://schemas.openxmlformats.org/officeDocument/2006/relationships/tags" Target="../tags/tag1048.xml"/><Relationship Id="rId1" Type="http://schemas.openxmlformats.org/officeDocument/2006/relationships/tags" Target="../tags/tag104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51.xml"/><Relationship Id="rId4" Type="http://schemas.openxmlformats.org/officeDocument/2006/relationships/tags" Target="../tags/tag1050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tags" Target="../tags/tag1054.xml"/><Relationship Id="rId7" Type="http://schemas.openxmlformats.org/officeDocument/2006/relationships/notesSlide" Target="../notesSlides/notesSlide181.xml"/><Relationship Id="rId2" Type="http://schemas.openxmlformats.org/officeDocument/2006/relationships/tags" Target="../tags/tag1053.xml"/><Relationship Id="rId1" Type="http://schemas.openxmlformats.org/officeDocument/2006/relationships/tags" Target="../tags/tag105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56.xml"/><Relationship Id="rId4" Type="http://schemas.openxmlformats.org/officeDocument/2006/relationships/tags" Target="../tags/tag1055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tags" Target="../tags/tag1059.xml"/><Relationship Id="rId7" Type="http://schemas.openxmlformats.org/officeDocument/2006/relationships/notesSlide" Target="../notesSlides/notesSlide182.xml"/><Relationship Id="rId2" Type="http://schemas.openxmlformats.org/officeDocument/2006/relationships/tags" Target="../tags/tag1058.xml"/><Relationship Id="rId1" Type="http://schemas.openxmlformats.org/officeDocument/2006/relationships/tags" Target="../tags/tag105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61.xml"/><Relationship Id="rId4" Type="http://schemas.openxmlformats.org/officeDocument/2006/relationships/tags" Target="../tags/tag1060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tags" Target="../tags/tag1064.xml"/><Relationship Id="rId7" Type="http://schemas.openxmlformats.org/officeDocument/2006/relationships/notesSlide" Target="../notesSlides/notesSlide183.xml"/><Relationship Id="rId2" Type="http://schemas.openxmlformats.org/officeDocument/2006/relationships/tags" Target="../tags/tag1063.xml"/><Relationship Id="rId1" Type="http://schemas.openxmlformats.org/officeDocument/2006/relationships/tags" Target="../tags/tag106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66.xml"/><Relationship Id="rId4" Type="http://schemas.openxmlformats.org/officeDocument/2006/relationships/tags" Target="../tags/tag1065.xml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tags" Target="../tags/tag1074.xml"/><Relationship Id="rId3" Type="http://schemas.openxmlformats.org/officeDocument/2006/relationships/tags" Target="../tags/tag1069.xml"/><Relationship Id="rId7" Type="http://schemas.openxmlformats.org/officeDocument/2006/relationships/tags" Target="../tags/tag1073.xml"/><Relationship Id="rId12" Type="http://schemas.openxmlformats.org/officeDocument/2006/relationships/image" Target="../media/image9.png"/><Relationship Id="rId2" Type="http://schemas.openxmlformats.org/officeDocument/2006/relationships/tags" Target="../tags/tag1068.xml"/><Relationship Id="rId1" Type="http://schemas.openxmlformats.org/officeDocument/2006/relationships/tags" Target="../tags/tag1067.xml"/><Relationship Id="rId6" Type="http://schemas.openxmlformats.org/officeDocument/2006/relationships/tags" Target="../tags/tag1072.xml"/><Relationship Id="rId11" Type="http://schemas.openxmlformats.org/officeDocument/2006/relationships/image" Target="../media/image7.png"/><Relationship Id="rId5" Type="http://schemas.openxmlformats.org/officeDocument/2006/relationships/tags" Target="../tags/tag1071.xml"/><Relationship Id="rId10" Type="http://schemas.openxmlformats.org/officeDocument/2006/relationships/image" Target="../media/image8.jpeg"/><Relationship Id="rId4" Type="http://schemas.openxmlformats.org/officeDocument/2006/relationships/tags" Target="../tags/tag1070.xml"/><Relationship Id="rId9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tags" Target="../tags/tag1077.xml"/><Relationship Id="rId7" Type="http://schemas.openxmlformats.org/officeDocument/2006/relationships/notesSlide" Target="../notesSlides/notesSlide184.xml"/><Relationship Id="rId2" Type="http://schemas.openxmlformats.org/officeDocument/2006/relationships/tags" Target="../tags/tag1076.xml"/><Relationship Id="rId1" Type="http://schemas.openxmlformats.org/officeDocument/2006/relationships/tags" Target="../tags/tag107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79.xml"/><Relationship Id="rId4" Type="http://schemas.openxmlformats.org/officeDocument/2006/relationships/tags" Target="../tags/tag1078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tags" Target="../tags/tag1082.xml"/><Relationship Id="rId7" Type="http://schemas.openxmlformats.org/officeDocument/2006/relationships/notesSlide" Target="../notesSlides/notesSlide185.xml"/><Relationship Id="rId2" Type="http://schemas.openxmlformats.org/officeDocument/2006/relationships/tags" Target="../tags/tag1081.xml"/><Relationship Id="rId1" Type="http://schemas.openxmlformats.org/officeDocument/2006/relationships/tags" Target="../tags/tag108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84.xml"/><Relationship Id="rId4" Type="http://schemas.openxmlformats.org/officeDocument/2006/relationships/tags" Target="../tags/tag108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tags" Target="../tags/tag1087.xml"/><Relationship Id="rId7" Type="http://schemas.openxmlformats.org/officeDocument/2006/relationships/notesSlide" Target="../notesSlides/notesSlide186.xml"/><Relationship Id="rId2" Type="http://schemas.openxmlformats.org/officeDocument/2006/relationships/tags" Target="../tags/tag1086.xml"/><Relationship Id="rId1" Type="http://schemas.openxmlformats.org/officeDocument/2006/relationships/tags" Target="../tags/tag108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89.xml"/><Relationship Id="rId4" Type="http://schemas.openxmlformats.org/officeDocument/2006/relationships/tags" Target="../tags/tag108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9.xml"/><Relationship Id="rId4" Type="http://schemas.openxmlformats.org/officeDocument/2006/relationships/tags" Target="../tags/tag208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tags" Target="../tags/tag1092.xml"/><Relationship Id="rId7" Type="http://schemas.openxmlformats.org/officeDocument/2006/relationships/notesSlide" Target="../notesSlides/notesSlide187.xml"/><Relationship Id="rId2" Type="http://schemas.openxmlformats.org/officeDocument/2006/relationships/tags" Target="../tags/tag1091.xml"/><Relationship Id="rId1" Type="http://schemas.openxmlformats.org/officeDocument/2006/relationships/tags" Target="../tags/tag109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94.xml"/><Relationship Id="rId4" Type="http://schemas.openxmlformats.org/officeDocument/2006/relationships/tags" Target="../tags/tag109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tags" Target="../tags/tag1097.xml"/><Relationship Id="rId7" Type="http://schemas.openxmlformats.org/officeDocument/2006/relationships/notesSlide" Target="../notesSlides/notesSlide188.xml"/><Relationship Id="rId2" Type="http://schemas.openxmlformats.org/officeDocument/2006/relationships/tags" Target="../tags/tag1096.xml"/><Relationship Id="rId1" Type="http://schemas.openxmlformats.org/officeDocument/2006/relationships/tags" Target="../tags/tag109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99.xml"/><Relationship Id="rId4" Type="http://schemas.openxmlformats.org/officeDocument/2006/relationships/tags" Target="../tags/tag1098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tags" Target="../tags/tag1102.xml"/><Relationship Id="rId7" Type="http://schemas.openxmlformats.org/officeDocument/2006/relationships/notesSlide" Target="../notesSlides/notesSlide189.xml"/><Relationship Id="rId2" Type="http://schemas.openxmlformats.org/officeDocument/2006/relationships/tags" Target="../tags/tag1101.xml"/><Relationship Id="rId1" Type="http://schemas.openxmlformats.org/officeDocument/2006/relationships/tags" Target="../tags/tag110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04.xml"/><Relationship Id="rId4" Type="http://schemas.openxmlformats.org/officeDocument/2006/relationships/tags" Target="../tags/tag110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tags" Target="../tags/tag1107.xml"/><Relationship Id="rId7" Type="http://schemas.openxmlformats.org/officeDocument/2006/relationships/notesSlide" Target="../notesSlides/notesSlide190.xml"/><Relationship Id="rId2" Type="http://schemas.openxmlformats.org/officeDocument/2006/relationships/tags" Target="../tags/tag1106.xml"/><Relationship Id="rId1" Type="http://schemas.openxmlformats.org/officeDocument/2006/relationships/tags" Target="../tags/tag110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09.xml"/><Relationship Id="rId4" Type="http://schemas.openxmlformats.org/officeDocument/2006/relationships/tags" Target="../tags/tag1108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tags" Target="../tags/tag1112.xml"/><Relationship Id="rId7" Type="http://schemas.openxmlformats.org/officeDocument/2006/relationships/notesSlide" Target="../notesSlides/notesSlide191.xml"/><Relationship Id="rId2" Type="http://schemas.openxmlformats.org/officeDocument/2006/relationships/tags" Target="../tags/tag1111.xml"/><Relationship Id="rId1" Type="http://schemas.openxmlformats.org/officeDocument/2006/relationships/tags" Target="../tags/tag11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14.xml"/><Relationship Id="rId4" Type="http://schemas.openxmlformats.org/officeDocument/2006/relationships/tags" Target="../tags/tag1113.xml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3" Type="http://schemas.openxmlformats.org/officeDocument/2006/relationships/tags" Target="../tags/tag1117.xml"/><Relationship Id="rId7" Type="http://schemas.openxmlformats.org/officeDocument/2006/relationships/notesSlide" Target="../notesSlides/notesSlide192.xml"/><Relationship Id="rId2" Type="http://schemas.openxmlformats.org/officeDocument/2006/relationships/tags" Target="../tags/tag1116.xml"/><Relationship Id="rId1" Type="http://schemas.openxmlformats.org/officeDocument/2006/relationships/tags" Target="../tags/tag11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19.xml"/><Relationship Id="rId4" Type="http://schemas.openxmlformats.org/officeDocument/2006/relationships/tags" Target="../tags/tag1118.xml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1122.xml"/><Relationship Id="rId7" Type="http://schemas.openxmlformats.org/officeDocument/2006/relationships/notesSlide" Target="../notesSlides/notesSlide193.xml"/><Relationship Id="rId2" Type="http://schemas.openxmlformats.org/officeDocument/2006/relationships/tags" Target="../tags/tag1121.xml"/><Relationship Id="rId1" Type="http://schemas.openxmlformats.org/officeDocument/2006/relationships/tags" Target="../tags/tag11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24.xml"/><Relationship Id="rId4" Type="http://schemas.openxmlformats.org/officeDocument/2006/relationships/tags" Target="../tags/tag1123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1127.xml"/><Relationship Id="rId7" Type="http://schemas.openxmlformats.org/officeDocument/2006/relationships/notesSlide" Target="../notesSlides/notesSlide194.xml"/><Relationship Id="rId2" Type="http://schemas.openxmlformats.org/officeDocument/2006/relationships/tags" Target="../tags/tag1126.xml"/><Relationship Id="rId1" Type="http://schemas.openxmlformats.org/officeDocument/2006/relationships/tags" Target="../tags/tag11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29.xml"/><Relationship Id="rId4" Type="http://schemas.openxmlformats.org/officeDocument/2006/relationships/tags" Target="../tags/tag1128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1132.xml"/><Relationship Id="rId7" Type="http://schemas.openxmlformats.org/officeDocument/2006/relationships/notesSlide" Target="../notesSlides/notesSlide195.xml"/><Relationship Id="rId2" Type="http://schemas.openxmlformats.org/officeDocument/2006/relationships/tags" Target="../tags/tag1131.xml"/><Relationship Id="rId1" Type="http://schemas.openxmlformats.org/officeDocument/2006/relationships/tags" Target="../tags/tag113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34.xml"/><Relationship Id="rId4" Type="http://schemas.openxmlformats.org/officeDocument/2006/relationships/tags" Target="../tags/tag1133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1137.xml"/><Relationship Id="rId7" Type="http://schemas.openxmlformats.org/officeDocument/2006/relationships/notesSlide" Target="../notesSlides/notesSlide196.xml"/><Relationship Id="rId2" Type="http://schemas.openxmlformats.org/officeDocument/2006/relationships/tags" Target="../tags/tag1136.xml"/><Relationship Id="rId1" Type="http://schemas.openxmlformats.org/officeDocument/2006/relationships/tags" Target="../tags/tag113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39.xml"/><Relationship Id="rId4" Type="http://schemas.openxmlformats.org/officeDocument/2006/relationships/tags" Target="../tags/tag11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4.xml"/><Relationship Id="rId4" Type="http://schemas.openxmlformats.org/officeDocument/2006/relationships/tags" Target="../tags/tag1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4.xml"/><Relationship Id="rId4" Type="http://schemas.openxmlformats.org/officeDocument/2006/relationships/tags" Target="../tags/tag213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1142.xml"/><Relationship Id="rId7" Type="http://schemas.openxmlformats.org/officeDocument/2006/relationships/notesSlide" Target="../notesSlides/notesSlide197.xml"/><Relationship Id="rId2" Type="http://schemas.openxmlformats.org/officeDocument/2006/relationships/tags" Target="../tags/tag1141.xml"/><Relationship Id="rId1" Type="http://schemas.openxmlformats.org/officeDocument/2006/relationships/tags" Target="../tags/tag114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44.xml"/><Relationship Id="rId4" Type="http://schemas.openxmlformats.org/officeDocument/2006/relationships/tags" Target="../tags/tag1143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1147.xml"/><Relationship Id="rId7" Type="http://schemas.openxmlformats.org/officeDocument/2006/relationships/notesSlide" Target="../notesSlides/notesSlide198.xml"/><Relationship Id="rId2" Type="http://schemas.openxmlformats.org/officeDocument/2006/relationships/tags" Target="../tags/tag1146.xml"/><Relationship Id="rId1" Type="http://schemas.openxmlformats.org/officeDocument/2006/relationships/tags" Target="../tags/tag114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49.xml"/><Relationship Id="rId4" Type="http://schemas.openxmlformats.org/officeDocument/2006/relationships/tags" Target="../tags/tag1148.xml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1152.xml"/><Relationship Id="rId7" Type="http://schemas.openxmlformats.org/officeDocument/2006/relationships/notesSlide" Target="../notesSlides/notesSlide199.xml"/><Relationship Id="rId2" Type="http://schemas.openxmlformats.org/officeDocument/2006/relationships/tags" Target="../tags/tag1151.xml"/><Relationship Id="rId1" Type="http://schemas.openxmlformats.org/officeDocument/2006/relationships/tags" Target="../tags/tag115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54.xml"/><Relationship Id="rId4" Type="http://schemas.openxmlformats.org/officeDocument/2006/relationships/tags" Target="../tags/tag1153.xml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1157.xml"/><Relationship Id="rId7" Type="http://schemas.openxmlformats.org/officeDocument/2006/relationships/notesSlide" Target="../notesSlides/notesSlide200.xml"/><Relationship Id="rId2" Type="http://schemas.openxmlformats.org/officeDocument/2006/relationships/tags" Target="../tags/tag1156.xml"/><Relationship Id="rId1" Type="http://schemas.openxmlformats.org/officeDocument/2006/relationships/tags" Target="../tags/tag115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59.xml"/><Relationship Id="rId4" Type="http://schemas.openxmlformats.org/officeDocument/2006/relationships/tags" Target="../tags/tag1158.xml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1162.xml"/><Relationship Id="rId7" Type="http://schemas.openxmlformats.org/officeDocument/2006/relationships/notesSlide" Target="../notesSlides/notesSlide201.xml"/><Relationship Id="rId2" Type="http://schemas.openxmlformats.org/officeDocument/2006/relationships/tags" Target="../tags/tag1161.xml"/><Relationship Id="rId1" Type="http://schemas.openxmlformats.org/officeDocument/2006/relationships/tags" Target="../tags/tag116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64.xml"/><Relationship Id="rId4" Type="http://schemas.openxmlformats.org/officeDocument/2006/relationships/tags" Target="../tags/tag1163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1167.xml"/><Relationship Id="rId7" Type="http://schemas.openxmlformats.org/officeDocument/2006/relationships/notesSlide" Target="../notesSlides/notesSlide202.xml"/><Relationship Id="rId2" Type="http://schemas.openxmlformats.org/officeDocument/2006/relationships/tags" Target="../tags/tag1166.xml"/><Relationship Id="rId1" Type="http://schemas.openxmlformats.org/officeDocument/2006/relationships/tags" Target="../tags/tag116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69.xml"/><Relationship Id="rId4" Type="http://schemas.openxmlformats.org/officeDocument/2006/relationships/tags" Target="../tags/tag1168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tags" Target="../tags/tag1172.xml"/><Relationship Id="rId7" Type="http://schemas.openxmlformats.org/officeDocument/2006/relationships/notesSlide" Target="../notesSlides/notesSlide203.xml"/><Relationship Id="rId2" Type="http://schemas.openxmlformats.org/officeDocument/2006/relationships/tags" Target="../tags/tag1171.xml"/><Relationship Id="rId1" Type="http://schemas.openxmlformats.org/officeDocument/2006/relationships/tags" Target="../tags/tag117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74.xml"/><Relationship Id="rId4" Type="http://schemas.openxmlformats.org/officeDocument/2006/relationships/tags" Target="../tags/tag1173.x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tags" Target="../tags/tag1177.xml"/><Relationship Id="rId7" Type="http://schemas.openxmlformats.org/officeDocument/2006/relationships/notesSlide" Target="../notesSlides/notesSlide204.xml"/><Relationship Id="rId2" Type="http://schemas.openxmlformats.org/officeDocument/2006/relationships/tags" Target="../tags/tag1176.xml"/><Relationship Id="rId1" Type="http://schemas.openxmlformats.org/officeDocument/2006/relationships/tags" Target="../tags/tag117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79.xml"/><Relationship Id="rId4" Type="http://schemas.openxmlformats.org/officeDocument/2006/relationships/tags" Target="../tags/tag1178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tags" Target="../tags/tag1182.xml"/><Relationship Id="rId7" Type="http://schemas.openxmlformats.org/officeDocument/2006/relationships/notesSlide" Target="../notesSlides/notesSlide205.xml"/><Relationship Id="rId2" Type="http://schemas.openxmlformats.org/officeDocument/2006/relationships/tags" Target="../tags/tag1181.xml"/><Relationship Id="rId1" Type="http://schemas.openxmlformats.org/officeDocument/2006/relationships/tags" Target="../tags/tag118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84.xml"/><Relationship Id="rId4" Type="http://schemas.openxmlformats.org/officeDocument/2006/relationships/tags" Target="../tags/tag1183.xml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1187.xml"/><Relationship Id="rId7" Type="http://schemas.openxmlformats.org/officeDocument/2006/relationships/notesSlide" Target="../notesSlides/notesSlide206.xml"/><Relationship Id="rId2" Type="http://schemas.openxmlformats.org/officeDocument/2006/relationships/tags" Target="../tags/tag1186.xml"/><Relationship Id="rId1" Type="http://schemas.openxmlformats.org/officeDocument/2006/relationships/tags" Target="../tags/tag118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89.xml"/><Relationship Id="rId4" Type="http://schemas.openxmlformats.org/officeDocument/2006/relationships/tags" Target="../tags/tag1188.xml"/><Relationship Id="rId9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9.xml"/><Relationship Id="rId4" Type="http://schemas.openxmlformats.org/officeDocument/2006/relationships/tags" Target="../tags/tag218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1192.xml"/><Relationship Id="rId7" Type="http://schemas.openxmlformats.org/officeDocument/2006/relationships/notesSlide" Target="../notesSlides/notesSlide207.xml"/><Relationship Id="rId2" Type="http://schemas.openxmlformats.org/officeDocument/2006/relationships/tags" Target="../tags/tag1191.xml"/><Relationship Id="rId1" Type="http://schemas.openxmlformats.org/officeDocument/2006/relationships/tags" Target="../tags/tag119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94.xml"/><Relationship Id="rId4" Type="http://schemas.openxmlformats.org/officeDocument/2006/relationships/tags" Target="../tags/tag1193.xml"/><Relationship Id="rId9" Type="http://schemas.openxmlformats.org/officeDocument/2006/relationships/image" Target="../media/image90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1197.xml"/><Relationship Id="rId7" Type="http://schemas.openxmlformats.org/officeDocument/2006/relationships/notesSlide" Target="../notesSlides/notesSlide208.xml"/><Relationship Id="rId2" Type="http://schemas.openxmlformats.org/officeDocument/2006/relationships/tags" Target="../tags/tag1196.xml"/><Relationship Id="rId1" Type="http://schemas.openxmlformats.org/officeDocument/2006/relationships/tags" Target="../tags/tag119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99.xml"/><Relationship Id="rId4" Type="http://schemas.openxmlformats.org/officeDocument/2006/relationships/tags" Target="../tags/tag1198.xml"/><Relationship Id="rId9" Type="http://schemas.openxmlformats.org/officeDocument/2006/relationships/image" Target="../media/image90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1202.xml"/><Relationship Id="rId7" Type="http://schemas.openxmlformats.org/officeDocument/2006/relationships/notesSlide" Target="../notesSlides/notesSlide209.xml"/><Relationship Id="rId2" Type="http://schemas.openxmlformats.org/officeDocument/2006/relationships/tags" Target="../tags/tag1201.xml"/><Relationship Id="rId1" Type="http://schemas.openxmlformats.org/officeDocument/2006/relationships/tags" Target="../tags/tag120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04.xml"/><Relationship Id="rId4" Type="http://schemas.openxmlformats.org/officeDocument/2006/relationships/tags" Target="../tags/tag1203.xml"/><Relationship Id="rId9" Type="http://schemas.openxmlformats.org/officeDocument/2006/relationships/image" Target="../media/image90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1207.xml"/><Relationship Id="rId7" Type="http://schemas.openxmlformats.org/officeDocument/2006/relationships/notesSlide" Target="../notesSlides/notesSlide210.xml"/><Relationship Id="rId2" Type="http://schemas.openxmlformats.org/officeDocument/2006/relationships/tags" Target="../tags/tag1206.xml"/><Relationship Id="rId1" Type="http://schemas.openxmlformats.org/officeDocument/2006/relationships/tags" Target="../tags/tag120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09.xml"/><Relationship Id="rId4" Type="http://schemas.openxmlformats.org/officeDocument/2006/relationships/tags" Target="../tags/tag1208.xml"/><Relationship Id="rId9" Type="http://schemas.openxmlformats.org/officeDocument/2006/relationships/image" Target="../media/image90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1212.xml"/><Relationship Id="rId7" Type="http://schemas.openxmlformats.org/officeDocument/2006/relationships/notesSlide" Target="../notesSlides/notesSlide211.xml"/><Relationship Id="rId2" Type="http://schemas.openxmlformats.org/officeDocument/2006/relationships/tags" Target="../tags/tag1211.xml"/><Relationship Id="rId1" Type="http://schemas.openxmlformats.org/officeDocument/2006/relationships/tags" Target="../tags/tag12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14.xml"/><Relationship Id="rId4" Type="http://schemas.openxmlformats.org/officeDocument/2006/relationships/tags" Target="../tags/tag1213.xml"/><Relationship Id="rId9" Type="http://schemas.openxmlformats.org/officeDocument/2006/relationships/image" Target="../media/image90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1217.xml"/><Relationship Id="rId7" Type="http://schemas.openxmlformats.org/officeDocument/2006/relationships/notesSlide" Target="../notesSlides/notesSlide212.xml"/><Relationship Id="rId2" Type="http://schemas.openxmlformats.org/officeDocument/2006/relationships/tags" Target="../tags/tag1216.xml"/><Relationship Id="rId1" Type="http://schemas.openxmlformats.org/officeDocument/2006/relationships/tags" Target="../tags/tag12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19.xml"/><Relationship Id="rId4" Type="http://schemas.openxmlformats.org/officeDocument/2006/relationships/tags" Target="../tags/tag1218.xml"/><Relationship Id="rId9" Type="http://schemas.openxmlformats.org/officeDocument/2006/relationships/image" Target="../media/image90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1222.xml"/><Relationship Id="rId7" Type="http://schemas.openxmlformats.org/officeDocument/2006/relationships/notesSlide" Target="../notesSlides/notesSlide213.xml"/><Relationship Id="rId2" Type="http://schemas.openxmlformats.org/officeDocument/2006/relationships/tags" Target="../tags/tag1221.xml"/><Relationship Id="rId1" Type="http://schemas.openxmlformats.org/officeDocument/2006/relationships/tags" Target="../tags/tag12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24.xml"/><Relationship Id="rId4" Type="http://schemas.openxmlformats.org/officeDocument/2006/relationships/tags" Target="../tags/tag1223.xml"/><Relationship Id="rId9" Type="http://schemas.openxmlformats.org/officeDocument/2006/relationships/image" Target="../media/image90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1227.xml"/><Relationship Id="rId7" Type="http://schemas.openxmlformats.org/officeDocument/2006/relationships/notesSlide" Target="../notesSlides/notesSlide214.xml"/><Relationship Id="rId2" Type="http://schemas.openxmlformats.org/officeDocument/2006/relationships/tags" Target="../tags/tag1226.xml"/><Relationship Id="rId1" Type="http://schemas.openxmlformats.org/officeDocument/2006/relationships/tags" Target="../tags/tag12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29.xml"/><Relationship Id="rId4" Type="http://schemas.openxmlformats.org/officeDocument/2006/relationships/tags" Target="../tags/tag1228.xml"/><Relationship Id="rId9" Type="http://schemas.openxmlformats.org/officeDocument/2006/relationships/image" Target="../media/image90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1232.xml"/><Relationship Id="rId7" Type="http://schemas.openxmlformats.org/officeDocument/2006/relationships/notesSlide" Target="../notesSlides/notesSlide215.xml"/><Relationship Id="rId2" Type="http://schemas.openxmlformats.org/officeDocument/2006/relationships/tags" Target="../tags/tag1231.xml"/><Relationship Id="rId1" Type="http://schemas.openxmlformats.org/officeDocument/2006/relationships/tags" Target="../tags/tag123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34.xml"/><Relationship Id="rId4" Type="http://schemas.openxmlformats.org/officeDocument/2006/relationships/tags" Target="../tags/tag1233.xml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1237.xml"/><Relationship Id="rId7" Type="http://schemas.openxmlformats.org/officeDocument/2006/relationships/notesSlide" Target="../notesSlides/notesSlide216.xml"/><Relationship Id="rId2" Type="http://schemas.openxmlformats.org/officeDocument/2006/relationships/tags" Target="../tags/tag1236.xml"/><Relationship Id="rId1" Type="http://schemas.openxmlformats.org/officeDocument/2006/relationships/tags" Target="../tags/tag123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39.xml"/><Relationship Id="rId4" Type="http://schemas.openxmlformats.org/officeDocument/2006/relationships/tags" Target="../tags/tag12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22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4.xml"/><Relationship Id="rId4" Type="http://schemas.openxmlformats.org/officeDocument/2006/relationships/tags" Target="../tags/tag223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tags" Target="../tags/tag1242.xml"/><Relationship Id="rId7" Type="http://schemas.openxmlformats.org/officeDocument/2006/relationships/notesSlide" Target="../notesSlides/notesSlide217.xml"/><Relationship Id="rId2" Type="http://schemas.openxmlformats.org/officeDocument/2006/relationships/tags" Target="../tags/tag1241.xml"/><Relationship Id="rId1" Type="http://schemas.openxmlformats.org/officeDocument/2006/relationships/tags" Target="../tags/tag124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44.xml"/><Relationship Id="rId4" Type="http://schemas.openxmlformats.org/officeDocument/2006/relationships/tags" Target="../tags/tag1243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tags" Target="../tags/tag1247.xml"/><Relationship Id="rId7" Type="http://schemas.openxmlformats.org/officeDocument/2006/relationships/notesSlide" Target="../notesSlides/notesSlide218.xml"/><Relationship Id="rId2" Type="http://schemas.openxmlformats.org/officeDocument/2006/relationships/tags" Target="../tags/tag1246.xml"/><Relationship Id="rId1" Type="http://schemas.openxmlformats.org/officeDocument/2006/relationships/tags" Target="../tags/tag124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49.xml"/><Relationship Id="rId4" Type="http://schemas.openxmlformats.org/officeDocument/2006/relationships/tags" Target="../tags/tag1248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tags" Target="../tags/tag1252.xml"/><Relationship Id="rId7" Type="http://schemas.openxmlformats.org/officeDocument/2006/relationships/notesSlide" Target="../notesSlides/notesSlide219.xml"/><Relationship Id="rId2" Type="http://schemas.openxmlformats.org/officeDocument/2006/relationships/tags" Target="../tags/tag1251.xml"/><Relationship Id="rId1" Type="http://schemas.openxmlformats.org/officeDocument/2006/relationships/tags" Target="../tags/tag125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54.xml"/><Relationship Id="rId4" Type="http://schemas.openxmlformats.org/officeDocument/2006/relationships/tags" Target="../tags/tag1253.xml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1257.xml"/><Relationship Id="rId7" Type="http://schemas.openxmlformats.org/officeDocument/2006/relationships/notesSlide" Target="../notesSlides/notesSlide220.xml"/><Relationship Id="rId2" Type="http://schemas.openxmlformats.org/officeDocument/2006/relationships/tags" Target="../tags/tag1256.xml"/><Relationship Id="rId1" Type="http://schemas.openxmlformats.org/officeDocument/2006/relationships/tags" Target="../tags/tag125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59.xml"/><Relationship Id="rId4" Type="http://schemas.openxmlformats.org/officeDocument/2006/relationships/tags" Target="../tags/tag1258.xml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tags" Target="../tags/tag1262.xml"/><Relationship Id="rId7" Type="http://schemas.openxmlformats.org/officeDocument/2006/relationships/notesSlide" Target="../notesSlides/notesSlide221.xml"/><Relationship Id="rId2" Type="http://schemas.openxmlformats.org/officeDocument/2006/relationships/tags" Target="../tags/tag1261.xml"/><Relationship Id="rId1" Type="http://schemas.openxmlformats.org/officeDocument/2006/relationships/tags" Target="../tags/tag126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64.xml"/><Relationship Id="rId4" Type="http://schemas.openxmlformats.org/officeDocument/2006/relationships/tags" Target="../tags/tag1263.xml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tags" Target="../tags/tag1267.xml"/><Relationship Id="rId7" Type="http://schemas.openxmlformats.org/officeDocument/2006/relationships/notesSlide" Target="../notesSlides/notesSlide222.xml"/><Relationship Id="rId2" Type="http://schemas.openxmlformats.org/officeDocument/2006/relationships/tags" Target="../tags/tag1266.xml"/><Relationship Id="rId1" Type="http://schemas.openxmlformats.org/officeDocument/2006/relationships/tags" Target="../tags/tag126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69.xml"/><Relationship Id="rId4" Type="http://schemas.openxmlformats.org/officeDocument/2006/relationships/tags" Target="../tags/tag1268.xml"/><Relationship Id="rId9" Type="http://schemas.openxmlformats.org/officeDocument/2006/relationships/image" Target="../media/image97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tags" Target="../tags/tag1272.xml"/><Relationship Id="rId7" Type="http://schemas.openxmlformats.org/officeDocument/2006/relationships/notesSlide" Target="../notesSlides/notesSlide223.xml"/><Relationship Id="rId2" Type="http://schemas.openxmlformats.org/officeDocument/2006/relationships/tags" Target="../tags/tag1271.xml"/><Relationship Id="rId1" Type="http://schemas.openxmlformats.org/officeDocument/2006/relationships/tags" Target="../tags/tag127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74.xml"/><Relationship Id="rId4" Type="http://schemas.openxmlformats.org/officeDocument/2006/relationships/tags" Target="../tags/tag1273.xml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tags" Target="../tags/tag1282.xml"/><Relationship Id="rId3" Type="http://schemas.openxmlformats.org/officeDocument/2006/relationships/tags" Target="../tags/tag1277.xml"/><Relationship Id="rId7" Type="http://schemas.openxmlformats.org/officeDocument/2006/relationships/tags" Target="../tags/tag1281.xml"/><Relationship Id="rId12" Type="http://schemas.openxmlformats.org/officeDocument/2006/relationships/image" Target="../media/image9.png"/><Relationship Id="rId2" Type="http://schemas.openxmlformats.org/officeDocument/2006/relationships/tags" Target="../tags/tag1276.xml"/><Relationship Id="rId1" Type="http://schemas.openxmlformats.org/officeDocument/2006/relationships/tags" Target="../tags/tag1275.xml"/><Relationship Id="rId6" Type="http://schemas.openxmlformats.org/officeDocument/2006/relationships/tags" Target="../tags/tag1280.xml"/><Relationship Id="rId11" Type="http://schemas.openxmlformats.org/officeDocument/2006/relationships/image" Target="../media/image7.png"/><Relationship Id="rId5" Type="http://schemas.openxmlformats.org/officeDocument/2006/relationships/tags" Target="../tags/tag1279.xml"/><Relationship Id="rId10" Type="http://schemas.openxmlformats.org/officeDocument/2006/relationships/image" Target="../media/image8.jpeg"/><Relationship Id="rId4" Type="http://schemas.openxmlformats.org/officeDocument/2006/relationships/tags" Target="../tags/tag1278.xml"/><Relationship Id="rId9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tags" Target="../tags/tag1285.xml"/><Relationship Id="rId7" Type="http://schemas.openxmlformats.org/officeDocument/2006/relationships/notesSlide" Target="../notesSlides/notesSlide224.xml"/><Relationship Id="rId2" Type="http://schemas.openxmlformats.org/officeDocument/2006/relationships/tags" Target="../tags/tag1284.xml"/><Relationship Id="rId1" Type="http://schemas.openxmlformats.org/officeDocument/2006/relationships/tags" Target="../tags/tag128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87.xml"/><Relationship Id="rId4" Type="http://schemas.openxmlformats.org/officeDocument/2006/relationships/tags" Target="../tags/tag1286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tags" Target="../tags/tag1290.xml"/><Relationship Id="rId7" Type="http://schemas.openxmlformats.org/officeDocument/2006/relationships/notesSlide" Target="../notesSlides/notesSlide225.xml"/><Relationship Id="rId2" Type="http://schemas.openxmlformats.org/officeDocument/2006/relationships/tags" Target="../tags/tag1289.xml"/><Relationship Id="rId1" Type="http://schemas.openxmlformats.org/officeDocument/2006/relationships/tags" Target="../tags/tag128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92.xml"/><Relationship Id="rId4" Type="http://schemas.openxmlformats.org/officeDocument/2006/relationships/tags" Target="../tags/tag129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9.xml"/><Relationship Id="rId4" Type="http://schemas.openxmlformats.org/officeDocument/2006/relationships/tags" Target="../tags/tag228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tags" Target="../tags/tag1295.xml"/><Relationship Id="rId7" Type="http://schemas.openxmlformats.org/officeDocument/2006/relationships/notesSlide" Target="../notesSlides/notesSlide226.xml"/><Relationship Id="rId2" Type="http://schemas.openxmlformats.org/officeDocument/2006/relationships/tags" Target="../tags/tag1294.xml"/><Relationship Id="rId1" Type="http://schemas.openxmlformats.org/officeDocument/2006/relationships/tags" Target="../tags/tag129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97.xml"/><Relationship Id="rId4" Type="http://schemas.openxmlformats.org/officeDocument/2006/relationships/tags" Target="../tags/tag1296.xml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1300.xml"/><Relationship Id="rId7" Type="http://schemas.openxmlformats.org/officeDocument/2006/relationships/notesSlide" Target="../notesSlides/notesSlide227.xml"/><Relationship Id="rId2" Type="http://schemas.openxmlformats.org/officeDocument/2006/relationships/tags" Target="../tags/tag1299.xml"/><Relationship Id="rId1" Type="http://schemas.openxmlformats.org/officeDocument/2006/relationships/tags" Target="../tags/tag129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02.xml"/><Relationship Id="rId4" Type="http://schemas.openxmlformats.org/officeDocument/2006/relationships/tags" Target="../tags/tag1301.xml"/><Relationship Id="rId9" Type="http://schemas.openxmlformats.org/officeDocument/2006/relationships/image" Target="../media/image99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tags" Target="../tags/tag1305.xml"/><Relationship Id="rId7" Type="http://schemas.openxmlformats.org/officeDocument/2006/relationships/notesSlide" Target="../notesSlides/notesSlide228.xml"/><Relationship Id="rId2" Type="http://schemas.openxmlformats.org/officeDocument/2006/relationships/tags" Target="../tags/tag1304.xml"/><Relationship Id="rId1" Type="http://schemas.openxmlformats.org/officeDocument/2006/relationships/tags" Target="../tags/tag130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07.xml"/><Relationship Id="rId4" Type="http://schemas.openxmlformats.org/officeDocument/2006/relationships/tags" Target="../tags/tag1306.xml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1310.xml"/><Relationship Id="rId7" Type="http://schemas.openxmlformats.org/officeDocument/2006/relationships/notesSlide" Target="../notesSlides/notesSlide229.xml"/><Relationship Id="rId2" Type="http://schemas.openxmlformats.org/officeDocument/2006/relationships/tags" Target="../tags/tag1309.xml"/><Relationship Id="rId1" Type="http://schemas.openxmlformats.org/officeDocument/2006/relationships/tags" Target="../tags/tag130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12.xml"/><Relationship Id="rId4" Type="http://schemas.openxmlformats.org/officeDocument/2006/relationships/tags" Target="../tags/tag1311.xml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tags" Target="../tags/tag1315.xml"/><Relationship Id="rId7" Type="http://schemas.openxmlformats.org/officeDocument/2006/relationships/notesSlide" Target="../notesSlides/notesSlide230.xml"/><Relationship Id="rId2" Type="http://schemas.openxmlformats.org/officeDocument/2006/relationships/tags" Target="../tags/tag1314.xml"/><Relationship Id="rId1" Type="http://schemas.openxmlformats.org/officeDocument/2006/relationships/tags" Target="../tags/tag13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17.xml"/><Relationship Id="rId4" Type="http://schemas.openxmlformats.org/officeDocument/2006/relationships/tags" Target="../tags/tag1316.xml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1320.xml"/><Relationship Id="rId7" Type="http://schemas.openxmlformats.org/officeDocument/2006/relationships/notesSlide" Target="../notesSlides/notesSlide231.xml"/><Relationship Id="rId2" Type="http://schemas.openxmlformats.org/officeDocument/2006/relationships/tags" Target="../tags/tag1319.xml"/><Relationship Id="rId1" Type="http://schemas.openxmlformats.org/officeDocument/2006/relationships/tags" Target="../tags/tag131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22.xml"/><Relationship Id="rId4" Type="http://schemas.openxmlformats.org/officeDocument/2006/relationships/tags" Target="../tags/tag1321.xml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tags" Target="../tags/tag1325.xml"/><Relationship Id="rId7" Type="http://schemas.openxmlformats.org/officeDocument/2006/relationships/notesSlide" Target="../notesSlides/notesSlide232.xml"/><Relationship Id="rId2" Type="http://schemas.openxmlformats.org/officeDocument/2006/relationships/tags" Target="../tags/tag1324.xml"/><Relationship Id="rId1" Type="http://schemas.openxmlformats.org/officeDocument/2006/relationships/tags" Target="../tags/tag132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27.xml"/><Relationship Id="rId4" Type="http://schemas.openxmlformats.org/officeDocument/2006/relationships/tags" Target="../tags/tag1326.xml"/><Relationship Id="rId9" Type="http://schemas.openxmlformats.org/officeDocument/2006/relationships/image" Target="../media/image10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tags" Target="../tags/tag1330.xml"/><Relationship Id="rId7" Type="http://schemas.openxmlformats.org/officeDocument/2006/relationships/notesSlide" Target="../notesSlides/notesSlide233.xml"/><Relationship Id="rId2" Type="http://schemas.openxmlformats.org/officeDocument/2006/relationships/tags" Target="../tags/tag1329.xml"/><Relationship Id="rId1" Type="http://schemas.openxmlformats.org/officeDocument/2006/relationships/tags" Target="../tags/tag132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32.xml"/><Relationship Id="rId4" Type="http://schemas.openxmlformats.org/officeDocument/2006/relationships/tags" Target="../tags/tag1331.xml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tags" Target="../tags/tag1335.xml"/><Relationship Id="rId7" Type="http://schemas.openxmlformats.org/officeDocument/2006/relationships/notesSlide" Target="../notesSlides/notesSlide234.xml"/><Relationship Id="rId2" Type="http://schemas.openxmlformats.org/officeDocument/2006/relationships/tags" Target="../tags/tag1334.xml"/><Relationship Id="rId1" Type="http://schemas.openxmlformats.org/officeDocument/2006/relationships/tags" Target="../tags/tag133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37.xml"/><Relationship Id="rId4" Type="http://schemas.openxmlformats.org/officeDocument/2006/relationships/tags" Target="../tags/tag1336.xml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tags" Target="../tags/tag1340.xml"/><Relationship Id="rId7" Type="http://schemas.openxmlformats.org/officeDocument/2006/relationships/notesSlide" Target="../notesSlides/notesSlide235.xml"/><Relationship Id="rId2" Type="http://schemas.openxmlformats.org/officeDocument/2006/relationships/tags" Target="../tags/tag1339.xml"/><Relationship Id="rId1" Type="http://schemas.openxmlformats.org/officeDocument/2006/relationships/tags" Target="../tags/tag133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42.xml"/><Relationship Id="rId4" Type="http://schemas.openxmlformats.org/officeDocument/2006/relationships/tags" Target="../tags/tag1341.xml"/><Relationship Id="rId9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32.xml"/><Relationship Id="rId7" Type="http://schemas.openxmlformats.org/officeDocument/2006/relationships/notesSlide" Target="../notesSlides/notesSlide23.xml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4.xml"/><Relationship Id="rId4" Type="http://schemas.openxmlformats.org/officeDocument/2006/relationships/tags" Target="../tags/tag233.xml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tags" Target="../tags/tag1345.xml"/><Relationship Id="rId7" Type="http://schemas.openxmlformats.org/officeDocument/2006/relationships/notesSlide" Target="../notesSlides/notesSlide236.xml"/><Relationship Id="rId2" Type="http://schemas.openxmlformats.org/officeDocument/2006/relationships/tags" Target="../tags/tag1344.xml"/><Relationship Id="rId1" Type="http://schemas.openxmlformats.org/officeDocument/2006/relationships/tags" Target="../tags/tag134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47.xml"/><Relationship Id="rId4" Type="http://schemas.openxmlformats.org/officeDocument/2006/relationships/tags" Target="../tags/tag1346.xml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tags" Target="../tags/tag1350.xml"/><Relationship Id="rId7" Type="http://schemas.openxmlformats.org/officeDocument/2006/relationships/notesSlide" Target="../notesSlides/notesSlide237.xml"/><Relationship Id="rId2" Type="http://schemas.openxmlformats.org/officeDocument/2006/relationships/tags" Target="../tags/tag1349.xml"/><Relationship Id="rId1" Type="http://schemas.openxmlformats.org/officeDocument/2006/relationships/tags" Target="../tags/tag134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52.xml"/><Relationship Id="rId4" Type="http://schemas.openxmlformats.org/officeDocument/2006/relationships/tags" Target="../tags/tag1351.xml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tags" Target="../tags/tag1355.xml"/><Relationship Id="rId7" Type="http://schemas.openxmlformats.org/officeDocument/2006/relationships/notesSlide" Target="../notesSlides/notesSlide238.xml"/><Relationship Id="rId2" Type="http://schemas.openxmlformats.org/officeDocument/2006/relationships/tags" Target="../tags/tag1354.xml"/><Relationship Id="rId1" Type="http://schemas.openxmlformats.org/officeDocument/2006/relationships/tags" Target="../tags/tag135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57.xml"/><Relationship Id="rId4" Type="http://schemas.openxmlformats.org/officeDocument/2006/relationships/tags" Target="../tags/tag1356.xml"/><Relationship Id="rId9" Type="http://schemas.openxmlformats.org/officeDocument/2006/relationships/image" Target="../media/image110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1360.xml"/><Relationship Id="rId7" Type="http://schemas.openxmlformats.org/officeDocument/2006/relationships/notesSlide" Target="../notesSlides/notesSlide239.xml"/><Relationship Id="rId2" Type="http://schemas.openxmlformats.org/officeDocument/2006/relationships/tags" Target="../tags/tag1359.xml"/><Relationship Id="rId1" Type="http://schemas.openxmlformats.org/officeDocument/2006/relationships/tags" Target="../tags/tag135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62.xml"/><Relationship Id="rId4" Type="http://schemas.openxmlformats.org/officeDocument/2006/relationships/tags" Target="../tags/tag1361.xml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1365.xml"/><Relationship Id="rId7" Type="http://schemas.openxmlformats.org/officeDocument/2006/relationships/notesSlide" Target="../notesSlides/notesSlide240.xml"/><Relationship Id="rId2" Type="http://schemas.openxmlformats.org/officeDocument/2006/relationships/tags" Target="../tags/tag1364.xml"/><Relationship Id="rId1" Type="http://schemas.openxmlformats.org/officeDocument/2006/relationships/tags" Target="../tags/tag136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67.xml"/><Relationship Id="rId4" Type="http://schemas.openxmlformats.org/officeDocument/2006/relationships/tags" Target="../tags/tag1366.xml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1370.xml"/><Relationship Id="rId7" Type="http://schemas.openxmlformats.org/officeDocument/2006/relationships/notesSlide" Target="../notesSlides/notesSlide241.xml"/><Relationship Id="rId2" Type="http://schemas.openxmlformats.org/officeDocument/2006/relationships/tags" Target="../tags/tag1369.xml"/><Relationship Id="rId1" Type="http://schemas.openxmlformats.org/officeDocument/2006/relationships/tags" Target="../tags/tag136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72.xml"/><Relationship Id="rId4" Type="http://schemas.openxmlformats.org/officeDocument/2006/relationships/tags" Target="../tags/tag1371.xml"/><Relationship Id="rId9" Type="http://schemas.openxmlformats.org/officeDocument/2006/relationships/image" Target="../media/image112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tags" Target="../tags/tag1375.xml"/><Relationship Id="rId7" Type="http://schemas.openxmlformats.org/officeDocument/2006/relationships/notesSlide" Target="../notesSlides/notesSlide242.xml"/><Relationship Id="rId2" Type="http://schemas.openxmlformats.org/officeDocument/2006/relationships/tags" Target="../tags/tag1374.xml"/><Relationship Id="rId1" Type="http://schemas.openxmlformats.org/officeDocument/2006/relationships/tags" Target="../tags/tag137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77.xml"/><Relationship Id="rId4" Type="http://schemas.openxmlformats.org/officeDocument/2006/relationships/tags" Target="../tags/tag1376.xml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tags" Target="../tags/tag1380.xml"/><Relationship Id="rId7" Type="http://schemas.openxmlformats.org/officeDocument/2006/relationships/notesSlide" Target="../notesSlides/notesSlide243.xml"/><Relationship Id="rId2" Type="http://schemas.openxmlformats.org/officeDocument/2006/relationships/tags" Target="../tags/tag1379.xml"/><Relationship Id="rId1" Type="http://schemas.openxmlformats.org/officeDocument/2006/relationships/tags" Target="../tags/tag137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82.xml"/><Relationship Id="rId4" Type="http://schemas.openxmlformats.org/officeDocument/2006/relationships/tags" Target="../tags/tag1381.xml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tags" Target="../tags/tag1385.xml"/><Relationship Id="rId7" Type="http://schemas.openxmlformats.org/officeDocument/2006/relationships/notesSlide" Target="../notesSlides/notesSlide244.xml"/><Relationship Id="rId2" Type="http://schemas.openxmlformats.org/officeDocument/2006/relationships/tags" Target="../tags/tag1384.xml"/><Relationship Id="rId1" Type="http://schemas.openxmlformats.org/officeDocument/2006/relationships/tags" Target="../tags/tag138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87.xml"/><Relationship Id="rId4" Type="http://schemas.openxmlformats.org/officeDocument/2006/relationships/tags" Target="../tags/tag1386.xml"/><Relationship Id="rId9" Type="http://schemas.openxmlformats.org/officeDocument/2006/relationships/image" Target="../media/image114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tags" Target="../tags/tag1390.xml"/><Relationship Id="rId7" Type="http://schemas.openxmlformats.org/officeDocument/2006/relationships/notesSlide" Target="../notesSlides/notesSlide245.xml"/><Relationship Id="rId2" Type="http://schemas.openxmlformats.org/officeDocument/2006/relationships/tags" Target="../tags/tag1389.xml"/><Relationship Id="rId1" Type="http://schemas.openxmlformats.org/officeDocument/2006/relationships/tags" Target="../tags/tag138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2.xml"/><Relationship Id="rId4" Type="http://schemas.openxmlformats.org/officeDocument/2006/relationships/tags" Target="../tags/tag1391.xml"/><Relationship Id="rId9" Type="http://schemas.openxmlformats.org/officeDocument/2006/relationships/image" Target="../media/image1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237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9.xml"/><Relationship Id="rId4" Type="http://schemas.openxmlformats.org/officeDocument/2006/relationships/tags" Target="../tags/tag238.xml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tags" Target="../tags/tag1395.xml"/><Relationship Id="rId7" Type="http://schemas.openxmlformats.org/officeDocument/2006/relationships/notesSlide" Target="../notesSlides/notesSlide246.xml"/><Relationship Id="rId2" Type="http://schemas.openxmlformats.org/officeDocument/2006/relationships/tags" Target="../tags/tag1394.xml"/><Relationship Id="rId1" Type="http://schemas.openxmlformats.org/officeDocument/2006/relationships/tags" Target="../tags/tag139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7.xml"/><Relationship Id="rId4" Type="http://schemas.openxmlformats.org/officeDocument/2006/relationships/tags" Target="../tags/tag1396.xml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1400.xml"/><Relationship Id="rId7" Type="http://schemas.openxmlformats.org/officeDocument/2006/relationships/notesSlide" Target="../notesSlides/notesSlide247.xml"/><Relationship Id="rId2" Type="http://schemas.openxmlformats.org/officeDocument/2006/relationships/tags" Target="../tags/tag1399.xml"/><Relationship Id="rId1" Type="http://schemas.openxmlformats.org/officeDocument/2006/relationships/tags" Target="../tags/tag139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02.xml"/><Relationship Id="rId4" Type="http://schemas.openxmlformats.org/officeDocument/2006/relationships/tags" Target="../tags/tag1401.xml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tags" Target="../tags/tag1405.xml"/><Relationship Id="rId7" Type="http://schemas.openxmlformats.org/officeDocument/2006/relationships/notesSlide" Target="../notesSlides/notesSlide248.xml"/><Relationship Id="rId2" Type="http://schemas.openxmlformats.org/officeDocument/2006/relationships/tags" Target="../tags/tag1404.xml"/><Relationship Id="rId1" Type="http://schemas.openxmlformats.org/officeDocument/2006/relationships/tags" Target="../tags/tag140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07.xml"/><Relationship Id="rId4" Type="http://schemas.openxmlformats.org/officeDocument/2006/relationships/tags" Target="../tags/tag1406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tags" Target="../tags/tag1410.xml"/><Relationship Id="rId7" Type="http://schemas.openxmlformats.org/officeDocument/2006/relationships/notesSlide" Target="../notesSlides/notesSlide249.xml"/><Relationship Id="rId2" Type="http://schemas.openxmlformats.org/officeDocument/2006/relationships/tags" Target="../tags/tag1409.xml"/><Relationship Id="rId1" Type="http://schemas.openxmlformats.org/officeDocument/2006/relationships/tags" Target="../tags/tag140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12.xml"/><Relationship Id="rId4" Type="http://schemas.openxmlformats.org/officeDocument/2006/relationships/tags" Target="../tags/tag141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tags" Target="../tags/tag1415.xml"/><Relationship Id="rId7" Type="http://schemas.openxmlformats.org/officeDocument/2006/relationships/notesSlide" Target="../notesSlides/notesSlide250.xml"/><Relationship Id="rId2" Type="http://schemas.openxmlformats.org/officeDocument/2006/relationships/tags" Target="../tags/tag1414.xml"/><Relationship Id="rId1" Type="http://schemas.openxmlformats.org/officeDocument/2006/relationships/tags" Target="../tags/tag14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17.xml"/><Relationship Id="rId4" Type="http://schemas.openxmlformats.org/officeDocument/2006/relationships/tags" Target="../tags/tag1416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tags" Target="../tags/tag1420.xml"/><Relationship Id="rId7" Type="http://schemas.openxmlformats.org/officeDocument/2006/relationships/notesSlide" Target="../notesSlides/notesSlide251.xml"/><Relationship Id="rId2" Type="http://schemas.openxmlformats.org/officeDocument/2006/relationships/tags" Target="../tags/tag1419.xml"/><Relationship Id="rId1" Type="http://schemas.openxmlformats.org/officeDocument/2006/relationships/tags" Target="../tags/tag141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22.xml"/><Relationship Id="rId4" Type="http://schemas.openxmlformats.org/officeDocument/2006/relationships/tags" Target="../tags/tag1421.xml"/><Relationship Id="rId9" Type="http://schemas.openxmlformats.org/officeDocument/2006/relationships/image" Target="../media/image120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2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242.xml"/><Relationship Id="rId7" Type="http://schemas.openxmlformats.org/officeDocument/2006/relationships/notesSlide" Target="../notesSlides/notesSlide25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9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247.xml"/><Relationship Id="rId7" Type="http://schemas.openxmlformats.org/officeDocument/2006/relationships/notesSlide" Target="../notesSlides/notesSlide26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9.xml"/><Relationship Id="rId4" Type="http://schemas.openxmlformats.org/officeDocument/2006/relationships/tags" Target="../tags/tag24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7" Type="http://schemas.openxmlformats.org/officeDocument/2006/relationships/notesSlide" Target="../notesSlides/notesSlide27.xml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4.xml"/><Relationship Id="rId4" Type="http://schemas.openxmlformats.org/officeDocument/2006/relationships/tags" Target="../tags/tag25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7" Type="http://schemas.openxmlformats.org/officeDocument/2006/relationships/notesSlide" Target="../notesSlides/notesSlide28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9.xml"/><Relationship Id="rId4" Type="http://schemas.openxmlformats.org/officeDocument/2006/relationships/tags" Target="../tags/tag2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9.xml"/><Relationship Id="rId4" Type="http://schemas.openxmlformats.org/officeDocument/2006/relationships/tags" Target="../tags/tag12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tags" Target="../tags/tag262.xml"/><Relationship Id="rId7" Type="http://schemas.openxmlformats.org/officeDocument/2006/relationships/notesSlide" Target="../notesSlides/notesSlide29.xml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4.xml"/><Relationship Id="rId4" Type="http://schemas.openxmlformats.org/officeDocument/2006/relationships/tags" Target="../tags/tag263.xml"/><Relationship Id="rId9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7" Type="http://schemas.openxmlformats.org/officeDocument/2006/relationships/notesSlide" Target="../notesSlides/notesSlide30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9.xml"/><Relationship Id="rId4" Type="http://schemas.openxmlformats.org/officeDocument/2006/relationships/tags" Target="../tags/tag26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272.xml"/><Relationship Id="rId7" Type="http://schemas.openxmlformats.org/officeDocument/2006/relationships/notesSlide" Target="../notesSlides/notesSlide31.xml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4.xml"/><Relationship Id="rId10" Type="http://schemas.openxmlformats.org/officeDocument/2006/relationships/image" Target="../media/image19.png"/><Relationship Id="rId4" Type="http://schemas.openxmlformats.org/officeDocument/2006/relationships/tags" Target="../tags/tag273.xml"/><Relationship Id="rId9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277.xml"/><Relationship Id="rId7" Type="http://schemas.openxmlformats.org/officeDocument/2006/relationships/notesSlide" Target="../notesSlides/notesSlide32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9.xml"/><Relationship Id="rId10" Type="http://schemas.openxmlformats.org/officeDocument/2006/relationships/image" Target="../media/image19.png"/><Relationship Id="rId4" Type="http://schemas.openxmlformats.org/officeDocument/2006/relationships/tags" Target="../tags/tag278.xml"/><Relationship Id="rId9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282.xml"/><Relationship Id="rId7" Type="http://schemas.openxmlformats.org/officeDocument/2006/relationships/notesSlide" Target="../notesSlides/notesSlide33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84.xml"/><Relationship Id="rId4" Type="http://schemas.openxmlformats.org/officeDocument/2006/relationships/tags" Target="../tags/tag28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287.xml"/><Relationship Id="rId7" Type="http://schemas.openxmlformats.org/officeDocument/2006/relationships/notesSlide" Target="../notesSlides/notesSlide34.xml"/><Relationship Id="rId2" Type="http://schemas.openxmlformats.org/officeDocument/2006/relationships/tags" Target="../tags/tag286.xml"/><Relationship Id="rId1" Type="http://schemas.openxmlformats.org/officeDocument/2006/relationships/tags" Target="../tags/tag28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89.xml"/><Relationship Id="rId4" Type="http://schemas.openxmlformats.org/officeDocument/2006/relationships/tags" Target="../tags/tag28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92.xml"/><Relationship Id="rId7" Type="http://schemas.openxmlformats.org/officeDocument/2006/relationships/notesSlide" Target="../notesSlides/notesSlide35.xml"/><Relationship Id="rId2" Type="http://schemas.openxmlformats.org/officeDocument/2006/relationships/tags" Target="../tags/tag291.xml"/><Relationship Id="rId1" Type="http://schemas.openxmlformats.org/officeDocument/2006/relationships/tags" Target="../tags/tag29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4.xml"/><Relationship Id="rId4" Type="http://schemas.openxmlformats.org/officeDocument/2006/relationships/tags" Target="../tags/tag29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7" Type="http://schemas.openxmlformats.org/officeDocument/2006/relationships/notesSlide" Target="../notesSlides/notesSlide36.xml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9.xml"/><Relationship Id="rId4" Type="http://schemas.openxmlformats.org/officeDocument/2006/relationships/tags" Target="../tags/tag29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302.xml"/><Relationship Id="rId7" Type="http://schemas.openxmlformats.org/officeDocument/2006/relationships/notesSlide" Target="../notesSlides/notesSlide37.xml"/><Relationship Id="rId2" Type="http://schemas.openxmlformats.org/officeDocument/2006/relationships/tags" Target="../tags/tag301.xml"/><Relationship Id="rId1" Type="http://schemas.openxmlformats.org/officeDocument/2006/relationships/tags" Target="../tags/tag30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04.xml"/><Relationship Id="rId4" Type="http://schemas.openxmlformats.org/officeDocument/2006/relationships/tags" Target="../tags/tag30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07.xml"/><Relationship Id="rId7" Type="http://schemas.openxmlformats.org/officeDocument/2006/relationships/notesSlide" Target="../notesSlides/notesSlide38.xml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09.xml"/><Relationship Id="rId4" Type="http://schemas.openxmlformats.org/officeDocument/2006/relationships/tags" Target="../tags/tag30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4.xml"/><Relationship Id="rId4" Type="http://schemas.openxmlformats.org/officeDocument/2006/relationships/tags" Target="../tags/tag13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12.xml"/><Relationship Id="rId7" Type="http://schemas.openxmlformats.org/officeDocument/2006/relationships/notesSlide" Target="../notesSlides/notesSlide39.xml"/><Relationship Id="rId2" Type="http://schemas.openxmlformats.org/officeDocument/2006/relationships/tags" Target="../tags/tag311.xml"/><Relationship Id="rId1" Type="http://schemas.openxmlformats.org/officeDocument/2006/relationships/tags" Target="../tags/tag3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14.xml"/><Relationship Id="rId4" Type="http://schemas.openxmlformats.org/officeDocument/2006/relationships/tags" Target="../tags/tag3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317.xml"/><Relationship Id="rId7" Type="http://schemas.openxmlformats.org/officeDocument/2006/relationships/notesSlide" Target="../notesSlides/notesSlide40.xml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19.xml"/><Relationship Id="rId4" Type="http://schemas.openxmlformats.org/officeDocument/2006/relationships/tags" Target="../tags/tag3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322.xml"/><Relationship Id="rId7" Type="http://schemas.openxmlformats.org/officeDocument/2006/relationships/notesSlide" Target="../notesSlides/notesSlide41.xml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4.xml"/><Relationship Id="rId4" Type="http://schemas.openxmlformats.org/officeDocument/2006/relationships/tags" Target="../tags/tag32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327.xml"/><Relationship Id="rId7" Type="http://schemas.openxmlformats.org/officeDocument/2006/relationships/notesSlide" Target="../notesSlides/notesSlide42.xml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9.xml"/><Relationship Id="rId4" Type="http://schemas.openxmlformats.org/officeDocument/2006/relationships/tags" Target="../tags/tag32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32.xml"/><Relationship Id="rId7" Type="http://schemas.openxmlformats.org/officeDocument/2006/relationships/notesSlide" Target="../notesSlides/notesSlide43.xml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34.xml"/><Relationship Id="rId4" Type="http://schemas.openxmlformats.org/officeDocument/2006/relationships/tags" Target="../tags/tag3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337.xml"/><Relationship Id="rId7" Type="http://schemas.openxmlformats.org/officeDocument/2006/relationships/notesSlide" Target="../notesSlides/notesSlide44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39.xml"/><Relationship Id="rId4" Type="http://schemas.openxmlformats.org/officeDocument/2006/relationships/tags" Target="../tags/tag33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tags" Target="../tags/tag342.xml"/><Relationship Id="rId7" Type="http://schemas.openxmlformats.org/officeDocument/2006/relationships/notesSlide" Target="../notesSlides/notesSlide45.xml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44.xml"/><Relationship Id="rId4" Type="http://schemas.openxmlformats.org/officeDocument/2006/relationships/tags" Target="../tags/tag34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tags" Target="../tags/tag347.xml"/><Relationship Id="rId7" Type="http://schemas.openxmlformats.org/officeDocument/2006/relationships/notesSlide" Target="../notesSlides/notesSlide46.xml"/><Relationship Id="rId2" Type="http://schemas.openxmlformats.org/officeDocument/2006/relationships/tags" Target="../tags/tag346.xml"/><Relationship Id="rId1" Type="http://schemas.openxmlformats.org/officeDocument/2006/relationships/tags" Target="../tags/tag34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49.xml"/><Relationship Id="rId4" Type="http://schemas.openxmlformats.org/officeDocument/2006/relationships/tags" Target="../tags/tag34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tags" Target="../tags/tag352.xml"/><Relationship Id="rId7" Type="http://schemas.openxmlformats.org/officeDocument/2006/relationships/notesSlide" Target="../notesSlides/notesSlide47.xml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54.xml"/><Relationship Id="rId4" Type="http://schemas.openxmlformats.org/officeDocument/2006/relationships/tags" Target="../tags/tag35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tags" Target="../tags/tag357.xml"/><Relationship Id="rId7" Type="http://schemas.openxmlformats.org/officeDocument/2006/relationships/notesSlide" Target="../notesSlides/notesSlide48.xml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59.xml"/><Relationship Id="rId4" Type="http://schemas.openxmlformats.org/officeDocument/2006/relationships/tags" Target="../tags/tag35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tags" Target="../tags/tag13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362.xml"/><Relationship Id="rId7" Type="http://schemas.openxmlformats.org/officeDocument/2006/relationships/notesSlide" Target="../notesSlides/notesSlide49.xml"/><Relationship Id="rId2" Type="http://schemas.openxmlformats.org/officeDocument/2006/relationships/tags" Target="../tags/tag361.xml"/><Relationship Id="rId1" Type="http://schemas.openxmlformats.org/officeDocument/2006/relationships/tags" Target="../tags/tag36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64.xml"/><Relationship Id="rId4" Type="http://schemas.openxmlformats.org/officeDocument/2006/relationships/tags" Target="../tags/tag36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tags" Target="../tags/tag367.xml"/><Relationship Id="rId7" Type="http://schemas.openxmlformats.org/officeDocument/2006/relationships/notesSlide" Target="../notesSlides/notesSlide50.xml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69.xml"/><Relationship Id="rId4" Type="http://schemas.openxmlformats.org/officeDocument/2006/relationships/tags" Target="../tags/tag36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tags" Target="../tags/tag372.xml"/><Relationship Id="rId7" Type="http://schemas.openxmlformats.org/officeDocument/2006/relationships/notesSlide" Target="../notesSlides/notesSlide51.xml"/><Relationship Id="rId2" Type="http://schemas.openxmlformats.org/officeDocument/2006/relationships/tags" Target="../tags/tag371.xml"/><Relationship Id="rId1" Type="http://schemas.openxmlformats.org/officeDocument/2006/relationships/tags" Target="../tags/tag37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74.xml"/><Relationship Id="rId4" Type="http://schemas.openxmlformats.org/officeDocument/2006/relationships/tags" Target="../tags/tag37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tags" Target="../tags/tag377.xml"/><Relationship Id="rId7" Type="http://schemas.openxmlformats.org/officeDocument/2006/relationships/notesSlide" Target="../notesSlides/notesSlide52.xml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79.xml"/><Relationship Id="rId4" Type="http://schemas.openxmlformats.org/officeDocument/2006/relationships/tags" Target="../tags/tag37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tags" Target="../tags/tag382.xml"/><Relationship Id="rId7" Type="http://schemas.openxmlformats.org/officeDocument/2006/relationships/notesSlide" Target="../notesSlides/notesSlide53.xml"/><Relationship Id="rId2" Type="http://schemas.openxmlformats.org/officeDocument/2006/relationships/tags" Target="../tags/tag381.xml"/><Relationship Id="rId1" Type="http://schemas.openxmlformats.org/officeDocument/2006/relationships/tags" Target="../tags/tag38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84.xml"/><Relationship Id="rId4" Type="http://schemas.openxmlformats.org/officeDocument/2006/relationships/tags" Target="../tags/tag38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tags" Target="../tags/tag387.xml"/><Relationship Id="rId7" Type="http://schemas.openxmlformats.org/officeDocument/2006/relationships/notesSlide" Target="../notesSlides/notesSlide54.xml"/><Relationship Id="rId2" Type="http://schemas.openxmlformats.org/officeDocument/2006/relationships/tags" Target="../tags/tag386.xml"/><Relationship Id="rId1" Type="http://schemas.openxmlformats.org/officeDocument/2006/relationships/tags" Target="../tags/tag38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89.xml"/><Relationship Id="rId4" Type="http://schemas.openxmlformats.org/officeDocument/2006/relationships/tags" Target="../tags/tag38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tags" Target="../tags/tag392.xml"/><Relationship Id="rId7" Type="http://schemas.openxmlformats.org/officeDocument/2006/relationships/notesSlide" Target="../notesSlides/notesSlide55.xml"/><Relationship Id="rId2" Type="http://schemas.openxmlformats.org/officeDocument/2006/relationships/tags" Target="../tags/tag391.xml"/><Relationship Id="rId1" Type="http://schemas.openxmlformats.org/officeDocument/2006/relationships/tags" Target="../tags/tag39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94.xml"/><Relationship Id="rId4" Type="http://schemas.openxmlformats.org/officeDocument/2006/relationships/tags" Target="../tags/tag39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397.xml"/><Relationship Id="rId7" Type="http://schemas.openxmlformats.org/officeDocument/2006/relationships/notesSlide" Target="../notesSlides/notesSlide56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99.xml"/><Relationship Id="rId4" Type="http://schemas.openxmlformats.org/officeDocument/2006/relationships/tags" Target="../tags/tag39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402.xml"/><Relationship Id="rId7" Type="http://schemas.openxmlformats.org/officeDocument/2006/relationships/notesSlide" Target="../notesSlides/notesSlide57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04.xml"/><Relationship Id="rId4" Type="http://schemas.openxmlformats.org/officeDocument/2006/relationships/tags" Target="../tags/tag40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407.xml"/><Relationship Id="rId7" Type="http://schemas.openxmlformats.org/officeDocument/2006/relationships/notesSlide" Target="../notesSlides/notesSlide58.xml"/><Relationship Id="rId2" Type="http://schemas.openxmlformats.org/officeDocument/2006/relationships/tags" Target="../tags/tag406.xml"/><Relationship Id="rId1" Type="http://schemas.openxmlformats.org/officeDocument/2006/relationships/tags" Target="../tags/tag40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09.xml"/><Relationship Id="rId4" Type="http://schemas.openxmlformats.org/officeDocument/2006/relationships/tags" Target="../tags/tag408.xml"/><Relationship Id="rId9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4.xml"/><Relationship Id="rId4" Type="http://schemas.openxmlformats.org/officeDocument/2006/relationships/tags" Target="../tags/tag14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tags" Target="../tags/tag412.xml"/><Relationship Id="rId7" Type="http://schemas.openxmlformats.org/officeDocument/2006/relationships/notesSlide" Target="../notesSlides/notesSlide59.xml"/><Relationship Id="rId2" Type="http://schemas.openxmlformats.org/officeDocument/2006/relationships/tags" Target="../tags/tag411.xml"/><Relationship Id="rId1" Type="http://schemas.openxmlformats.org/officeDocument/2006/relationships/tags" Target="../tags/tag4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14.xml"/><Relationship Id="rId4" Type="http://schemas.openxmlformats.org/officeDocument/2006/relationships/tags" Target="../tags/tag41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17.xml"/><Relationship Id="rId7" Type="http://schemas.openxmlformats.org/officeDocument/2006/relationships/notesSlide" Target="../notesSlides/notesSlide60.xml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19.xml"/><Relationship Id="rId4" Type="http://schemas.openxmlformats.org/officeDocument/2006/relationships/tags" Target="../tags/tag418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tags" Target="../tags/tag422.xml"/><Relationship Id="rId7" Type="http://schemas.openxmlformats.org/officeDocument/2006/relationships/notesSlide" Target="../notesSlides/notesSlide61.xml"/><Relationship Id="rId2" Type="http://schemas.openxmlformats.org/officeDocument/2006/relationships/tags" Target="../tags/tag421.xml"/><Relationship Id="rId1" Type="http://schemas.openxmlformats.org/officeDocument/2006/relationships/tags" Target="../tags/tag4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24.xml"/><Relationship Id="rId4" Type="http://schemas.openxmlformats.org/officeDocument/2006/relationships/tags" Target="../tags/tag423.xml"/><Relationship Id="rId9" Type="http://schemas.openxmlformats.org/officeDocument/2006/relationships/image" Target="../media/image28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427.xml"/><Relationship Id="rId7" Type="http://schemas.openxmlformats.org/officeDocument/2006/relationships/notesSlide" Target="../notesSlides/notesSlide62.xml"/><Relationship Id="rId2" Type="http://schemas.openxmlformats.org/officeDocument/2006/relationships/tags" Target="../tags/tag426.xml"/><Relationship Id="rId1" Type="http://schemas.openxmlformats.org/officeDocument/2006/relationships/tags" Target="../tags/tag4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29.xml"/><Relationship Id="rId4" Type="http://schemas.openxmlformats.org/officeDocument/2006/relationships/tags" Target="../tags/tag428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432.xml"/><Relationship Id="rId7" Type="http://schemas.openxmlformats.org/officeDocument/2006/relationships/notesSlide" Target="../notesSlides/notesSlide63.xml"/><Relationship Id="rId2" Type="http://schemas.openxmlformats.org/officeDocument/2006/relationships/tags" Target="../tags/tag431.xml"/><Relationship Id="rId1" Type="http://schemas.openxmlformats.org/officeDocument/2006/relationships/tags" Target="../tags/tag430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2.png"/><Relationship Id="rId5" Type="http://schemas.openxmlformats.org/officeDocument/2006/relationships/tags" Target="../tags/tag434.xml"/><Relationship Id="rId10" Type="http://schemas.openxmlformats.org/officeDocument/2006/relationships/image" Target="../media/image31.png"/><Relationship Id="rId4" Type="http://schemas.openxmlformats.org/officeDocument/2006/relationships/tags" Target="../tags/tag433.xml"/><Relationship Id="rId9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437.xml"/><Relationship Id="rId7" Type="http://schemas.openxmlformats.org/officeDocument/2006/relationships/notesSlide" Target="../notesSlides/notesSlide64.xml"/><Relationship Id="rId2" Type="http://schemas.openxmlformats.org/officeDocument/2006/relationships/tags" Target="../tags/tag436.xml"/><Relationship Id="rId1" Type="http://schemas.openxmlformats.org/officeDocument/2006/relationships/tags" Target="../tags/tag43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39.xml"/><Relationship Id="rId10" Type="http://schemas.openxmlformats.org/officeDocument/2006/relationships/image" Target="../media/image32.png"/><Relationship Id="rId4" Type="http://schemas.openxmlformats.org/officeDocument/2006/relationships/tags" Target="../tags/tag438.xml"/><Relationship Id="rId9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442.xml"/><Relationship Id="rId7" Type="http://schemas.openxmlformats.org/officeDocument/2006/relationships/notesSlide" Target="../notesSlides/notesSlide65.xml"/><Relationship Id="rId2" Type="http://schemas.openxmlformats.org/officeDocument/2006/relationships/tags" Target="../tags/tag441.xml"/><Relationship Id="rId1" Type="http://schemas.openxmlformats.org/officeDocument/2006/relationships/tags" Target="../tags/tag440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6.png"/><Relationship Id="rId5" Type="http://schemas.openxmlformats.org/officeDocument/2006/relationships/tags" Target="../tags/tag444.xml"/><Relationship Id="rId10" Type="http://schemas.openxmlformats.org/officeDocument/2006/relationships/image" Target="../media/image35.png"/><Relationship Id="rId4" Type="http://schemas.openxmlformats.org/officeDocument/2006/relationships/tags" Target="../tags/tag443.xml"/><Relationship Id="rId9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447.xml"/><Relationship Id="rId7" Type="http://schemas.openxmlformats.org/officeDocument/2006/relationships/notesSlide" Target="../notesSlides/notesSlide66.xml"/><Relationship Id="rId2" Type="http://schemas.openxmlformats.org/officeDocument/2006/relationships/tags" Target="../tags/tag446.xml"/><Relationship Id="rId1" Type="http://schemas.openxmlformats.org/officeDocument/2006/relationships/tags" Target="../tags/tag44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49.xml"/><Relationship Id="rId4" Type="http://schemas.openxmlformats.org/officeDocument/2006/relationships/tags" Target="../tags/tag448.xml"/><Relationship Id="rId9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452.xml"/><Relationship Id="rId7" Type="http://schemas.openxmlformats.org/officeDocument/2006/relationships/notesSlide" Target="../notesSlides/notesSlide67.xml"/><Relationship Id="rId2" Type="http://schemas.openxmlformats.org/officeDocument/2006/relationships/tags" Target="../tags/tag451.xml"/><Relationship Id="rId1" Type="http://schemas.openxmlformats.org/officeDocument/2006/relationships/tags" Target="../tags/tag45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54.xml"/><Relationship Id="rId10" Type="http://schemas.openxmlformats.org/officeDocument/2006/relationships/image" Target="../media/image39.png"/><Relationship Id="rId4" Type="http://schemas.openxmlformats.org/officeDocument/2006/relationships/tags" Target="../tags/tag453.xml"/><Relationship Id="rId9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457.xml"/><Relationship Id="rId7" Type="http://schemas.openxmlformats.org/officeDocument/2006/relationships/notesSlide" Target="../notesSlides/notesSlide68.xml"/><Relationship Id="rId12" Type="http://schemas.openxmlformats.org/officeDocument/2006/relationships/image" Target="../media/image42.png"/><Relationship Id="rId2" Type="http://schemas.openxmlformats.org/officeDocument/2006/relationships/tags" Target="../tags/tag456.xml"/><Relationship Id="rId1" Type="http://schemas.openxmlformats.org/officeDocument/2006/relationships/tags" Target="../tags/tag455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41.png"/><Relationship Id="rId5" Type="http://schemas.openxmlformats.org/officeDocument/2006/relationships/tags" Target="../tags/tag459.xml"/><Relationship Id="rId10" Type="http://schemas.openxmlformats.org/officeDocument/2006/relationships/image" Target="../media/image40.png"/><Relationship Id="rId4" Type="http://schemas.openxmlformats.org/officeDocument/2006/relationships/tags" Target="../tags/tag458.xml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462.xml"/><Relationship Id="rId7" Type="http://schemas.openxmlformats.org/officeDocument/2006/relationships/notesSlide" Target="../notesSlides/notesSlide69.xml"/><Relationship Id="rId2" Type="http://schemas.openxmlformats.org/officeDocument/2006/relationships/tags" Target="../tags/tag461.xml"/><Relationship Id="rId1" Type="http://schemas.openxmlformats.org/officeDocument/2006/relationships/tags" Target="../tags/tag46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64.xml"/><Relationship Id="rId10" Type="http://schemas.openxmlformats.org/officeDocument/2006/relationships/image" Target="../media/image45.png"/><Relationship Id="rId4" Type="http://schemas.openxmlformats.org/officeDocument/2006/relationships/tags" Target="../tags/tag463.xml"/><Relationship Id="rId9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467.xml"/><Relationship Id="rId7" Type="http://schemas.openxmlformats.org/officeDocument/2006/relationships/notesSlide" Target="../notesSlides/notesSlide70.xml"/><Relationship Id="rId12" Type="http://schemas.openxmlformats.org/officeDocument/2006/relationships/image" Target="../media/image48.png"/><Relationship Id="rId2" Type="http://schemas.openxmlformats.org/officeDocument/2006/relationships/tags" Target="../tags/tag466.xml"/><Relationship Id="rId1" Type="http://schemas.openxmlformats.org/officeDocument/2006/relationships/tags" Target="../tags/tag465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47.png"/><Relationship Id="rId5" Type="http://schemas.openxmlformats.org/officeDocument/2006/relationships/tags" Target="../tags/tag469.xml"/><Relationship Id="rId10" Type="http://schemas.openxmlformats.org/officeDocument/2006/relationships/image" Target="../media/image45.png"/><Relationship Id="rId4" Type="http://schemas.openxmlformats.org/officeDocument/2006/relationships/tags" Target="../tags/tag468.xml"/><Relationship Id="rId9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472.xml"/><Relationship Id="rId7" Type="http://schemas.openxmlformats.org/officeDocument/2006/relationships/notesSlide" Target="../notesSlides/notesSlide71.xml"/><Relationship Id="rId2" Type="http://schemas.openxmlformats.org/officeDocument/2006/relationships/tags" Target="../tags/tag471.xml"/><Relationship Id="rId1" Type="http://schemas.openxmlformats.org/officeDocument/2006/relationships/tags" Target="../tags/tag47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74.xml"/><Relationship Id="rId10" Type="http://schemas.openxmlformats.org/officeDocument/2006/relationships/image" Target="../media/image50.png"/><Relationship Id="rId4" Type="http://schemas.openxmlformats.org/officeDocument/2006/relationships/tags" Target="../tags/tag473.xml"/><Relationship Id="rId9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477.xml"/><Relationship Id="rId7" Type="http://schemas.openxmlformats.org/officeDocument/2006/relationships/notesSlide" Target="../notesSlides/notesSlide72.xml"/><Relationship Id="rId2" Type="http://schemas.openxmlformats.org/officeDocument/2006/relationships/tags" Target="../tags/tag476.xml"/><Relationship Id="rId1" Type="http://schemas.openxmlformats.org/officeDocument/2006/relationships/tags" Target="../tags/tag47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79.xml"/><Relationship Id="rId4" Type="http://schemas.openxmlformats.org/officeDocument/2006/relationships/tags" Target="../tags/tag478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482.xml"/><Relationship Id="rId7" Type="http://schemas.openxmlformats.org/officeDocument/2006/relationships/notesSlide" Target="../notesSlides/notesSlide73.xml"/><Relationship Id="rId2" Type="http://schemas.openxmlformats.org/officeDocument/2006/relationships/tags" Target="../tags/tag481.xml"/><Relationship Id="rId1" Type="http://schemas.openxmlformats.org/officeDocument/2006/relationships/tags" Target="../tags/tag48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84.xml"/><Relationship Id="rId4" Type="http://schemas.openxmlformats.org/officeDocument/2006/relationships/tags" Target="../tags/tag48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487.xml"/><Relationship Id="rId7" Type="http://schemas.openxmlformats.org/officeDocument/2006/relationships/notesSlide" Target="../notesSlides/notesSlide74.xml"/><Relationship Id="rId2" Type="http://schemas.openxmlformats.org/officeDocument/2006/relationships/tags" Target="../tags/tag486.xml"/><Relationship Id="rId1" Type="http://schemas.openxmlformats.org/officeDocument/2006/relationships/tags" Target="../tags/tag48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89.xml"/><Relationship Id="rId4" Type="http://schemas.openxmlformats.org/officeDocument/2006/relationships/tags" Target="../tags/tag488.xml"/><Relationship Id="rId9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492.xml"/><Relationship Id="rId7" Type="http://schemas.openxmlformats.org/officeDocument/2006/relationships/notesSlide" Target="../notesSlides/notesSlide75.xml"/><Relationship Id="rId2" Type="http://schemas.openxmlformats.org/officeDocument/2006/relationships/tags" Target="../tags/tag491.xml"/><Relationship Id="rId1" Type="http://schemas.openxmlformats.org/officeDocument/2006/relationships/tags" Target="../tags/tag49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94.xml"/><Relationship Id="rId10" Type="http://schemas.openxmlformats.org/officeDocument/2006/relationships/image" Target="../media/image53.png"/><Relationship Id="rId4" Type="http://schemas.openxmlformats.org/officeDocument/2006/relationships/tags" Target="../tags/tag493.xml"/><Relationship Id="rId9" Type="http://schemas.openxmlformats.org/officeDocument/2006/relationships/image" Target="../media/image4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497.xml"/><Relationship Id="rId7" Type="http://schemas.openxmlformats.org/officeDocument/2006/relationships/notesSlide" Target="../notesSlides/notesSlide76.xml"/><Relationship Id="rId2" Type="http://schemas.openxmlformats.org/officeDocument/2006/relationships/tags" Target="../tags/tag496.xml"/><Relationship Id="rId1" Type="http://schemas.openxmlformats.org/officeDocument/2006/relationships/tags" Target="../tags/tag495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4.png"/><Relationship Id="rId5" Type="http://schemas.openxmlformats.org/officeDocument/2006/relationships/tags" Target="../tags/tag499.xml"/><Relationship Id="rId10" Type="http://schemas.openxmlformats.org/officeDocument/2006/relationships/image" Target="../media/image53.png"/><Relationship Id="rId4" Type="http://schemas.openxmlformats.org/officeDocument/2006/relationships/tags" Target="../tags/tag498.xml"/><Relationship Id="rId9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502.xml"/><Relationship Id="rId7" Type="http://schemas.openxmlformats.org/officeDocument/2006/relationships/notesSlide" Target="../notesSlides/notesSlide77.xml"/><Relationship Id="rId2" Type="http://schemas.openxmlformats.org/officeDocument/2006/relationships/tags" Target="../tags/tag501.xml"/><Relationship Id="rId1" Type="http://schemas.openxmlformats.org/officeDocument/2006/relationships/tags" Target="../tags/tag50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04.xml"/><Relationship Id="rId10" Type="http://schemas.openxmlformats.org/officeDocument/2006/relationships/image" Target="../media/image57.png"/><Relationship Id="rId4" Type="http://schemas.openxmlformats.org/officeDocument/2006/relationships/tags" Target="../tags/tag503.xml"/><Relationship Id="rId9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507.xml"/><Relationship Id="rId7" Type="http://schemas.openxmlformats.org/officeDocument/2006/relationships/notesSlide" Target="../notesSlides/notesSlide78.xml"/><Relationship Id="rId2" Type="http://schemas.openxmlformats.org/officeDocument/2006/relationships/tags" Target="../tags/tag506.xml"/><Relationship Id="rId1" Type="http://schemas.openxmlformats.org/officeDocument/2006/relationships/tags" Target="../tags/tag50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09.xml"/><Relationship Id="rId4" Type="http://schemas.openxmlformats.org/officeDocument/2006/relationships/tags" Target="../tags/tag50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4.xml"/><Relationship Id="rId4" Type="http://schemas.openxmlformats.org/officeDocument/2006/relationships/tags" Target="../tags/tag15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512.xml"/><Relationship Id="rId7" Type="http://schemas.openxmlformats.org/officeDocument/2006/relationships/notesSlide" Target="../notesSlides/notesSlide79.xml"/><Relationship Id="rId2" Type="http://schemas.openxmlformats.org/officeDocument/2006/relationships/tags" Target="../tags/tag511.xml"/><Relationship Id="rId1" Type="http://schemas.openxmlformats.org/officeDocument/2006/relationships/tags" Target="../tags/tag5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14.xml"/><Relationship Id="rId4" Type="http://schemas.openxmlformats.org/officeDocument/2006/relationships/tags" Target="../tags/tag51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517.xml"/><Relationship Id="rId7" Type="http://schemas.openxmlformats.org/officeDocument/2006/relationships/notesSlide" Target="../notesSlides/notesSlide80.xml"/><Relationship Id="rId2" Type="http://schemas.openxmlformats.org/officeDocument/2006/relationships/tags" Target="../tags/tag516.xml"/><Relationship Id="rId1" Type="http://schemas.openxmlformats.org/officeDocument/2006/relationships/tags" Target="../tags/tag5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19.xml"/><Relationship Id="rId4" Type="http://schemas.openxmlformats.org/officeDocument/2006/relationships/tags" Target="../tags/tag518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522.xml"/><Relationship Id="rId7" Type="http://schemas.openxmlformats.org/officeDocument/2006/relationships/notesSlide" Target="../notesSlides/notesSlide81.xml"/><Relationship Id="rId2" Type="http://schemas.openxmlformats.org/officeDocument/2006/relationships/tags" Target="../tags/tag521.xml"/><Relationship Id="rId1" Type="http://schemas.openxmlformats.org/officeDocument/2006/relationships/tags" Target="../tags/tag5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24.xml"/><Relationship Id="rId4" Type="http://schemas.openxmlformats.org/officeDocument/2006/relationships/tags" Target="../tags/tag52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527.xml"/><Relationship Id="rId7" Type="http://schemas.openxmlformats.org/officeDocument/2006/relationships/notesSlide" Target="../notesSlides/notesSlide82.xml"/><Relationship Id="rId2" Type="http://schemas.openxmlformats.org/officeDocument/2006/relationships/tags" Target="../tags/tag526.xml"/><Relationship Id="rId1" Type="http://schemas.openxmlformats.org/officeDocument/2006/relationships/tags" Target="../tags/tag5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29.xml"/><Relationship Id="rId4" Type="http://schemas.openxmlformats.org/officeDocument/2006/relationships/tags" Target="../tags/tag528.xml"/><Relationship Id="rId9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532.xml"/><Relationship Id="rId7" Type="http://schemas.openxmlformats.org/officeDocument/2006/relationships/notesSlide" Target="../notesSlides/notesSlide83.xml"/><Relationship Id="rId2" Type="http://schemas.openxmlformats.org/officeDocument/2006/relationships/tags" Target="../tags/tag531.xml"/><Relationship Id="rId1" Type="http://schemas.openxmlformats.org/officeDocument/2006/relationships/tags" Target="../tags/tag53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34.xml"/><Relationship Id="rId4" Type="http://schemas.openxmlformats.org/officeDocument/2006/relationships/tags" Target="../tags/tag533.xml"/><Relationship Id="rId9" Type="http://schemas.openxmlformats.org/officeDocument/2006/relationships/image" Target="../media/image6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537.xml"/><Relationship Id="rId7" Type="http://schemas.openxmlformats.org/officeDocument/2006/relationships/notesSlide" Target="../notesSlides/notesSlide84.xml"/><Relationship Id="rId2" Type="http://schemas.openxmlformats.org/officeDocument/2006/relationships/tags" Target="../tags/tag536.xml"/><Relationship Id="rId1" Type="http://schemas.openxmlformats.org/officeDocument/2006/relationships/tags" Target="../tags/tag53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39.xml"/><Relationship Id="rId4" Type="http://schemas.openxmlformats.org/officeDocument/2006/relationships/tags" Target="../tags/tag538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tags" Target="../tags/tag547.xml"/><Relationship Id="rId3" Type="http://schemas.openxmlformats.org/officeDocument/2006/relationships/tags" Target="../tags/tag542.xml"/><Relationship Id="rId7" Type="http://schemas.openxmlformats.org/officeDocument/2006/relationships/tags" Target="../tags/tag546.xml"/><Relationship Id="rId2" Type="http://schemas.openxmlformats.org/officeDocument/2006/relationships/tags" Target="../tags/tag541.xml"/><Relationship Id="rId1" Type="http://schemas.openxmlformats.org/officeDocument/2006/relationships/tags" Target="../tags/tag540.xml"/><Relationship Id="rId6" Type="http://schemas.openxmlformats.org/officeDocument/2006/relationships/tags" Target="../tags/tag545.xml"/><Relationship Id="rId5" Type="http://schemas.openxmlformats.org/officeDocument/2006/relationships/tags" Target="../tags/tag544.xml"/><Relationship Id="rId10" Type="http://schemas.openxmlformats.org/officeDocument/2006/relationships/notesSlide" Target="../notesSlides/notesSlide85.xml"/><Relationship Id="rId4" Type="http://schemas.openxmlformats.org/officeDocument/2006/relationships/tags" Target="../tags/tag543.xml"/><Relationship Id="rId9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tags" Target="../tags/tag555.xml"/><Relationship Id="rId3" Type="http://schemas.openxmlformats.org/officeDocument/2006/relationships/tags" Target="../tags/tag550.xml"/><Relationship Id="rId7" Type="http://schemas.openxmlformats.org/officeDocument/2006/relationships/tags" Target="../tags/tag554.xml"/><Relationship Id="rId2" Type="http://schemas.openxmlformats.org/officeDocument/2006/relationships/tags" Target="../tags/tag549.xml"/><Relationship Id="rId1" Type="http://schemas.openxmlformats.org/officeDocument/2006/relationships/tags" Target="../tags/tag548.xml"/><Relationship Id="rId6" Type="http://schemas.openxmlformats.org/officeDocument/2006/relationships/tags" Target="../tags/tag553.xml"/><Relationship Id="rId5" Type="http://schemas.openxmlformats.org/officeDocument/2006/relationships/tags" Target="../tags/tag552.xml"/><Relationship Id="rId10" Type="http://schemas.openxmlformats.org/officeDocument/2006/relationships/notesSlide" Target="../notesSlides/notesSlide86.xml"/><Relationship Id="rId4" Type="http://schemas.openxmlformats.org/officeDocument/2006/relationships/tags" Target="../tags/tag551.xml"/><Relationship Id="rId9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tags" Target="../tags/tag563.xml"/><Relationship Id="rId3" Type="http://schemas.openxmlformats.org/officeDocument/2006/relationships/tags" Target="../tags/tag558.xml"/><Relationship Id="rId7" Type="http://schemas.openxmlformats.org/officeDocument/2006/relationships/tags" Target="../tags/tag562.xml"/><Relationship Id="rId2" Type="http://schemas.openxmlformats.org/officeDocument/2006/relationships/tags" Target="../tags/tag557.xml"/><Relationship Id="rId1" Type="http://schemas.openxmlformats.org/officeDocument/2006/relationships/tags" Target="../tags/tag556.xml"/><Relationship Id="rId6" Type="http://schemas.openxmlformats.org/officeDocument/2006/relationships/tags" Target="../tags/tag561.xml"/><Relationship Id="rId5" Type="http://schemas.openxmlformats.org/officeDocument/2006/relationships/tags" Target="../tags/tag560.xml"/><Relationship Id="rId10" Type="http://schemas.openxmlformats.org/officeDocument/2006/relationships/notesSlide" Target="../notesSlides/notesSlide87.xml"/><Relationship Id="rId4" Type="http://schemas.openxmlformats.org/officeDocument/2006/relationships/tags" Target="../tags/tag559.xml"/><Relationship Id="rId9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tags" Target="../tags/tag571.xml"/><Relationship Id="rId3" Type="http://schemas.openxmlformats.org/officeDocument/2006/relationships/tags" Target="../tags/tag566.xml"/><Relationship Id="rId7" Type="http://schemas.openxmlformats.org/officeDocument/2006/relationships/tags" Target="../tags/tag570.xml"/><Relationship Id="rId2" Type="http://schemas.openxmlformats.org/officeDocument/2006/relationships/tags" Target="../tags/tag565.xml"/><Relationship Id="rId1" Type="http://schemas.openxmlformats.org/officeDocument/2006/relationships/tags" Target="../tags/tag564.xml"/><Relationship Id="rId6" Type="http://schemas.openxmlformats.org/officeDocument/2006/relationships/tags" Target="../tags/tag569.xml"/><Relationship Id="rId5" Type="http://schemas.openxmlformats.org/officeDocument/2006/relationships/tags" Target="../tags/tag568.xml"/><Relationship Id="rId10" Type="http://schemas.openxmlformats.org/officeDocument/2006/relationships/notesSlide" Target="../notesSlides/notesSlide88.xml"/><Relationship Id="rId4" Type="http://schemas.openxmlformats.org/officeDocument/2006/relationships/tags" Target="../tags/tag567.xml"/><Relationship Id="rId9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9.xml"/><Relationship Id="rId4" Type="http://schemas.openxmlformats.org/officeDocument/2006/relationships/tags" Target="../tags/tag158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tags" Target="../tags/tag579.xml"/><Relationship Id="rId3" Type="http://schemas.openxmlformats.org/officeDocument/2006/relationships/tags" Target="../tags/tag574.xml"/><Relationship Id="rId7" Type="http://schemas.openxmlformats.org/officeDocument/2006/relationships/tags" Target="../tags/tag578.xml"/><Relationship Id="rId2" Type="http://schemas.openxmlformats.org/officeDocument/2006/relationships/tags" Target="../tags/tag573.xml"/><Relationship Id="rId1" Type="http://schemas.openxmlformats.org/officeDocument/2006/relationships/tags" Target="../tags/tag572.xml"/><Relationship Id="rId6" Type="http://schemas.openxmlformats.org/officeDocument/2006/relationships/tags" Target="../tags/tag577.xml"/><Relationship Id="rId5" Type="http://schemas.openxmlformats.org/officeDocument/2006/relationships/tags" Target="../tags/tag576.xml"/><Relationship Id="rId10" Type="http://schemas.openxmlformats.org/officeDocument/2006/relationships/notesSlide" Target="../notesSlides/notesSlide89.xml"/><Relationship Id="rId4" Type="http://schemas.openxmlformats.org/officeDocument/2006/relationships/tags" Target="../tags/tag575.xml"/><Relationship Id="rId9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tags" Target="../tags/tag587.xml"/><Relationship Id="rId3" Type="http://schemas.openxmlformats.org/officeDocument/2006/relationships/tags" Target="../tags/tag582.xml"/><Relationship Id="rId7" Type="http://schemas.openxmlformats.org/officeDocument/2006/relationships/tags" Target="../tags/tag586.xml"/><Relationship Id="rId2" Type="http://schemas.openxmlformats.org/officeDocument/2006/relationships/tags" Target="../tags/tag581.xml"/><Relationship Id="rId1" Type="http://schemas.openxmlformats.org/officeDocument/2006/relationships/tags" Target="../tags/tag580.xml"/><Relationship Id="rId6" Type="http://schemas.openxmlformats.org/officeDocument/2006/relationships/tags" Target="../tags/tag585.xml"/><Relationship Id="rId5" Type="http://schemas.openxmlformats.org/officeDocument/2006/relationships/tags" Target="../tags/tag584.xml"/><Relationship Id="rId10" Type="http://schemas.openxmlformats.org/officeDocument/2006/relationships/notesSlide" Target="../notesSlides/notesSlide90.xml"/><Relationship Id="rId4" Type="http://schemas.openxmlformats.org/officeDocument/2006/relationships/tags" Target="../tags/tag583.xml"/><Relationship Id="rId9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tags" Target="../tags/tag595.xml"/><Relationship Id="rId3" Type="http://schemas.openxmlformats.org/officeDocument/2006/relationships/tags" Target="../tags/tag590.xml"/><Relationship Id="rId7" Type="http://schemas.openxmlformats.org/officeDocument/2006/relationships/tags" Target="../tags/tag594.xml"/><Relationship Id="rId2" Type="http://schemas.openxmlformats.org/officeDocument/2006/relationships/tags" Target="../tags/tag589.xml"/><Relationship Id="rId1" Type="http://schemas.openxmlformats.org/officeDocument/2006/relationships/tags" Target="../tags/tag588.xml"/><Relationship Id="rId6" Type="http://schemas.openxmlformats.org/officeDocument/2006/relationships/tags" Target="../tags/tag593.xml"/><Relationship Id="rId5" Type="http://schemas.openxmlformats.org/officeDocument/2006/relationships/tags" Target="../tags/tag592.xml"/><Relationship Id="rId10" Type="http://schemas.openxmlformats.org/officeDocument/2006/relationships/notesSlide" Target="../notesSlides/notesSlide91.xml"/><Relationship Id="rId4" Type="http://schemas.openxmlformats.org/officeDocument/2006/relationships/tags" Target="../tags/tag591.xml"/><Relationship Id="rId9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tags" Target="../tags/tag603.xml"/><Relationship Id="rId3" Type="http://schemas.openxmlformats.org/officeDocument/2006/relationships/tags" Target="../tags/tag598.xml"/><Relationship Id="rId7" Type="http://schemas.openxmlformats.org/officeDocument/2006/relationships/tags" Target="../tags/tag602.xml"/><Relationship Id="rId2" Type="http://schemas.openxmlformats.org/officeDocument/2006/relationships/tags" Target="../tags/tag597.xml"/><Relationship Id="rId1" Type="http://schemas.openxmlformats.org/officeDocument/2006/relationships/tags" Target="../tags/tag596.xml"/><Relationship Id="rId6" Type="http://schemas.openxmlformats.org/officeDocument/2006/relationships/tags" Target="../tags/tag601.xml"/><Relationship Id="rId5" Type="http://schemas.openxmlformats.org/officeDocument/2006/relationships/tags" Target="../tags/tag600.xml"/><Relationship Id="rId10" Type="http://schemas.openxmlformats.org/officeDocument/2006/relationships/notesSlide" Target="../notesSlides/notesSlide92.xml"/><Relationship Id="rId4" Type="http://schemas.openxmlformats.org/officeDocument/2006/relationships/tags" Target="../tags/tag599.xml"/><Relationship Id="rId9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606.xml"/><Relationship Id="rId7" Type="http://schemas.openxmlformats.org/officeDocument/2006/relationships/notesSlide" Target="../notesSlides/notesSlide93.xml"/><Relationship Id="rId2" Type="http://schemas.openxmlformats.org/officeDocument/2006/relationships/tags" Target="../tags/tag605.xml"/><Relationship Id="rId1" Type="http://schemas.openxmlformats.org/officeDocument/2006/relationships/tags" Target="../tags/tag60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08.xml"/><Relationship Id="rId4" Type="http://schemas.openxmlformats.org/officeDocument/2006/relationships/tags" Target="../tags/tag60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tags" Target="../tags/tag611.xml"/><Relationship Id="rId7" Type="http://schemas.openxmlformats.org/officeDocument/2006/relationships/notesSlide" Target="../notesSlides/notesSlide94.xml"/><Relationship Id="rId2" Type="http://schemas.openxmlformats.org/officeDocument/2006/relationships/tags" Target="../tags/tag610.xml"/><Relationship Id="rId1" Type="http://schemas.openxmlformats.org/officeDocument/2006/relationships/tags" Target="../tags/tag60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13.xml"/><Relationship Id="rId4" Type="http://schemas.openxmlformats.org/officeDocument/2006/relationships/tags" Target="../tags/tag61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616.xml"/><Relationship Id="rId7" Type="http://schemas.openxmlformats.org/officeDocument/2006/relationships/notesSlide" Target="../notesSlides/notesSlide95.xml"/><Relationship Id="rId2" Type="http://schemas.openxmlformats.org/officeDocument/2006/relationships/tags" Target="../tags/tag615.xml"/><Relationship Id="rId1" Type="http://schemas.openxmlformats.org/officeDocument/2006/relationships/tags" Target="../tags/tag6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18.xml"/><Relationship Id="rId10" Type="http://schemas.openxmlformats.org/officeDocument/2006/relationships/image" Target="../media/image64.png"/><Relationship Id="rId4" Type="http://schemas.openxmlformats.org/officeDocument/2006/relationships/tags" Target="../tags/tag617.xml"/><Relationship Id="rId9" Type="http://schemas.openxmlformats.org/officeDocument/2006/relationships/image" Target="../media/image6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tags" Target="../tags/tag621.xml"/><Relationship Id="rId7" Type="http://schemas.openxmlformats.org/officeDocument/2006/relationships/notesSlide" Target="../notesSlides/notesSlide96.xml"/><Relationship Id="rId2" Type="http://schemas.openxmlformats.org/officeDocument/2006/relationships/tags" Target="../tags/tag620.xml"/><Relationship Id="rId1" Type="http://schemas.openxmlformats.org/officeDocument/2006/relationships/tags" Target="../tags/tag6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23.xml"/><Relationship Id="rId4" Type="http://schemas.openxmlformats.org/officeDocument/2006/relationships/tags" Target="../tags/tag62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626.xml"/><Relationship Id="rId7" Type="http://schemas.openxmlformats.org/officeDocument/2006/relationships/notesSlide" Target="../notesSlides/notesSlide97.xml"/><Relationship Id="rId2" Type="http://schemas.openxmlformats.org/officeDocument/2006/relationships/tags" Target="../tags/tag625.xml"/><Relationship Id="rId1" Type="http://schemas.openxmlformats.org/officeDocument/2006/relationships/tags" Target="../tags/tag6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28.xml"/><Relationship Id="rId4" Type="http://schemas.openxmlformats.org/officeDocument/2006/relationships/tags" Target="../tags/tag62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631.xml"/><Relationship Id="rId7" Type="http://schemas.openxmlformats.org/officeDocument/2006/relationships/notesSlide" Target="../notesSlides/notesSlide98.xml"/><Relationship Id="rId2" Type="http://schemas.openxmlformats.org/officeDocument/2006/relationships/tags" Target="../tags/tag630.xml"/><Relationship Id="rId1" Type="http://schemas.openxmlformats.org/officeDocument/2006/relationships/tags" Target="../tags/tag62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33.xml"/><Relationship Id="rId4" Type="http://schemas.openxmlformats.org/officeDocument/2006/relationships/tags" Target="../tags/tag6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5"/>
          <p:cNvSpPr/>
          <p:nvPr/>
        </p:nvSpPr>
        <p:spPr>
          <a:xfrm flipV="1">
            <a:off x="0" y="0"/>
            <a:ext cx="7134447" cy="6902470"/>
          </a:xfrm>
          <a:custGeom>
            <a:avLst/>
            <a:gdLst>
              <a:gd name="connsiteX0" fmla="*/ 0 w 2707"/>
              <a:gd name="connsiteY0" fmla="*/ 4406 h 4406"/>
              <a:gd name="connsiteX1" fmla="*/ 0 w 2707"/>
              <a:gd name="connsiteY1" fmla="*/ 0 h 4406"/>
              <a:gd name="connsiteX2" fmla="*/ 2707 w 2707"/>
              <a:gd name="connsiteY2" fmla="*/ 4406 h 4406"/>
              <a:gd name="connsiteX3" fmla="*/ 0 w 2707"/>
              <a:gd name="connsiteY3" fmla="*/ 4406 h 4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7" h="4406">
                <a:moveTo>
                  <a:pt x="0" y="4406"/>
                </a:moveTo>
                <a:lnTo>
                  <a:pt x="0" y="0"/>
                </a:lnTo>
                <a:cubicBezTo>
                  <a:pt x="272" y="2328"/>
                  <a:pt x="986" y="3510"/>
                  <a:pt x="2707" y="4406"/>
                </a:cubicBezTo>
                <a:lnTo>
                  <a:pt x="0" y="4406"/>
                </a:lnTo>
                <a:close/>
              </a:path>
            </a:pathLst>
          </a:cu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0" y="0"/>
            <a:ext cx="12191365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6"/>
          <p:cNvSpPr/>
          <p:nvPr/>
        </p:nvSpPr>
        <p:spPr>
          <a:xfrm flipH="1">
            <a:off x="10473690" y="3449955"/>
            <a:ext cx="1718310" cy="3408045"/>
          </a:xfrm>
          <a:custGeom>
            <a:avLst/>
            <a:gdLst>
              <a:gd name="connsiteX0" fmla="*/ 0 w 2707"/>
              <a:gd name="connsiteY0" fmla="*/ 4406 h 4406"/>
              <a:gd name="connsiteX1" fmla="*/ 0 w 2707"/>
              <a:gd name="connsiteY1" fmla="*/ 0 h 4406"/>
              <a:gd name="connsiteX2" fmla="*/ 2707 w 2707"/>
              <a:gd name="connsiteY2" fmla="*/ 4406 h 4406"/>
              <a:gd name="connsiteX3" fmla="*/ 0 w 2707"/>
              <a:gd name="connsiteY3" fmla="*/ 4406 h 4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7" h="4406">
                <a:moveTo>
                  <a:pt x="0" y="4406"/>
                </a:moveTo>
                <a:lnTo>
                  <a:pt x="0" y="0"/>
                </a:lnTo>
                <a:cubicBezTo>
                  <a:pt x="272" y="2328"/>
                  <a:pt x="986" y="3510"/>
                  <a:pt x="2707" y="4406"/>
                </a:cubicBezTo>
                <a:lnTo>
                  <a:pt x="0" y="44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 5"/>
          <p:cNvSpPr/>
          <p:nvPr/>
        </p:nvSpPr>
        <p:spPr>
          <a:xfrm flipH="1">
            <a:off x="10473690" y="4060190"/>
            <a:ext cx="1718945" cy="2797810"/>
          </a:xfrm>
          <a:custGeom>
            <a:avLst/>
            <a:gdLst>
              <a:gd name="connsiteX0" fmla="*/ 0 w 2707"/>
              <a:gd name="connsiteY0" fmla="*/ 4406 h 4406"/>
              <a:gd name="connsiteX1" fmla="*/ 0 w 2707"/>
              <a:gd name="connsiteY1" fmla="*/ 0 h 4406"/>
              <a:gd name="connsiteX2" fmla="*/ 2707 w 2707"/>
              <a:gd name="connsiteY2" fmla="*/ 4406 h 4406"/>
              <a:gd name="connsiteX3" fmla="*/ 0 w 2707"/>
              <a:gd name="connsiteY3" fmla="*/ 4406 h 4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7" h="4406">
                <a:moveTo>
                  <a:pt x="0" y="4406"/>
                </a:moveTo>
                <a:lnTo>
                  <a:pt x="0" y="0"/>
                </a:lnTo>
                <a:cubicBezTo>
                  <a:pt x="272" y="2328"/>
                  <a:pt x="986" y="3510"/>
                  <a:pt x="2707" y="4406"/>
                </a:cubicBezTo>
                <a:lnTo>
                  <a:pt x="0" y="4406"/>
                </a:lnTo>
                <a:close/>
              </a:path>
            </a:pathLst>
          </a:cu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32090" y="2061062"/>
            <a:ext cx="10656709" cy="1819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rgbClr val="1248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600" b="1" dirty="0">
                <a:solidFill>
                  <a:srgbClr val="1248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与机器学习</a:t>
            </a:r>
            <a:endParaRPr lang="en-US" altLang="zh-CN" sz="3200" b="1" dirty="0">
              <a:solidFill>
                <a:srgbClr val="1248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b="1" dirty="0">
                <a:solidFill>
                  <a:srgbClr val="1248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 重要的不止是模型</a:t>
            </a:r>
            <a:endParaRPr lang="en-US" altLang="zh-CN" sz="4400" b="1" dirty="0">
              <a:solidFill>
                <a:srgbClr val="1248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-635" y="4798908"/>
            <a:ext cx="12191365" cy="2060811"/>
          </a:xfrm>
          <a:prstGeom prst="rect">
            <a:avLst/>
          </a:prstGeom>
        </p:spPr>
      </p:pic>
      <p:sp>
        <p:nvSpPr>
          <p:cNvPr id="10" name="任意多边形 6"/>
          <p:cNvSpPr/>
          <p:nvPr/>
        </p:nvSpPr>
        <p:spPr>
          <a:xfrm flipV="1">
            <a:off x="0" y="24652"/>
            <a:ext cx="6368902" cy="6858000"/>
          </a:xfrm>
          <a:custGeom>
            <a:avLst/>
            <a:gdLst>
              <a:gd name="connsiteX0" fmla="*/ 0 w 2707"/>
              <a:gd name="connsiteY0" fmla="*/ 4406 h 4406"/>
              <a:gd name="connsiteX1" fmla="*/ 0 w 2707"/>
              <a:gd name="connsiteY1" fmla="*/ 0 h 4406"/>
              <a:gd name="connsiteX2" fmla="*/ 2707 w 2707"/>
              <a:gd name="connsiteY2" fmla="*/ 4406 h 4406"/>
              <a:gd name="connsiteX3" fmla="*/ 0 w 2707"/>
              <a:gd name="connsiteY3" fmla="*/ 4406 h 4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7" h="4406">
                <a:moveTo>
                  <a:pt x="0" y="4406"/>
                </a:moveTo>
                <a:lnTo>
                  <a:pt x="0" y="0"/>
                </a:lnTo>
                <a:cubicBezTo>
                  <a:pt x="272" y="2328"/>
                  <a:pt x="986" y="3510"/>
                  <a:pt x="2707" y="4406"/>
                </a:cubicBezTo>
                <a:lnTo>
                  <a:pt x="0" y="44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 descr="WeChat 圖片_2021040119134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00330" y="-813666"/>
            <a:ext cx="2541905" cy="23907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77768" y="5072261"/>
            <a:ext cx="3019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2488D"/>
                </a:solidFill>
                <a:latin typeface="Noto Sans S Chinese Bold" panose="020B0800000000000000" charset="-122"/>
                <a:ea typeface="Noto Sans S Chinese Bold" panose="020B0800000000000000" charset="-122"/>
                <a:cs typeface="Noto Sans S Chinese Bold" panose="020B0800000000000000" charset="-122"/>
              </a:rPr>
              <a:t>天津大学 贾宁教授</a:t>
            </a:r>
            <a:endParaRPr lang="en-US" altLang="zh-CN" sz="2400" dirty="0">
              <a:solidFill>
                <a:srgbClr val="12488D"/>
              </a:solidFill>
              <a:latin typeface="Noto Sans S Chinese Bold" panose="020B0800000000000000" charset="-122"/>
              <a:ea typeface="Noto Sans S Chinese Bold" panose="020B0800000000000000" charset="-122"/>
              <a:cs typeface="Noto Sans S Chinese Bold" panose="020B08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638" y="6332742"/>
            <a:ext cx="2263588" cy="38481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30E391F6-88C1-4F2B-8210-6F4102AEC5C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0822" y="1272963"/>
            <a:ext cx="4756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Arial Black" panose="020B0A04020102020204" charset="0"/>
                <a:ea typeface="方正书宋繁体" panose="03000509000000000000" pitchFamily="65" charset="-122"/>
                <a:cs typeface="Arial Black" panose="020B0A04020102020204" charset="0"/>
              </a:rPr>
              <a:t>目  录</a:t>
            </a:r>
            <a:r>
              <a:rPr lang="en-US" altLang="zh-CN" sz="5400" b="1" dirty="0">
                <a:solidFill>
                  <a:schemeClr val="bg1"/>
                </a:solidFill>
                <a:latin typeface="Arial Black" panose="020B0A04020102020204" charset="0"/>
                <a:ea typeface="方正书宋繁体" panose="03000509000000000000" pitchFamily="65" charset="-122"/>
                <a:cs typeface="Arial Black" panose="020B0A04020102020204" charset="0"/>
              </a:rPr>
              <a:t>CONTENTS</a:t>
            </a:r>
            <a:endParaRPr lang="zh-CN" altLang="en-US" sz="5400" b="1" dirty="0">
              <a:solidFill>
                <a:schemeClr val="bg1"/>
              </a:solidFill>
              <a:latin typeface="Arial Black" panose="020B0A04020102020204" charset="0"/>
              <a:ea typeface="方正书宋繁体" panose="03000509000000000000" pitchFamily="65" charset="-122"/>
              <a:cs typeface="Arial Black" panose="020B0A0402010202020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5DBCA92-D70C-4C66-9FC4-B860A3B564F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059532" y="1272963"/>
            <a:ext cx="6507139" cy="2601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29415B"/>
                </a:solidFill>
                <a:latin typeface="+mj-ea"/>
                <a:ea typeface="+mj-ea"/>
              </a:rPr>
              <a:t>1 </a:t>
            </a: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建模之前：数据准备</a:t>
            </a:r>
            <a:endParaRPr lang="en-US" altLang="zh-CN" sz="2800" b="1" dirty="0">
              <a:solidFill>
                <a:srgbClr val="29415B"/>
              </a:solidFill>
              <a:latin typeface="+mj-ea"/>
              <a:ea typeface="+mj-ea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29415B"/>
                </a:solidFill>
                <a:latin typeface="+mj-ea"/>
                <a:ea typeface="+mj-ea"/>
              </a:rPr>
              <a:t>2 </a:t>
            </a: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建模之中：模型训练</a:t>
            </a:r>
            <a:endParaRPr lang="en-US" altLang="zh-CN" sz="2800" b="1" dirty="0">
              <a:solidFill>
                <a:srgbClr val="29415B"/>
              </a:solidFill>
              <a:latin typeface="+mj-ea"/>
              <a:ea typeface="+mj-ea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29415B"/>
                </a:solidFill>
                <a:latin typeface="+mj-ea"/>
                <a:ea typeface="+mj-ea"/>
              </a:rPr>
              <a:t>3 </a:t>
            </a: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建模之后：模型检验</a:t>
            </a:r>
            <a:endParaRPr lang="en-US" altLang="zh-CN" sz="2800" b="1" dirty="0">
              <a:solidFill>
                <a:srgbClr val="29415B"/>
              </a:solidFill>
              <a:latin typeface="+mj-ea"/>
              <a:ea typeface="+mj-ea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29415B"/>
                </a:solidFill>
                <a:latin typeface="+mj-ea"/>
                <a:ea typeface="+mj-ea"/>
              </a:rPr>
              <a:t>4 </a:t>
            </a: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机器学习建模的基本流程</a:t>
            </a:r>
            <a:endParaRPr lang="zh-CN" altLang="en-US" sz="1600" b="1" dirty="0">
              <a:solidFill>
                <a:srgbClr val="76868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561066" cy="198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518E"/>
                </a:solidFill>
              </a:rPr>
              <a:t>练习</a:t>
            </a:r>
            <a:endParaRPr lang="en-US" altLang="zh-CN" sz="2400" b="1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对数据进行数据清洗（主要是填补缺失值）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对数据中的文字列，进行序列编码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采用简单的原始特征，进行线性回归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从银行流水表中生成几个新特征，再次进行线性回归，看是否效果得到了提高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8165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561066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首先看一下单变量的预测效果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859EEB-656D-4F92-9A52-5C1985A06D82}"/>
              </a:ext>
            </a:extLst>
          </p:cNvPr>
          <p:cNvSpPr txBox="1"/>
          <p:nvPr/>
        </p:nvSpPr>
        <p:spPr>
          <a:xfrm>
            <a:off x="194309" y="1459258"/>
            <a:ext cx="1180338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# </a:t>
            </a:r>
            <a:r>
              <a:rPr lang="zh-CN" altLang="en-US" dirty="0"/>
              <a:t>第一阶段用到的特征</a:t>
            </a:r>
          </a:p>
          <a:p>
            <a:r>
              <a:rPr lang="en-US" altLang="zh-CN" dirty="0"/>
              <a:t>feat_0 = ['</a:t>
            </a:r>
            <a:r>
              <a:rPr lang="zh-CN" altLang="en-US" dirty="0"/>
              <a:t>职业</a:t>
            </a:r>
            <a:r>
              <a:rPr lang="en-US" altLang="zh-CN" dirty="0"/>
              <a:t>']</a:t>
            </a:r>
          </a:p>
          <a:p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定义总表</a:t>
            </a:r>
          </a:p>
          <a:p>
            <a:r>
              <a:rPr lang="en-US" altLang="zh-CN" dirty="0"/>
              <a:t>df = </a:t>
            </a:r>
            <a:r>
              <a:rPr lang="en-US" altLang="zh-CN" dirty="0" err="1"/>
              <a:t>pd.merge</a:t>
            </a:r>
            <a:r>
              <a:rPr lang="en-US" altLang="zh-CN" dirty="0"/>
              <a:t>(</a:t>
            </a:r>
            <a:r>
              <a:rPr lang="en-US" altLang="zh-CN" dirty="0" err="1"/>
              <a:t>userinfo_train</a:t>
            </a:r>
            <a:r>
              <a:rPr lang="en-US" altLang="zh-CN" dirty="0"/>
              <a:t>, </a:t>
            </a:r>
            <a:r>
              <a:rPr lang="en-US" altLang="zh-CN" dirty="0" err="1"/>
              <a:t>overdue_train</a:t>
            </a:r>
            <a:r>
              <a:rPr lang="en-US" altLang="zh-CN" dirty="0"/>
              <a:t>, on='</a:t>
            </a:r>
            <a:r>
              <a:rPr lang="en-US" altLang="zh-CN" dirty="0" err="1"/>
              <a:t>new_user_id</a:t>
            </a:r>
            <a:r>
              <a:rPr lang="en-US" altLang="zh-CN" dirty="0"/>
              <a:t>', how='left')</a:t>
            </a:r>
          </a:p>
          <a:p>
            <a:endParaRPr lang="en-US" altLang="zh-CN" dirty="0"/>
          </a:p>
          <a:p>
            <a:r>
              <a:rPr lang="en-US" altLang="zh-CN" dirty="0" err="1"/>
              <a:t>X_train</a:t>
            </a:r>
            <a:r>
              <a:rPr lang="en-US" altLang="zh-CN" dirty="0"/>
              <a:t>, </a:t>
            </a:r>
            <a:r>
              <a:rPr lang="en-US" altLang="zh-CN" dirty="0" err="1"/>
              <a:t>X_test</a:t>
            </a:r>
            <a:r>
              <a:rPr lang="en-US" altLang="zh-CN" dirty="0"/>
              <a:t>, </a:t>
            </a:r>
            <a:r>
              <a:rPr lang="en-US" altLang="zh-CN" dirty="0" err="1"/>
              <a:t>Y_train</a:t>
            </a:r>
            <a:r>
              <a:rPr lang="en-US" altLang="zh-CN" dirty="0"/>
              <a:t>, </a:t>
            </a:r>
            <a:r>
              <a:rPr lang="en-US" altLang="zh-CN" dirty="0" err="1"/>
              <a:t>Y_test</a:t>
            </a:r>
            <a:r>
              <a:rPr lang="en-US" altLang="zh-CN" dirty="0"/>
              <a:t> = </a:t>
            </a:r>
            <a:r>
              <a:rPr lang="en-US" altLang="zh-CN" dirty="0" err="1"/>
              <a:t>train_test_split</a:t>
            </a:r>
            <a:r>
              <a:rPr lang="en-US" altLang="zh-CN" dirty="0"/>
              <a:t>(df[feat_0], df[['</a:t>
            </a:r>
            <a:r>
              <a:rPr lang="zh-CN" altLang="en-US" dirty="0"/>
              <a:t>标签</a:t>
            </a:r>
            <a:r>
              <a:rPr lang="en-US" altLang="zh-CN" dirty="0"/>
              <a:t>']], </a:t>
            </a:r>
            <a:r>
              <a:rPr lang="en-US" altLang="zh-CN" dirty="0" err="1"/>
              <a:t>test_size</a:t>
            </a:r>
            <a:r>
              <a:rPr lang="en-US" altLang="zh-CN" dirty="0"/>
              <a:t>=0.2)</a:t>
            </a:r>
          </a:p>
          <a:p>
            <a:r>
              <a:rPr lang="en-US" altLang="zh-CN" dirty="0"/>
              <a:t>model = </a:t>
            </a:r>
            <a:r>
              <a:rPr lang="en-US" altLang="zh-CN" dirty="0" err="1"/>
              <a:t>LogisticRegression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model.fit</a:t>
            </a:r>
            <a:r>
              <a:rPr lang="en-US" altLang="zh-CN" dirty="0"/>
              <a:t>(</a:t>
            </a:r>
            <a:r>
              <a:rPr lang="en-US" altLang="zh-CN" dirty="0" err="1"/>
              <a:t>X_train</a:t>
            </a:r>
            <a:r>
              <a:rPr lang="en-US" altLang="zh-CN" dirty="0"/>
              <a:t>, </a:t>
            </a:r>
            <a:r>
              <a:rPr lang="en-US" altLang="zh-CN" dirty="0" err="1"/>
              <a:t>Y_train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Y_pred</a:t>
            </a:r>
            <a:r>
              <a:rPr lang="en-US" altLang="zh-CN" dirty="0"/>
              <a:t> = </a:t>
            </a:r>
            <a:r>
              <a:rPr lang="en-US" altLang="zh-CN" dirty="0" err="1"/>
              <a:t>model.predict</a:t>
            </a:r>
            <a:r>
              <a:rPr lang="en-US" altLang="zh-CN" dirty="0"/>
              <a:t>(</a:t>
            </a:r>
            <a:r>
              <a:rPr lang="en-US" altLang="zh-CN" dirty="0" err="1"/>
              <a:t>X_test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print(“f1 score </a:t>
            </a:r>
            <a:r>
              <a:rPr lang="zh-CN" altLang="en-US" dirty="0"/>
              <a:t>为：</a:t>
            </a:r>
            <a:r>
              <a:rPr lang="en-US" altLang="zh-CN" dirty="0"/>
              <a:t>”, f1_score(</a:t>
            </a:r>
            <a:r>
              <a:rPr lang="en-US" altLang="zh-CN" dirty="0" err="1"/>
              <a:t>Y_test</a:t>
            </a:r>
            <a:r>
              <a:rPr lang="en-US" altLang="zh-CN" dirty="0"/>
              <a:t>, </a:t>
            </a:r>
            <a:r>
              <a:rPr lang="en-US" altLang="zh-CN" dirty="0" err="1"/>
              <a:t>Y_pred</a:t>
            </a:r>
            <a:r>
              <a:rPr lang="en-US" altLang="zh-CN" dirty="0"/>
              <a:t>))      </a:t>
            </a:r>
            <a:r>
              <a:rPr lang="en-US" altLang="zh-CN" sz="2800" dirty="0">
                <a:solidFill>
                  <a:srgbClr val="FF0000"/>
                </a:solidFill>
              </a:rPr>
              <a:t>f1 score </a:t>
            </a:r>
            <a:r>
              <a:rPr lang="zh-CN" altLang="en-US" sz="2800" dirty="0">
                <a:solidFill>
                  <a:srgbClr val="FF0000"/>
                </a:solidFill>
              </a:rPr>
              <a:t>为 </a:t>
            </a:r>
            <a:r>
              <a:rPr lang="en-US" altLang="zh-CN" sz="2800" dirty="0">
                <a:solidFill>
                  <a:srgbClr val="FF0000"/>
                </a:solidFill>
              </a:rPr>
              <a:t>0.000</a:t>
            </a:r>
          </a:p>
          <a:p>
            <a:endParaRPr lang="en-US" altLang="zh-CN" dirty="0"/>
          </a:p>
          <a:p>
            <a:r>
              <a:rPr lang="en-US" altLang="zh-CN" dirty="0"/>
              <a:t>model = </a:t>
            </a:r>
            <a:r>
              <a:rPr lang="en-US" altLang="zh-CN" dirty="0" err="1"/>
              <a:t>LinearRegression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model.fit</a:t>
            </a:r>
            <a:r>
              <a:rPr lang="en-US" altLang="zh-CN" dirty="0"/>
              <a:t>(</a:t>
            </a:r>
            <a:r>
              <a:rPr lang="en-US" altLang="zh-CN" dirty="0" err="1"/>
              <a:t>X_train</a:t>
            </a:r>
            <a:r>
              <a:rPr lang="en-US" altLang="zh-CN" dirty="0"/>
              <a:t>, </a:t>
            </a:r>
            <a:r>
              <a:rPr lang="en-US" altLang="zh-CN" dirty="0" err="1"/>
              <a:t>Y_train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Y_pred_val</a:t>
            </a:r>
            <a:r>
              <a:rPr lang="en-US" altLang="zh-CN" dirty="0"/>
              <a:t> = </a:t>
            </a:r>
            <a:r>
              <a:rPr lang="en-US" altLang="zh-CN" dirty="0" err="1"/>
              <a:t>model.predict</a:t>
            </a:r>
            <a:r>
              <a:rPr lang="en-US" altLang="zh-CN" dirty="0"/>
              <a:t>(</a:t>
            </a:r>
            <a:r>
              <a:rPr lang="en-US" altLang="zh-CN" dirty="0" err="1"/>
              <a:t>X_test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mse</a:t>
            </a:r>
            <a:r>
              <a:rPr lang="en-US" altLang="zh-CN" dirty="0"/>
              <a:t> = </a:t>
            </a:r>
            <a:r>
              <a:rPr lang="en-US" altLang="zh-CN" dirty="0" err="1"/>
              <a:t>mean_squared_error</a:t>
            </a:r>
            <a:r>
              <a:rPr lang="en-US" altLang="zh-CN" dirty="0"/>
              <a:t>(</a:t>
            </a:r>
            <a:r>
              <a:rPr lang="en-US" altLang="zh-CN" dirty="0" err="1"/>
              <a:t>Y_test</a:t>
            </a:r>
            <a:r>
              <a:rPr lang="en-US" altLang="zh-CN" dirty="0"/>
              <a:t>, </a:t>
            </a:r>
            <a:r>
              <a:rPr lang="en-US" altLang="zh-CN" dirty="0" err="1"/>
              <a:t>Y_pred_val</a:t>
            </a:r>
            <a:r>
              <a:rPr lang="en-US" altLang="zh-CN" dirty="0"/>
              <a:t>)     </a:t>
            </a:r>
            <a:r>
              <a:rPr lang="en-US" altLang="zh-CN" sz="2800" dirty="0" err="1">
                <a:solidFill>
                  <a:srgbClr val="FF0000"/>
                </a:solidFill>
              </a:rPr>
              <a:t>mse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zh-CN" altLang="en-US" sz="2800" dirty="0">
                <a:solidFill>
                  <a:srgbClr val="FF0000"/>
                </a:solidFill>
              </a:rPr>
              <a:t>为 </a:t>
            </a:r>
            <a:r>
              <a:rPr lang="en-US" altLang="zh-CN" sz="2800" dirty="0">
                <a:solidFill>
                  <a:srgbClr val="FF0000"/>
                </a:solidFill>
              </a:rPr>
              <a:t>1.3903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42609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：状态性特征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5EFEF8-3180-4C87-8025-23695ADC8E8E}"/>
              </a:ext>
            </a:extLst>
          </p:cNvPr>
          <p:cNvSpPr txBox="1"/>
          <p:nvPr/>
        </p:nvSpPr>
        <p:spPr>
          <a:xfrm>
            <a:off x="495298" y="1798754"/>
            <a:ext cx="2810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以平均欠款金额为例</a:t>
            </a:r>
            <a:endParaRPr lang="en-US" altLang="zh-CN" sz="2000" dirty="0"/>
          </a:p>
        </p:txBody>
      </p:sp>
      <p:graphicFrame>
        <p:nvGraphicFramePr>
          <p:cNvPr id="12" name="表格 2">
            <a:extLst>
              <a:ext uri="{FF2B5EF4-FFF2-40B4-BE49-F238E27FC236}">
                <a16:creationId xmlns:a16="http://schemas.microsoft.com/office/drawing/2014/main" id="{EC451637-87E8-4AF2-A1CF-5C6A80DD6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760532"/>
              </p:ext>
            </p:extLst>
          </p:nvPr>
        </p:nvGraphicFramePr>
        <p:xfrm>
          <a:off x="4099104" y="1260658"/>
          <a:ext cx="7757618" cy="3783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1634">
                  <a:extLst>
                    <a:ext uri="{9D8B030D-6E8A-4147-A177-3AD203B41FA5}">
                      <a16:colId xmlns:a16="http://schemas.microsoft.com/office/drawing/2014/main" val="3396376474"/>
                    </a:ext>
                  </a:extLst>
                </a:gridCol>
                <a:gridCol w="1925984">
                  <a:extLst>
                    <a:ext uri="{9D8B030D-6E8A-4147-A177-3AD203B41FA5}">
                      <a16:colId xmlns:a16="http://schemas.microsoft.com/office/drawing/2014/main" val="2840135025"/>
                    </a:ext>
                  </a:extLst>
                </a:gridCol>
              </a:tblGrid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 err="1">
                          <a:effectLst/>
                        </a:rPr>
                        <a:t>new_user_id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欠款金额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02419b54629f540d3430e6ba8230aac4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02419b54629f540d3430e6ba8230aac4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02419b54629f540d3430e6ba8230aac4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02419b54629f540d3430e6ba8230aac4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000228d848615f1320914e0cf6064d12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71375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644054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：状态性特征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5EFEF8-3180-4C87-8025-23695ADC8E8E}"/>
              </a:ext>
            </a:extLst>
          </p:cNvPr>
          <p:cNvSpPr txBox="1"/>
          <p:nvPr/>
        </p:nvSpPr>
        <p:spPr>
          <a:xfrm>
            <a:off x="495298" y="1798754"/>
            <a:ext cx="3116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以平均欠款金额为例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我们首先计算 </a:t>
            </a:r>
            <a:r>
              <a:rPr lang="en-US" altLang="zh-CN" sz="2000" dirty="0"/>
              <a:t>‘</a:t>
            </a:r>
            <a:r>
              <a:rPr lang="zh-CN" altLang="en-US" sz="2000" dirty="0"/>
              <a:t>欠款金额</a:t>
            </a:r>
            <a:r>
              <a:rPr lang="en-US" altLang="zh-CN" sz="2000" dirty="0"/>
              <a:t>’</a:t>
            </a:r>
          </a:p>
        </p:txBody>
      </p:sp>
      <p:graphicFrame>
        <p:nvGraphicFramePr>
          <p:cNvPr id="12" name="表格 2">
            <a:extLst>
              <a:ext uri="{FF2B5EF4-FFF2-40B4-BE49-F238E27FC236}">
                <a16:creationId xmlns:a16="http://schemas.microsoft.com/office/drawing/2014/main" id="{EC451637-87E8-4AF2-A1CF-5C6A80DD6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49738"/>
              </p:ext>
            </p:extLst>
          </p:nvPr>
        </p:nvGraphicFramePr>
        <p:xfrm>
          <a:off x="1519045" y="2904263"/>
          <a:ext cx="9153910" cy="3783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9782">
                  <a:extLst>
                    <a:ext uri="{9D8B030D-6E8A-4147-A177-3AD203B41FA5}">
                      <a16:colId xmlns:a16="http://schemas.microsoft.com/office/drawing/2014/main" val="2840135025"/>
                    </a:ext>
                  </a:extLst>
                </a:gridCol>
                <a:gridCol w="2257064">
                  <a:extLst>
                    <a:ext uri="{9D8B030D-6E8A-4147-A177-3AD203B41FA5}">
                      <a16:colId xmlns:a16="http://schemas.microsoft.com/office/drawing/2014/main" val="1280814439"/>
                    </a:ext>
                  </a:extLst>
                </a:gridCol>
                <a:gridCol w="2257064">
                  <a:extLst>
                    <a:ext uri="{9D8B030D-6E8A-4147-A177-3AD203B41FA5}">
                      <a16:colId xmlns:a16="http://schemas.microsoft.com/office/drawing/2014/main" val="1226859795"/>
                    </a:ext>
                  </a:extLst>
                </a:gridCol>
              </a:tblGrid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new_user_id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上期账单金额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上期还款金额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52.986017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52.986038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53.251806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51.044079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000228d848615f1320914e0cf6064d12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50.809535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1375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2106833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：状态性特征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5EFEF8-3180-4C87-8025-23695ADC8E8E}"/>
              </a:ext>
            </a:extLst>
          </p:cNvPr>
          <p:cNvSpPr txBox="1"/>
          <p:nvPr/>
        </p:nvSpPr>
        <p:spPr>
          <a:xfrm>
            <a:off x="495298" y="1798754"/>
            <a:ext cx="30812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以平均欠款金额为例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我们首先计算 </a:t>
            </a:r>
            <a:r>
              <a:rPr lang="en-US" altLang="zh-CN" sz="2000" dirty="0"/>
              <a:t>‘</a:t>
            </a:r>
            <a:r>
              <a:rPr lang="zh-CN" altLang="en-US" sz="2000" dirty="0"/>
              <a:t>欠款金额</a:t>
            </a:r>
            <a:r>
              <a:rPr lang="en-US" altLang="zh-CN" sz="2000" dirty="0"/>
              <a:t>’</a:t>
            </a:r>
          </a:p>
        </p:txBody>
      </p:sp>
      <p:graphicFrame>
        <p:nvGraphicFramePr>
          <p:cNvPr id="12" name="表格 2">
            <a:extLst>
              <a:ext uri="{FF2B5EF4-FFF2-40B4-BE49-F238E27FC236}">
                <a16:creationId xmlns:a16="http://schemas.microsoft.com/office/drawing/2014/main" id="{EC451637-87E8-4AF2-A1CF-5C6A80DD6285}"/>
              </a:ext>
            </a:extLst>
          </p:cNvPr>
          <p:cNvGraphicFramePr>
            <a:graphicFrameLocks noGrp="1"/>
          </p:cNvGraphicFramePr>
          <p:nvPr/>
        </p:nvGraphicFramePr>
        <p:xfrm>
          <a:off x="1519045" y="2904263"/>
          <a:ext cx="9153910" cy="3783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9782">
                  <a:extLst>
                    <a:ext uri="{9D8B030D-6E8A-4147-A177-3AD203B41FA5}">
                      <a16:colId xmlns:a16="http://schemas.microsoft.com/office/drawing/2014/main" val="2840135025"/>
                    </a:ext>
                  </a:extLst>
                </a:gridCol>
                <a:gridCol w="2257064">
                  <a:extLst>
                    <a:ext uri="{9D8B030D-6E8A-4147-A177-3AD203B41FA5}">
                      <a16:colId xmlns:a16="http://schemas.microsoft.com/office/drawing/2014/main" val="1280814439"/>
                    </a:ext>
                  </a:extLst>
                </a:gridCol>
                <a:gridCol w="2257064">
                  <a:extLst>
                    <a:ext uri="{9D8B030D-6E8A-4147-A177-3AD203B41FA5}">
                      <a16:colId xmlns:a16="http://schemas.microsoft.com/office/drawing/2014/main" val="1226859795"/>
                    </a:ext>
                  </a:extLst>
                </a:gridCol>
              </a:tblGrid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new_user_id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上期账单金额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上期还款金额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52.986017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52.986038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53.251806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51.044079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000228d848615f1320914e0cf6064d12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50.809535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13756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7099469B-12BC-4456-A588-68AE193EF399}"/>
              </a:ext>
            </a:extLst>
          </p:cNvPr>
          <p:cNvSpPr txBox="1"/>
          <p:nvPr/>
        </p:nvSpPr>
        <p:spPr>
          <a:xfrm>
            <a:off x="3876240" y="967757"/>
            <a:ext cx="6957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结合我们人类的知识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每期的</a:t>
            </a:r>
            <a:r>
              <a:rPr lang="zh-CN" altLang="en-US" sz="2000" dirty="0">
                <a:solidFill>
                  <a:srgbClr val="FF0000"/>
                </a:solidFill>
              </a:rPr>
              <a:t>平均欠款金额 </a:t>
            </a:r>
            <a:r>
              <a:rPr lang="en-US" altLang="zh-CN" sz="2000" dirty="0">
                <a:solidFill>
                  <a:srgbClr val="FF0000"/>
                </a:solidFill>
              </a:rPr>
              <a:t>= </a:t>
            </a:r>
            <a:r>
              <a:rPr lang="zh-CN" altLang="en-US" sz="2000" dirty="0">
                <a:solidFill>
                  <a:srgbClr val="FF0000"/>
                </a:solidFill>
              </a:rPr>
              <a:t>上期账单金额 </a:t>
            </a:r>
            <a:r>
              <a:rPr lang="en-US" altLang="zh-CN" sz="2000" dirty="0">
                <a:solidFill>
                  <a:srgbClr val="FF0000"/>
                </a:solidFill>
              </a:rPr>
              <a:t>- </a:t>
            </a:r>
            <a:r>
              <a:rPr lang="zh-CN" altLang="en-US" sz="2000" dirty="0">
                <a:solidFill>
                  <a:srgbClr val="FF0000"/>
                </a:solidFill>
              </a:rPr>
              <a:t>上期还款金额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38682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：状态性特征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5EFEF8-3180-4C87-8025-23695ADC8E8E}"/>
              </a:ext>
            </a:extLst>
          </p:cNvPr>
          <p:cNvSpPr txBox="1"/>
          <p:nvPr/>
        </p:nvSpPr>
        <p:spPr>
          <a:xfrm>
            <a:off x="495298" y="1798754"/>
            <a:ext cx="30812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以平均欠款金额为例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我们首先计算 </a:t>
            </a:r>
            <a:r>
              <a:rPr lang="en-US" altLang="zh-CN" sz="2000" dirty="0"/>
              <a:t>‘</a:t>
            </a:r>
            <a:r>
              <a:rPr lang="zh-CN" altLang="en-US" sz="2000" dirty="0"/>
              <a:t>欠款金额</a:t>
            </a:r>
            <a:r>
              <a:rPr lang="en-US" altLang="zh-CN" sz="2000" dirty="0"/>
              <a:t>’</a:t>
            </a:r>
          </a:p>
        </p:txBody>
      </p:sp>
      <p:graphicFrame>
        <p:nvGraphicFramePr>
          <p:cNvPr id="12" name="表格 2">
            <a:extLst>
              <a:ext uri="{FF2B5EF4-FFF2-40B4-BE49-F238E27FC236}">
                <a16:creationId xmlns:a16="http://schemas.microsoft.com/office/drawing/2014/main" id="{EC451637-87E8-4AF2-A1CF-5C6A80DD6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897511"/>
              </p:ext>
            </p:extLst>
          </p:nvPr>
        </p:nvGraphicFramePr>
        <p:xfrm>
          <a:off x="758237" y="2814417"/>
          <a:ext cx="10938465" cy="3783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7656">
                  <a:extLst>
                    <a:ext uri="{9D8B030D-6E8A-4147-A177-3AD203B41FA5}">
                      <a16:colId xmlns:a16="http://schemas.microsoft.com/office/drawing/2014/main" val="2840135025"/>
                    </a:ext>
                  </a:extLst>
                </a:gridCol>
                <a:gridCol w="2163603">
                  <a:extLst>
                    <a:ext uri="{9D8B030D-6E8A-4147-A177-3AD203B41FA5}">
                      <a16:colId xmlns:a16="http://schemas.microsoft.com/office/drawing/2014/main" val="1280814439"/>
                    </a:ext>
                  </a:extLst>
                </a:gridCol>
                <a:gridCol w="2163603">
                  <a:extLst>
                    <a:ext uri="{9D8B030D-6E8A-4147-A177-3AD203B41FA5}">
                      <a16:colId xmlns:a16="http://schemas.microsoft.com/office/drawing/2014/main" val="1226859795"/>
                    </a:ext>
                  </a:extLst>
                </a:gridCol>
                <a:gridCol w="2163603">
                  <a:extLst>
                    <a:ext uri="{9D8B030D-6E8A-4147-A177-3AD203B41FA5}">
                      <a16:colId xmlns:a16="http://schemas.microsoft.com/office/drawing/2014/main" val="1132157164"/>
                    </a:ext>
                  </a:extLst>
                </a:gridCol>
              </a:tblGrid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new_user_id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上期账单金额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上期还款金额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欠款金额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52.986017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52.986038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-0.000021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53.251806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51.044079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2.207727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000228d848615f1320914e0cf6064d12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50.809535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24.352021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13756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7099469B-12BC-4456-A588-68AE193EF399}"/>
              </a:ext>
            </a:extLst>
          </p:cNvPr>
          <p:cNvSpPr txBox="1"/>
          <p:nvPr/>
        </p:nvSpPr>
        <p:spPr>
          <a:xfrm>
            <a:off x="3876240" y="967757"/>
            <a:ext cx="6957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结合我们人类的知识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每期的</a:t>
            </a:r>
            <a:r>
              <a:rPr lang="zh-CN" altLang="en-US" sz="2000" dirty="0">
                <a:solidFill>
                  <a:srgbClr val="FF0000"/>
                </a:solidFill>
              </a:rPr>
              <a:t>平均欠款金额 </a:t>
            </a:r>
            <a:r>
              <a:rPr lang="en-US" altLang="zh-CN" sz="2000" dirty="0">
                <a:solidFill>
                  <a:srgbClr val="FF0000"/>
                </a:solidFill>
              </a:rPr>
              <a:t>= </a:t>
            </a:r>
            <a:r>
              <a:rPr lang="zh-CN" altLang="en-US" sz="2000" dirty="0">
                <a:solidFill>
                  <a:srgbClr val="FF0000"/>
                </a:solidFill>
              </a:rPr>
              <a:t>上期账单金额 </a:t>
            </a:r>
            <a:r>
              <a:rPr lang="en-US" altLang="zh-CN" sz="2000" dirty="0">
                <a:solidFill>
                  <a:srgbClr val="FF0000"/>
                </a:solidFill>
              </a:rPr>
              <a:t>- </a:t>
            </a:r>
            <a:r>
              <a:rPr lang="zh-CN" altLang="en-US" sz="2000" dirty="0">
                <a:solidFill>
                  <a:srgbClr val="FF0000"/>
                </a:solidFill>
              </a:rPr>
              <a:t>上期还款金额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2" name="箭头: 上弧形 1">
            <a:extLst>
              <a:ext uri="{FF2B5EF4-FFF2-40B4-BE49-F238E27FC236}">
                <a16:creationId xmlns:a16="http://schemas.microsoft.com/office/drawing/2014/main" id="{B80403A6-1A57-4D66-85D0-4A87EB7F04D9}"/>
              </a:ext>
            </a:extLst>
          </p:cNvPr>
          <p:cNvSpPr/>
          <p:nvPr/>
        </p:nvSpPr>
        <p:spPr>
          <a:xfrm>
            <a:off x="8484244" y="2107863"/>
            <a:ext cx="2199190" cy="5944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箭头: 上弧形 12">
            <a:extLst>
              <a:ext uri="{FF2B5EF4-FFF2-40B4-BE49-F238E27FC236}">
                <a16:creationId xmlns:a16="http://schemas.microsoft.com/office/drawing/2014/main" id="{058C8DBF-6BC4-4B13-B3E0-2608551A7DCF}"/>
              </a:ext>
            </a:extLst>
          </p:cNvPr>
          <p:cNvSpPr/>
          <p:nvPr/>
        </p:nvSpPr>
        <p:spPr>
          <a:xfrm>
            <a:off x="6366077" y="2107863"/>
            <a:ext cx="3993265" cy="5944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8010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：状态性特征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5EFEF8-3180-4C87-8025-23695ADC8E8E}"/>
              </a:ext>
            </a:extLst>
          </p:cNvPr>
          <p:cNvSpPr txBox="1"/>
          <p:nvPr/>
        </p:nvSpPr>
        <p:spPr>
          <a:xfrm>
            <a:off x="495298" y="1798754"/>
            <a:ext cx="28100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以平均欠款金额为例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我们每个用户计算平均欠款金额，因此要以用户进行 </a:t>
            </a:r>
            <a:r>
              <a:rPr lang="en-US" altLang="zh-CN" sz="2000" dirty="0" err="1"/>
              <a:t>groupby</a:t>
            </a:r>
            <a:endParaRPr lang="en-US" altLang="zh-CN" sz="2000" dirty="0"/>
          </a:p>
        </p:txBody>
      </p:sp>
      <p:graphicFrame>
        <p:nvGraphicFramePr>
          <p:cNvPr id="12" name="表格 2">
            <a:extLst>
              <a:ext uri="{FF2B5EF4-FFF2-40B4-BE49-F238E27FC236}">
                <a16:creationId xmlns:a16="http://schemas.microsoft.com/office/drawing/2014/main" id="{EC451637-87E8-4AF2-A1CF-5C6A80DD6285}"/>
              </a:ext>
            </a:extLst>
          </p:cNvPr>
          <p:cNvGraphicFramePr>
            <a:graphicFrameLocks noGrp="1"/>
          </p:cNvGraphicFramePr>
          <p:nvPr/>
        </p:nvGraphicFramePr>
        <p:xfrm>
          <a:off x="4099104" y="1260658"/>
          <a:ext cx="7757618" cy="3783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1634">
                  <a:extLst>
                    <a:ext uri="{9D8B030D-6E8A-4147-A177-3AD203B41FA5}">
                      <a16:colId xmlns:a16="http://schemas.microsoft.com/office/drawing/2014/main" val="3396376474"/>
                    </a:ext>
                  </a:extLst>
                </a:gridCol>
                <a:gridCol w="1925984">
                  <a:extLst>
                    <a:ext uri="{9D8B030D-6E8A-4147-A177-3AD203B41FA5}">
                      <a16:colId xmlns:a16="http://schemas.microsoft.com/office/drawing/2014/main" val="2840135025"/>
                    </a:ext>
                  </a:extLst>
                </a:gridCol>
              </a:tblGrid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 err="1">
                          <a:effectLst/>
                        </a:rPr>
                        <a:t>new_user_id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欠款金额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02419b54629f540d3430e6ba8230aac4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02419b54629f540d3430e6ba8230aac4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-0.000021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02419b54629f540d3430e6ba8230aac4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2.207727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02419b54629f540d3430e6ba8230aac4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000228d848615f1320914e0cf6064d12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24.352021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71375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430387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：状态性特征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5EFEF8-3180-4C87-8025-23695ADC8E8E}"/>
              </a:ext>
            </a:extLst>
          </p:cNvPr>
          <p:cNvSpPr txBox="1"/>
          <p:nvPr/>
        </p:nvSpPr>
        <p:spPr>
          <a:xfrm>
            <a:off x="495298" y="1798754"/>
            <a:ext cx="28100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以平均欠款金额为例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我们每个用户计算平均欠款金额，因此要以用户进行 </a:t>
            </a:r>
            <a:r>
              <a:rPr lang="en-US" altLang="zh-CN" sz="2000" dirty="0" err="1"/>
              <a:t>groupby</a:t>
            </a:r>
            <a:endParaRPr lang="en-US" altLang="zh-CN" sz="2000" dirty="0"/>
          </a:p>
        </p:txBody>
      </p:sp>
      <p:graphicFrame>
        <p:nvGraphicFramePr>
          <p:cNvPr id="12" name="表格 2">
            <a:extLst>
              <a:ext uri="{FF2B5EF4-FFF2-40B4-BE49-F238E27FC236}">
                <a16:creationId xmlns:a16="http://schemas.microsoft.com/office/drawing/2014/main" id="{EC451637-87E8-4AF2-A1CF-5C6A80DD6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74271"/>
              </p:ext>
            </p:extLst>
          </p:nvPr>
        </p:nvGraphicFramePr>
        <p:xfrm>
          <a:off x="4099104" y="1260658"/>
          <a:ext cx="7757618" cy="3783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1634">
                  <a:extLst>
                    <a:ext uri="{9D8B030D-6E8A-4147-A177-3AD203B41FA5}">
                      <a16:colId xmlns:a16="http://schemas.microsoft.com/office/drawing/2014/main" val="3396376474"/>
                    </a:ext>
                  </a:extLst>
                </a:gridCol>
                <a:gridCol w="1925984">
                  <a:extLst>
                    <a:ext uri="{9D8B030D-6E8A-4147-A177-3AD203B41FA5}">
                      <a16:colId xmlns:a16="http://schemas.microsoft.com/office/drawing/2014/main" val="2840135025"/>
                    </a:ext>
                  </a:extLst>
                </a:gridCol>
              </a:tblGrid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 err="1">
                          <a:effectLst/>
                        </a:rPr>
                        <a:t>new_user_id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欠款金额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0.000000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-0.000021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2.207727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0.000000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000228d848615f1320914e0cf6064d12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24.352021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13756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F97EC3FD-396C-4101-974E-46DB1D27815F}"/>
              </a:ext>
            </a:extLst>
          </p:cNvPr>
          <p:cNvSpPr txBox="1"/>
          <p:nvPr/>
        </p:nvSpPr>
        <p:spPr>
          <a:xfrm>
            <a:off x="2673622" y="5612217"/>
            <a:ext cx="9099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bill_train.groupby</a:t>
            </a:r>
            <a:r>
              <a:rPr lang="en-US" altLang="zh-CN" sz="2000" dirty="0"/>
              <a:t>("</a:t>
            </a:r>
            <a:r>
              <a:rPr lang="en-US" altLang="zh-CN" sz="2000" dirty="0" err="1"/>
              <a:t>new_user_id</a:t>
            </a:r>
            <a:r>
              <a:rPr lang="en-US" altLang="zh-CN" sz="2000" dirty="0"/>
              <a:t>")["</a:t>
            </a:r>
            <a:r>
              <a:rPr lang="zh-CN" altLang="en-US" sz="2000" dirty="0"/>
              <a:t>欠款金额</a:t>
            </a:r>
            <a:r>
              <a:rPr lang="en-US" altLang="zh-CN" sz="2000" dirty="0"/>
              <a:t>"]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3773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：状态性特征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graphicFrame>
        <p:nvGraphicFramePr>
          <p:cNvPr id="12" name="表格 2">
            <a:extLst>
              <a:ext uri="{FF2B5EF4-FFF2-40B4-BE49-F238E27FC236}">
                <a16:creationId xmlns:a16="http://schemas.microsoft.com/office/drawing/2014/main" id="{EC451637-87E8-4AF2-A1CF-5C6A80DD6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928982"/>
              </p:ext>
            </p:extLst>
          </p:nvPr>
        </p:nvGraphicFramePr>
        <p:xfrm>
          <a:off x="335278" y="1568948"/>
          <a:ext cx="7757618" cy="3783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1634">
                  <a:extLst>
                    <a:ext uri="{9D8B030D-6E8A-4147-A177-3AD203B41FA5}">
                      <a16:colId xmlns:a16="http://schemas.microsoft.com/office/drawing/2014/main" val="3396376474"/>
                    </a:ext>
                  </a:extLst>
                </a:gridCol>
                <a:gridCol w="1925984">
                  <a:extLst>
                    <a:ext uri="{9D8B030D-6E8A-4147-A177-3AD203B41FA5}">
                      <a16:colId xmlns:a16="http://schemas.microsoft.com/office/drawing/2014/main" val="2840135025"/>
                    </a:ext>
                  </a:extLst>
                </a:gridCol>
              </a:tblGrid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 err="1">
                          <a:effectLst/>
                        </a:rPr>
                        <a:t>new_user_id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欠款金额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0.000000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-0.000021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2.207727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0.000000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000228d848615f1320914e0cf6064d12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24.352021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13756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F97EC3FD-396C-4101-974E-46DB1D27815F}"/>
              </a:ext>
            </a:extLst>
          </p:cNvPr>
          <p:cNvSpPr txBox="1"/>
          <p:nvPr/>
        </p:nvSpPr>
        <p:spPr>
          <a:xfrm>
            <a:off x="2673622" y="5612217"/>
            <a:ext cx="9099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bill_train.groupby</a:t>
            </a:r>
            <a:r>
              <a:rPr lang="en-US" altLang="zh-CN" sz="2000" dirty="0"/>
              <a:t>("</a:t>
            </a:r>
            <a:r>
              <a:rPr lang="en-US" altLang="zh-CN" sz="2000" dirty="0" err="1"/>
              <a:t>new_user_id</a:t>
            </a:r>
            <a:r>
              <a:rPr lang="en-US" altLang="zh-CN" sz="2000" dirty="0"/>
              <a:t>")["</a:t>
            </a:r>
            <a:r>
              <a:rPr lang="zh-CN" altLang="en-US" sz="2000" dirty="0"/>
              <a:t>欠款金额</a:t>
            </a:r>
            <a:r>
              <a:rPr lang="en-US" altLang="zh-CN" sz="2000" dirty="0"/>
              <a:t>"].</a:t>
            </a:r>
            <a:r>
              <a:rPr lang="en-US" altLang="zh-CN" sz="2000" dirty="0" err="1"/>
              <a:t>agg</a:t>
            </a:r>
            <a:r>
              <a:rPr lang="en-US" altLang="zh-CN" sz="2000" dirty="0"/>
              <a:t>([‘mean’])</a:t>
            </a: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4F0298CF-F293-4D34-94D0-900863B67D05}"/>
              </a:ext>
            </a:extLst>
          </p:cNvPr>
          <p:cNvSpPr/>
          <p:nvPr/>
        </p:nvSpPr>
        <p:spPr>
          <a:xfrm>
            <a:off x="8210939" y="2239347"/>
            <a:ext cx="382555" cy="2397967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0DAA2E23-32F6-4DF5-A00B-95AE83981DFA}"/>
              </a:ext>
            </a:extLst>
          </p:cNvPr>
          <p:cNvSpPr/>
          <p:nvPr/>
        </p:nvSpPr>
        <p:spPr>
          <a:xfrm>
            <a:off x="8201609" y="4762500"/>
            <a:ext cx="382555" cy="589742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AF74FB-1934-472C-8AF1-90FA4B6708D0}"/>
              </a:ext>
            </a:extLst>
          </p:cNvPr>
          <p:cNvSpPr txBox="1"/>
          <p:nvPr/>
        </p:nvSpPr>
        <p:spPr>
          <a:xfrm>
            <a:off x="8711536" y="3260540"/>
            <a:ext cx="2423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取平均 </a:t>
            </a:r>
            <a:r>
              <a:rPr lang="en-US" altLang="zh-CN" sz="2000" dirty="0"/>
              <a:t>0.5519265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6F91A42-E0C7-4583-9BD8-5EEF418D7748}"/>
              </a:ext>
            </a:extLst>
          </p:cNvPr>
          <p:cNvSpPr txBox="1"/>
          <p:nvPr/>
        </p:nvSpPr>
        <p:spPr>
          <a:xfrm>
            <a:off x="8711536" y="4857316"/>
            <a:ext cx="3061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取平均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Helvetica Neue"/>
              </a:rPr>
              <a:t>24.352021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93152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：状态性特征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graphicFrame>
        <p:nvGraphicFramePr>
          <p:cNvPr id="12" name="表格 2">
            <a:extLst>
              <a:ext uri="{FF2B5EF4-FFF2-40B4-BE49-F238E27FC236}">
                <a16:creationId xmlns:a16="http://schemas.microsoft.com/office/drawing/2014/main" id="{EC451637-87E8-4AF2-A1CF-5C6A80DD6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412523"/>
              </p:ext>
            </p:extLst>
          </p:nvPr>
        </p:nvGraphicFramePr>
        <p:xfrm>
          <a:off x="4045764" y="784118"/>
          <a:ext cx="7757618" cy="3783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1634">
                  <a:extLst>
                    <a:ext uri="{9D8B030D-6E8A-4147-A177-3AD203B41FA5}">
                      <a16:colId xmlns:a16="http://schemas.microsoft.com/office/drawing/2014/main" val="3396376474"/>
                    </a:ext>
                  </a:extLst>
                </a:gridCol>
                <a:gridCol w="1925984">
                  <a:extLst>
                    <a:ext uri="{9D8B030D-6E8A-4147-A177-3AD203B41FA5}">
                      <a16:colId xmlns:a16="http://schemas.microsoft.com/office/drawing/2014/main" val="2840135025"/>
                    </a:ext>
                  </a:extLst>
                </a:gridCol>
              </a:tblGrid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 err="1">
                          <a:effectLst/>
                        </a:rPr>
                        <a:t>new_user_id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欠款金额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0.000000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-0.000021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2.207727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0.000000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000228d848615f1320914e0cf6064d12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24.352021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13756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B4AF74FB-1934-472C-8AF1-90FA4B6708D0}"/>
              </a:ext>
            </a:extLst>
          </p:cNvPr>
          <p:cNvSpPr txBox="1"/>
          <p:nvPr/>
        </p:nvSpPr>
        <p:spPr>
          <a:xfrm>
            <a:off x="826490" y="4449446"/>
            <a:ext cx="1277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最后得到</a:t>
            </a:r>
            <a:endParaRPr lang="en-US" altLang="zh-CN" sz="2000" dirty="0"/>
          </a:p>
        </p:txBody>
      </p:sp>
      <p:sp>
        <p:nvSpPr>
          <p:cNvPr id="3" name="箭头: 左弧形 2">
            <a:extLst>
              <a:ext uri="{FF2B5EF4-FFF2-40B4-BE49-F238E27FC236}">
                <a16:creationId xmlns:a16="http://schemas.microsoft.com/office/drawing/2014/main" id="{AB292B5F-789F-49A9-A7CA-DD3E428A894A}"/>
              </a:ext>
            </a:extLst>
          </p:cNvPr>
          <p:cNvSpPr/>
          <p:nvPr/>
        </p:nvSpPr>
        <p:spPr>
          <a:xfrm>
            <a:off x="2349661" y="3599727"/>
            <a:ext cx="1539433" cy="221254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6" name="表格 2">
            <a:extLst>
              <a:ext uri="{FF2B5EF4-FFF2-40B4-BE49-F238E27FC236}">
                <a16:creationId xmlns:a16="http://schemas.microsoft.com/office/drawing/2014/main" id="{43460F14-ED41-4BDF-8605-C607FD9DF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709249"/>
              </p:ext>
            </p:extLst>
          </p:nvPr>
        </p:nvGraphicFramePr>
        <p:xfrm>
          <a:off x="4045764" y="4829022"/>
          <a:ext cx="7757618" cy="18916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1634">
                  <a:extLst>
                    <a:ext uri="{9D8B030D-6E8A-4147-A177-3AD203B41FA5}">
                      <a16:colId xmlns:a16="http://schemas.microsoft.com/office/drawing/2014/main" val="3396376474"/>
                    </a:ext>
                  </a:extLst>
                </a:gridCol>
                <a:gridCol w="1925984">
                  <a:extLst>
                    <a:ext uri="{9D8B030D-6E8A-4147-A177-3AD203B41FA5}">
                      <a16:colId xmlns:a16="http://schemas.microsoft.com/office/drawing/2014/main" val="2840135025"/>
                    </a:ext>
                  </a:extLst>
                </a:gridCol>
              </a:tblGrid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 err="1">
                          <a:effectLst/>
                        </a:rPr>
                        <a:t>new_user_id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欠款金额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02419b54629f540d3430e6ba8230aac4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0.5519265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000228d848615f1320914e0cf6064d12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24.352021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1375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76574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4621530" y="-11141"/>
            <a:ext cx="7640320" cy="6881149"/>
          </a:xfrm>
          <a:prstGeom prst="rect">
            <a:avLst/>
          </a:prstGeom>
          <a:blipFill rotWithShape="1">
            <a:blip r:embed="rId10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3"/>
            </p:custDataLst>
          </p:nvPr>
        </p:nvSpPr>
        <p:spPr>
          <a:xfrm>
            <a:off x="0" y="-22860"/>
            <a:ext cx="5052695" cy="6880860"/>
          </a:xfrm>
          <a:custGeom>
            <a:avLst/>
            <a:gdLst>
              <a:gd name="connsiteX0" fmla="*/ 0 w 6119446"/>
              <a:gd name="connsiteY0" fmla="*/ 0 h 6881149"/>
              <a:gd name="connsiteX1" fmla="*/ 5473182 w 6119446"/>
              <a:gd name="connsiteY1" fmla="*/ 0 h 6881149"/>
              <a:gd name="connsiteX2" fmla="*/ 5522799 w 6119446"/>
              <a:gd name="connsiteY2" fmla="*/ 125839 h 6881149"/>
              <a:gd name="connsiteX3" fmla="*/ 6119446 w 6119446"/>
              <a:gd name="connsiteY3" fmla="*/ 3506661 h 6881149"/>
              <a:gd name="connsiteX4" fmla="*/ 5677386 w 6119446"/>
              <a:gd name="connsiteY4" fmla="*/ 6430615 h 6881149"/>
              <a:gd name="connsiteX5" fmla="*/ 5524942 w 6119446"/>
              <a:gd name="connsiteY5" fmla="*/ 6881149 h 6881149"/>
              <a:gd name="connsiteX6" fmla="*/ 0 w 6119446"/>
              <a:gd name="connsiteY6" fmla="*/ 6881149 h 688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19446" h="6881149">
                <a:moveTo>
                  <a:pt x="0" y="0"/>
                </a:moveTo>
                <a:lnTo>
                  <a:pt x="5473182" y="0"/>
                </a:lnTo>
                <a:lnTo>
                  <a:pt x="5522799" y="125839"/>
                </a:lnTo>
                <a:cubicBezTo>
                  <a:pt x="5908791" y="1180033"/>
                  <a:pt x="6119446" y="2318747"/>
                  <a:pt x="6119446" y="3506661"/>
                </a:cubicBezTo>
                <a:cubicBezTo>
                  <a:pt x="6119446" y="4524874"/>
                  <a:pt x="5964679" y="5506939"/>
                  <a:pt x="5677386" y="6430615"/>
                </a:cubicBezTo>
                <a:lnTo>
                  <a:pt x="5524942" y="6881149"/>
                </a:lnTo>
                <a:lnTo>
                  <a:pt x="0" y="6881149"/>
                </a:lnTo>
                <a:close/>
              </a:path>
            </a:pathLst>
          </a:custGeom>
          <a:solidFill>
            <a:srgbClr val="9BB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>
            <p:custDataLst>
              <p:tags r:id="rId4"/>
            </p:custDataLst>
          </p:nvPr>
        </p:nvSpPr>
        <p:spPr>
          <a:xfrm>
            <a:off x="4377970" y="-22860"/>
            <a:ext cx="1173802" cy="6881149"/>
          </a:xfrm>
          <a:custGeom>
            <a:avLst/>
            <a:gdLst>
              <a:gd name="connsiteX0" fmla="*/ 0 w 1173802"/>
              <a:gd name="connsiteY0" fmla="*/ 0 h 6881149"/>
              <a:gd name="connsiteX1" fmla="*/ 553595 w 1173802"/>
              <a:gd name="connsiteY1" fmla="*/ 0 h 6881149"/>
              <a:gd name="connsiteX2" fmla="*/ 577155 w 1173802"/>
              <a:gd name="connsiteY2" fmla="*/ 59753 h 6881149"/>
              <a:gd name="connsiteX3" fmla="*/ 1173802 w 1173802"/>
              <a:gd name="connsiteY3" fmla="*/ 3440575 h 6881149"/>
              <a:gd name="connsiteX4" fmla="*/ 577155 w 1173802"/>
              <a:gd name="connsiteY4" fmla="*/ 6821398 h 6881149"/>
              <a:gd name="connsiteX5" fmla="*/ 553596 w 1173802"/>
              <a:gd name="connsiteY5" fmla="*/ 6881149 h 6881149"/>
              <a:gd name="connsiteX6" fmla="*/ 51760 w 1173802"/>
              <a:gd name="connsiteY6" fmla="*/ 6881149 h 6881149"/>
              <a:gd name="connsiteX7" fmla="*/ 204204 w 1173802"/>
              <a:gd name="connsiteY7" fmla="*/ 6430615 h 6881149"/>
              <a:gd name="connsiteX8" fmla="*/ 646264 w 1173802"/>
              <a:gd name="connsiteY8" fmla="*/ 3506661 h 6881149"/>
              <a:gd name="connsiteX9" fmla="*/ 49617 w 1173802"/>
              <a:gd name="connsiteY9" fmla="*/ 125839 h 6881149"/>
              <a:gd name="connsiteX10" fmla="*/ 0 w 1173802"/>
              <a:gd name="connsiteY10" fmla="*/ 0 h 688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3802" h="6881149">
                <a:moveTo>
                  <a:pt x="0" y="0"/>
                </a:moveTo>
                <a:lnTo>
                  <a:pt x="553595" y="0"/>
                </a:lnTo>
                <a:lnTo>
                  <a:pt x="577155" y="59753"/>
                </a:lnTo>
                <a:cubicBezTo>
                  <a:pt x="963147" y="1113947"/>
                  <a:pt x="1173802" y="2252660"/>
                  <a:pt x="1173802" y="3440575"/>
                </a:cubicBezTo>
                <a:cubicBezTo>
                  <a:pt x="1173802" y="4628490"/>
                  <a:pt x="963147" y="5767203"/>
                  <a:pt x="577155" y="6821398"/>
                </a:cubicBezTo>
                <a:lnTo>
                  <a:pt x="553596" y="6881149"/>
                </a:lnTo>
                <a:lnTo>
                  <a:pt x="51760" y="6881149"/>
                </a:lnTo>
                <a:lnTo>
                  <a:pt x="204204" y="6430615"/>
                </a:lnTo>
                <a:cubicBezTo>
                  <a:pt x="491497" y="5506939"/>
                  <a:pt x="646264" y="4524874"/>
                  <a:pt x="646264" y="3506661"/>
                </a:cubicBezTo>
                <a:cubicBezTo>
                  <a:pt x="646264" y="2318747"/>
                  <a:pt x="435609" y="1180033"/>
                  <a:pt x="49617" y="125839"/>
                </a:cubicBezTo>
                <a:lnTo>
                  <a:pt x="0" y="0"/>
                </a:lnTo>
                <a:close/>
              </a:path>
            </a:pathLst>
          </a:cu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507357" y="708380"/>
            <a:ext cx="32524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68121" y="2962794"/>
            <a:ext cx="5283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29415B"/>
                </a:solidFill>
                <a:latin typeface="+mj-ea"/>
                <a:ea typeface="+mj-ea"/>
              </a:rPr>
              <a:t>建模之前：数据准备</a:t>
            </a:r>
            <a:endParaRPr lang="zh-CN" altLang="en-US" sz="40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7"/>
            </p:custDataLst>
          </p:nvPr>
        </p:nvCxnSpPr>
        <p:spPr>
          <a:xfrm>
            <a:off x="622893" y="4730692"/>
            <a:ext cx="76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04704" y="3169417"/>
            <a:ext cx="4106569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sz="16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740" y="6332220"/>
            <a:ext cx="2263588" cy="384810"/>
          </a:xfrm>
          <a:prstGeom prst="rect">
            <a:avLst/>
          </a:prstGeom>
        </p:spPr>
      </p:pic>
      <p:pic>
        <p:nvPicPr>
          <p:cNvPr id="17" name="图片 16" descr="WeChat 圖片_2021040119134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28555" y="-569862"/>
            <a:ext cx="2163445" cy="20345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：状态性特征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0676FC-14A4-41A9-B8CD-3482E3735EE0}"/>
              </a:ext>
            </a:extLst>
          </p:cNvPr>
          <p:cNvSpPr txBox="1"/>
          <p:nvPr/>
        </p:nvSpPr>
        <p:spPr>
          <a:xfrm>
            <a:off x="194309" y="1459258"/>
            <a:ext cx="118033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bill_train</a:t>
            </a:r>
            <a:r>
              <a:rPr lang="en-US" altLang="zh-CN" dirty="0"/>
              <a:t>["</a:t>
            </a:r>
            <a:r>
              <a:rPr lang="zh-CN" altLang="en-US" dirty="0"/>
              <a:t>欠款金额</a:t>
            </a:r>
            <a:r>
              <a:rPr lang="en-US" altLang="zh-CN" dirty="0"/>
              <a:t>"] = </a:t>
            </a:r>
            <a:r>
              <a:rPr lang="en-US" altLang="zh-CN" dirty="0" err="1"/>
              <a:t>bill_train</a:t>
            </a:r>
            <a:r>
              <a:rPr lang="en-US" altLang="zh-CN" dirty="0"/>
              <a:t>["</a:t>
            </a:r>
            <a:r>
              <a:rPr lang="zh-CN" altLang="en-US" dirty="0"/>
              <a:t>上期账单金额</a:t>
            </a:r>
            <a:r>
              <a:rPr lang="en-US" altLang="zh-CN" dirty="0"/>
              <a:t>"] - </a:t>
            </a:r>
            <a:r>
              <a:rPr lang="en-US" altLang="zh-CN" dirty="0" err="1"/>
              <a:t>bill_train</a:t>
            </a:r>
            <a:r>
              <a:rPr lang="en-US" altLang="zh-CN" dirty="0"/>
              <a:t>["</a:t>
            </a:r>
            <a:r>
              <a:rPr lang="zh-CN" altLang="en-US" dirty="0"/>
              <a:t>上期还款金额</a:t>
            </a:r>
            <a:r>
              <a:rPr lang="en-US" altLang="zh-CN" dirty="0"/>
              <a:t>"]</a:t>
            </a:r>
          </a:p>
          <a:p>
            <a:r>
              <a:rPr lang="en-US" altLang="zh-CN" dirty="0" err="1"/>
              <a:t>agg_cormoney</a:t>
            </a:r>
            <a:r>
              <a:rPr lang="en-US" altLang="zh-CN" dirty="0"/>
              <a:t> = </a:t>
            </a:r>
            <a:r>
              <a:rPr lang="en-US" altLang="zh-CN" dirty="0" err="1"/>
              <a:t>bill_train.groupby</a:t>
            </a:r>
            <a:r>
              <a:rPr lang="en-US" altLang="zh-CN" dirty="0"/>
              <a:t>("</a:t>
            </a:r>
            <a:r>
              <a:rPr lang="en-US" altLang="zh-CN" dirty="0" err="1"/>
              <a:t>new_user_id</a:t>
            </a:r>
            <a:r>
              <a:rPr lang="en-US" altLang="zh-CN" dirty="0"/>
              <a:t>")["</a:t>
            </a:r>
            <a:r>
              <a:rPr lang="zh-CN" altLang="en-US" dirty="0"/>
              <a:t>欠款金额</a:t>
            </a:r>
            <a:r>
              <a:rPr lang="en-US" altLang="zh-CN" dirty="0"/>
              <a:t>"].</a:t>
            </a:r>
            <a:r>
              <a:rPr lang="en-US" altLang="zh-CN" dirty="0" err="1"/>
              <a:t>agg</a:t>
            </a:r>
            <a:r>
              <a:rPr lang="en-US" altLang="zh-CN" dirty="0"/>
              <a:t>(["mean"])</a:t>
            </a:r>
          </a:p>
          <a:p>
            <a:r>
              <a:rPr lang="en-US" altLang="zh-CN" dirty="0" err="1"/>
              <a:t>agg_cormoney.columns</a:t>
            </a:r>
            <a:r>
              <a:rPr lang="en-US" altLang="zh-CN" dirty="0"/>
              <a:t> = ["</a:t>
            </a:r>
            <a:r>
              <a:rPr lang="zh-CN" altLang="en-US" dirty="0"/>
              <a:t>平均欠款金额</a:t>
            </a:r>
            <a:r>
              <a:rPr lang="en-US" altLang="zh-CN" dirty="0"/>
              <a:t>"]</a:t>
            </a:r>
          </a:p>
          <a:p>
            <a:r>
              <a:rPr lang="en-US" altLang="zh-CN" dirty="0" err="1"/>
              <a:t>agg_cormoney.reset_index</a:t>
            </a:r>
            <a:r>
              <a:rPr lang="en-US" altLang="zh-CN" dirty="0"/>
              <a:t>(</a:t>
            </a:r>
            <a:r>
              <a:rPr lang="en-US" altLang="zh-CN" dirty="0" err="1"/>
              <a:t>inplace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agg_cormoney.head</a:t>
            </a:r>
            <a:r>
              <a:rPr lang="en-US" altLang="zh-CN" dirty="0"/>
              <a:t>(5)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406D15-7594-4200-B316-1B55B0FB5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3800" y="2845700"/>
            <a:ext cx="6884838" cy="34897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37187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：状态性特征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158D06-DAD2-4005-9C65-0CE13E99CC84}"/>
              </a:ext>
            </a:extLst>
          </p:cNvPr>
          <p:cNvSpPr txBox="1"/>
          <p:nvPr/>
        </p:nvSpPr>
        <p:spPr>
          <a:xfrm>
            <a:off x="4060936" y="345731"/>
            <a:ext cx="5311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对于 </a:t>
            </a:r>
            <a:r>
              <a:rPr lang="en-US" altLang="zh-CN" sz="2000" dirty="0"/>
              <a:t>’</a:t>
            </a:r>
            <a:r>
              <a:rPr lang="zh-CN" altLang="en-US" sz="2000" dirty="0"/>
              <a:t>平均工资收入</a:t>
            </a:r>
            <a:r>
              <a:rPr lang="en-US" altLang="zh-CN" sz="2000" dirty="0"/>
              <a:t>’ </a:t>
            </a:r>
            <a:r>
              <a:rPr lang="zh-CN" altLang="en-US" sz="2000" dirty="0"/>
              <a:t>同理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我们首先通过 </a:t>
            </a:r>
            <a:r>
              <a:rPr lang="en-US" altLang="zh-CN" sz="2000" dirty="0"/>
              <a:t>’</a:t>
            </a:r>
            <a:r>
              <a:rPr lang="zh-CN" altLang="en-US" sz="2000" dirty="0"/>
              <a:t>工资收入标记</a:t>
            </a:r>
            <a:r>
              <a:rPr lang="en-US" altLang="zh-CN" sz="2000" dirty="0"/>
              <a:t>’ </a:t>
            </a:r>
            <a:r>
              <a:rPr lang="zh-CN" altLang="en-US" sz="2000" dirty="0"/>
              <a:t>筛选出</a:t>
            </a:r>
            <a:r>
              <a:rPr lang="en-US" altLang="zh-CN" sz="2000" dirty="0"/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工资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43C508E7-1CEC-45AE-80F6-3C4AE506E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409818"/>
              </p:ext>
            </p:extLst>
          </p:nvPr>
        </p:nvGraphicFramePr>
        <p:xfrm>
          <a:off x="1494527" y="2098426"/>
          <a:ext cx="8774862" cy="4413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7656">
                  <a:extLst>
                    <a:ext uri="{9D8B030D-6E8A-4147-A177-3AD203B41FA5}">
                      <a16:colId xmlns:a16="http://schemas.microsoft.com/office/drawing/2014/main" val="2840135025"/>
                    </a:ext>
                  </a:extLst>
                </a:gridCol>
                <a:gridCol w="2163603">
                  <a:extLst>
                    <a:ext uri="{9D8B030D-6E8A-4147-A177-3AD203B41FA5}">
                      <a16:colId xmlns:a16="http://schemas.microsoft.com/office/drawing/2014/main" val="1280814439"/>
                    </a:ext>
                  </a:extLst>
                </a:gridCol>
                <a:gridCol w="2163603">
                  <a:extLst>
                    <a:ext uri="{9D8B030D-6E8A-4147-A177-3AD203B41FA5}">
                      <a16:colId xmlns:a16="http://schemas.microsoft.com/office/drawing/2014/main" val="1226859795"/>
                    </a:ext>
                  </a:extLst>
                </a:gridCol>
              </a:tblGrid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new_user_id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工资收入标记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交易金额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45.313927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>
                          <a:effectLst/>
                        </a:rPr>
                        <a:t>45.419923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42.143743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00872649357929f1f3d7fafbe484810b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46.172646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13756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00872649357929f1f3d7fafbe484810b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46309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8650332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：状态性特征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43C508E7-1CEC-45AE-80F6-3C4AE506E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352862"/>
              </p:ext>
            </p:extLst>
          </p:nvPr>
        </p:nvGraphicFramePr>
        <p:xfrm>
          <a:off x="335278" y="2152234"/>
          <a:ext cx="8774862" cy="4413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7656">
                  <a:extLst>
                    <a:ext uri="{9D8B030D-6E8A-4147-A177-3AD203B41FA5}">
                      <a16:colId xmlns:a16="http://schemas.microsoft.com/office/drawing/2014/main" val="2840135025"/>
                    </a:ext>
                  </a:extLst>
                </a:gridCol>
                <a:gridCol w="2163603">
                  <a:extLst>
                    <a:ext uri="{9D8B030D-6E8A-4147-A177-3AD203B41FA5}">
                      <a16:colId xmlns:a16="http://schemas.microsoft.com/office/drawing/2014/main" val="1280814439"/>
                    </a:ext>
                  </a:extLst>
                </a:gridCol>
                <a:gridCol w="2163603">
                  <a:extLst>
                    <a:ext uri="{9D8B030D-6E8A-4147-A177-3AD203B41FA5}">
                      <a16:colId xmlns:a16="http://schemas.microsoft.com/office/drawing/2014/main" val="1226859795"/>
                    </a:ext>
                  </a:extLst>
                </a:gridCol>
              </a:tblGrid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new_user_id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工资收入标记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交易金额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45.313927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>
                          <a:effectLst/>
                        </a:rPr>
                        <a:t>45.419923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42.143743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00872649357929f1f3d7fafbe484810b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46.172646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13756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00872649357929f1f3d7fafbe484810b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46309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24ED648A-0F3B-4342-9579-2BF34426F9A5}"/>
              </a:ext>
            </a:extLst>
          </p:cNvPr>
          <p:cNvSpPr txBox="1"/>
          <p:nvPr/>
        </p:nvSpPr>
        <p:spPr>
          <a:xfrm>
            <a:off x="4060936" y="345731"/>
            <a:ext cx="5311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对于 </a:t>
            </a:r>
            <a:r>
              <a:rPr lang="en-US" altLang="zh-CN" sz="2000" dirty="0"/>
              <a:t>’</a:t>
            </a:r>
            <a:r>
              <a:rPr lang="zh-CN" altLang="en-US" sz="2000" dirty="0"/>
              <a:t>平均工资收入</a:t>
            </a:r>
            <a:r>
              <a:rPr lang="en-US" altLang="zh-CN" sz="2000" dirty="0"/>
              <a:t>’ </a:t>
            </a:r>
            <a:r>
              <a:rPr lang="zh-CN" altLang="en-US" sz="2000" dirty="0"/>
              <a:t>同理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我们首先通过 </a:t>
            </a:r>
            <a:r>
              <a:rPr lang="en-US" altLang="zh-CN" sz="2000" dirty="0"/>
              <a:t>’</a:t>
            </a:r>
            <a:r>
              <a:rPr lang="zh-CN" altLang="en-US" sz="2000" dirty="0"/>
              <a:t>工资收入标记</a:t>
            </a:r>
            <a:r>
              <a:rPr lang="en-US" altLang="zh-CN" sz="2000" dirty="0"/>
              <a:t>’ </a:t>
            </a:r>
            <a:r>
              <a:rPr lang="zh-CN" altLang="en-US" sz="2000" dirty="0"/>
              <a:t>筛选出</a:t>
            </a:r>
            <a:r>
              <a:rPr lang="en-US" altLang="zh-CN" sz="2000" dirty="0"/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工资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16E03C0-2DE4-4BFC-BED8-52AB0F8255F2}"/>
              </a:ext>
            </a:extLst>
          </p:cNvPr>
          <p:cNvCxnSpPr>
            <a:cxnSpLocks/>
          </p:cNvCxnSpPr>
          <p:nvPr/>
        </p:nvCxnSpPr>
        <p:spPr>
          <a:xfrm>
            <a:off x="162046" y="3109524"/>
            <a:ext cx="1027293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910FC53-8BF4-49B0-91D0-39598D04BAF0}"/>
              </a:ext>
            </a:extLst>
          </p:cNvPr>
          <p:cNvSpPr txBox="1"/>
          <p:nvPr/>
        </p:nvSpPr>
        <p:spPr>
          <a:xfrm>
            <a:off x="2901687" y="1522318"/>
            <a:ext cx="531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bank_train</a:t>
            </a:r>
            <a:r>
              <a:rPr lang="en-US" altLang="zh-CN" sz="2000" dirty="0"/>
              <a:t>[</a:t>
            </a:r>
            <a:r>
              <a:rPr lang="en-US" altLang="zh-CN" sz="2000" dirty="0" err="1"/>
              <a:t>bank_train</a:t>
            </a:r>
            <a:r>
              <a:rPr lang="en-US" altLang="zh-CN" sz="2000" dirty="0"/>
              <a:t>['</a:t>
            </a:r>
            <a:r>
              <a:rPr lang="zh-CN" altLang="en-US" sz="2000" dirty="0"/>
              <a:t>工资收入标记</a:t>
            </a:r>
            <a:r>
              <a:rPr lang="en-US" altLang="zh-CN" sz="2000" dirty="0"/>
              <a:t>'] == 1]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44991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：状态性特征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ED648A-0F3B-4342-9579-2BF34426F9A5}"/>
              </a:ext>
            </a:extLst>
          </p:cNvPr>
          <p:cNvSpPr txBox="1"/>
          <p:nvPr/>
        </p:nvSpPr>
        <p:spPr>
          <a:xfrm>
            <a:off x="4060936" y="345731"/>
            <a:ext cx="5311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对于 </a:t>
            </a:r>
            <a:r>
              <a:rPr lang="en-US" altLang="zh-CN" sz="2000" dirty="0"/>
              <a:t>’</a:t>
            </a:r>
            <a:r>
              <a:rPr lang="zh-CN" altLang="en-US" sz="2000" dirty="0"/>
              <a:t>平均工资收入</a:t>
            </a:r>
            <a:r>
              <a:rPr lang="en-US" altLang="zh-CN" sz="2000" dirty="0"/>
              <a:t>’ </a:t>
            </a:r>
            <a:r>
              <a:rPr lang="zh-CN" altLang="en-US" sz="2000" dirty="0"/>
              <a:t>同理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接着进行 </a:t>
            </a:r>
            <a:r>
              <a:rPr lang="en-US" altLang="zh-CN" sz="2000" dirty="0" err="1"/>
              <a:t>groupby</a:t>
            </a:r>
            <a:r>
              <a:rPr lang="en-US" altLang="zh-CN" sz="2000" dirty="0"/>
              <a:t> </a:t>
            </a:r>
            <a:r>
              <a:rPr lang="zh-CN" altLang="en-US" sz="2000" dirty="0"/>
              <a:t>聚合处理即可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10FC53-8BF4-49B0-91D0-39598D04BAF0}"/>
              </a:ext>
            </a:extLst>
          </p:cNvPr>
          <p:cNvSpPr txBox="1"/>
          <p:nvPr/>
        </p:nvSpPr>
        <p:spPr>
          <a:xfrm>
            <a:off x="995424" y="1556387"/>
            <a:ext cx="1109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bank_train</a:t>
            </a:r>
            <a:r>
              <a:rPr lang="en-US" altLang="zh-CN" sz="2000" dirty="0"/>
              <a:t>[</a:t>
            </a:r>
            <a:r>
              <a:rPr lang="en-US" altLang="zh-CN" sz="2000" dirty="0" err="1"/>
              <a:t>bank_train</a:t>
            </a:r>
            <a:r>
              <a:rPr lang="en-US" altLang="zh-CN" sz="2000" dirty="0"/>
              <a:t>['</a:t>
            </a:r>
            <a:r>
              <a:rPr lang="zh-CN" altLang="en-US" sz="2000" dirty="0"/>
              <a:t>工资收入标记</a:t>
            </a:r>
            <a:r>
              <a:rPr lang="en-US" altLang="zh-CN" sz="2000" dirty="0"/>
              <a:t>'] == 1].</a:t>
            </a:r>
            <a:r>
              <a:rPr lang="en-US" altLang="zh-CN" sz="2000" dirty="0" err="1"/>
              <a:t>groupby</a:t>
            </a:r>
            <a:r>
              <a:rPr lang="en-US" altLang="zh-CN" sz="2000" dirty="0"/>
              <a:t>("</a:t>
            </a:r>
            <a:r>
              <a:rPr lang="en-US" altLang="zh-CN" sz="2000" dirty="0" err="1"/>
              <a:t>new_user_id</a:t>
            </a:r>
            <a:r>
              <a:rPr lang="en-US" altLang="zh-CN" sz="2000" dirty="0"/>
              <a:t>")['</a:t>
            </a:r>
            <a:r>
              <a:rPr lang="zh-CN" altLang="en-US" sz="2000" dirty="0"/>
              <a:t>交易金额</a:t>
            </a:r>
            <a:r>
              <a:rPr lang="en-US" altLang="zh-CN" sz="2000" dirty="0"/>
              <a:t>'].</a:t>
            </a:r>
            <a:r>
              <a:rPr lang="en-US" altLang="zh-CN" sz="2000" dirty="0" err="1"/>
              <a:t>agg</a:t>
            </a:r>
            <a:r>
              <a:rPr lang="en-US" altLang="zh-CN" sz="2000" dirty="0"/>
              <a:t>(["mean"])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graphicFrame>
        <p:nvGraphicFramePr>
          <p:cNvPr id="13" name="表格 2">
            <a:extLst>
              <a:ext uri="{FF2B5EF4-FFF2-40B4-BE49-F238E27FC236}">
                <a16:creationId xmlns:a16="http://schemas.microsoft.com/office/drawing/2014/main" id="{F343BFC2-6A85-4797-85B3-67E76A20F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53556"/>
              </p:ext>
            </p:extLst>
          </p:nvPr>
        </p:nvGraphicFramePr>
        <p:xfrm>
          <a:off x="335278" y="2152234"/>
          <a:ext cx="8774862" cy="4413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7656">
                  <a:extLst>
                    <a:ext uri="{9D8B030D-6E8A-4147-A177-3AD203B41FA5}">
                      <a16:colId xmlns:a16="http://schemas.microsoft.com/office/drawing/2014/main" val="2840135025"/>
                    </a:ext>
                  </a:extLst>
                </a:gridCol>
                <a:gridCol w="2163603">
                  <a:extLst>
                    <a:ext uri="{9D8B030D-6E8A-4147-A177-3AD203B41FA5}">
                      <a16:colId xmlns:a16="http://schemas.microsoft.com/office/drawing/2014/main" val="1280814439"/>
                    </a:ext>
                  </a:extLst>
                </a:gridCol>
                <a:gridCol w="2163603">
                  <a:extLst>
                    <a:ext uri="{9D8B030D-6E8A-4147-A177-3AD203B41FA5}">
                      <a16:colId xmlns:a16="http://schemas.microsoft.com/office/drawing/2014/main" val="1226859795"/>
                    </a:ext>
                  </a:extLst>
                </a:gridCol>
              </a:tblGrid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new_user_id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工资收入标记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交易金额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45.313927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>
                          <a:effectLst/>
                        </a:rPr>
                        <a:t>45.419923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42.143743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00872649357929f1f3d7fafbe484810b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46.172646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13756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00872649357929f1f3d7fafbe484810b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463095"/>
                  </a:ext>
                </a:extLst>
              </a:tr>
            </a:tbl>
          </a:graphicData>
        </a:graphic>
      </p:graphicFrame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DC8828E-BD4A-4018-86F8-E67F9DA1520F}"/>
              </a:ext>
            </a:extLst>
          </p:cNvPr>
          <p:cNvCxnSpPr>
            <a:cxnSpLocks/>
          </p:cNvCxnSpPr>
          <p:nvPr/>
        </p:nvCxnSpPr>
        <p:spPr>
          <a:xfrm>
            <a:off x="162046" y="3109524"/>
            <a:ext cx="1027293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E08A7976-60EE-4B10-A1C5-75E888A8B5E7}"/>
              </a:ext>
            </a:extLst>
          </p:cNvPr>
          <p:cNvSpPr/>
          <p:nvPr/>
        </p:nvSpPr>
        <p:spPr>
          <a:xfrm>
            <a:off x="9300529" y="2848001"/>
            <a:ext cx="382555" cy="2397967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22FE9D4A-05E4-4229-A80A-71A96D3D6F76}"/>
              </a:ext>
            </a:extLst>
          </p:cNvPr>
          <p:cNvSpPr/>
          <p:nvPr/>
        </p:nvSpPr>
        <p:spPr>
          <a:xfrm>
            <a:off x="9291199" y="5371153"/>
            <a:ext cx="382555" cy="1095025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A66340B-EC8A-44D9-B179-77B0AC01ED20}"/>
              </a:ext>
            </a:extLst>
          </p:cNvPr>
          <p:cNvSpPr txBox="1"/>
          <p:nvPr/>
        </p:nvSpPr>
        <p:spPr>
          <a:xfrm>
            <a:off x="9801126" y="3869194"/>
            <a:ext cx="2282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取平均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Helvetica Neue"/>
              </a:rPr>
              <a:t>44.964550</a:t>
            </a:r>
            <a:endParaRPr lang="en-US" altLang="zh-CN" sz="2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C4F6CDB-BAE6-4E5C-900E-00FC5C613D23}"/>
              </a:ext>
            </a:extLst>
          </p:cNvPr>
          <p:cNvSpPr txBox="1"/>
          <p:nvPr/>
        </p:nvSpPr>
        <p:spPr>
          <a:xfrm>
            <a:off x="9801127" y="5718610"/>
            <a:ext cx="2390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取平均 </a:t>
            </a:r>
            <a:r>
              <a:rPr lang="en-US" altLang="zh-CN" sz="2000" dirty="0"/>
              <a:t>46.415984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42660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：状态性特征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8BB9C4C-3E40-4B56-AB22-E18D826DFA84}"/>
              </a:ext>
            </a:extLst>
          </p:cNvPr>
          <p:cNvSpPr txBox="1"/>
          <p:nvPr/>
        </p:nvSpPr>
        <p:spPr>
          <a:xfrm>
            <a:off x="194309" y="1459258"/>
            <a:ext cx="118033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agg_salary1 = </a:t>
            </a:r>
            <a:r>
              <a:rPr lang="en-US" altLang="zh-CN" dirty="0" err="1"/>
              <a:t>bank_train</a:t>
            </a:r>
            <a:r>
              <a:rPr lang="en-US" altLang="zh-CN" dirty="0"/>
              <a:t>[</a:t>
            </a:r>
            <a:r>
              <a:rPr lang="en-US" altLang="zh-CN" dirty="0" err="1"/>
              <a:t>bank_train</a:t>
            </a:r>
            <a:r>
              <a:rPr lang="en-US" altLang="zh-CN" dirty="0"/>
              <a:t>['</a:t>
            </a:r>
            <a:r>
              <a:rPr lang="zh-CN" altLang="en-US" dirty="0"/>
              <a:t>工资收入标记</a:t>
            </a:r>
            <a:r>
              <a:rPr lang="en-US" altLang="zh-CN" dirty="0"/>
              <a:t>'] == 1].</a:t>
            </a:r>
            <a:r>
              <a:rPr lang="en-US" altLang="zh-CN" dirty="0" err="1"/>
              <a:t>groupby</a:t>
            </a:r>
            <a:r>
              <a:rPr lang="en-US" altLang="zh-CN" dirty="0"/>
              <a:t>("</a:t>
            </a:r>
            <a:r>
              <a:rPr lang="en-US" altLang="zh-CN" dirty="0" err="1"/>
              <a:t>new_user_id</a:t>
            </a:r>
            <a:r>
              <a:rPr lang="en-US" altLang="zh-CN" dirty="0"/>
              <a:t>")['</a:t>
            </a:r>
            <a:r>
              <a:rPr lang="zh-CN" altLang="en-US" dirty="0"/>
              <a:t>交易金额</a:t>
            </a:r>
            <a:r>
              <a:rPr lang="en-US" altLang="zh-CN" dirty="0"/>
              <a:t>'].</a:t>
            </a:r>
            <a:r>
              <a:rPr lang="en-US" altLang="zh-CN" dirty="0" err="1"/>
              <a:t>agg</a:t>
            </a:r>
            <a:r>
              <a:rPr lang="en-US" altLang="zh-CN" dirty="0"/>
              <a:t>(["mean"])</a:t>
            </a:r>
          </a:p>
          <a:p>
            <a:r>
              <a:rPr lang="en-US" altLang="zh-CN" dirty="0"/>
              <a:t>agg_salary1.columns = ['</a:t>
            </a:r>
            <a:r>
              <a:rPr lang="zh-CN" altLang="en-US" dirty="0"/>
              <a:t>平均工资收入</a:t>
            </a:r>
            <a:r>
              <a:rPr lang="en-US" altLang="zh-CN" dirty="0"/>
              <a:t>']</a:t>
            </a:r>
          </a:p>
          <a:p>
            <a:r>
              <a:rPr lang="en-US" altLang="zh-CN" dirty="0"/>
              <a:t>agg_salary1.reset_index(</a:t>
            </a:r>
            <a:r>
              <a:rPr lang="en-US" altLang="zh-CN" dirty="0" err="1"/>
              <a:t>inplace</a:t>
            </a:r>
            <a:r>
              <a:rPr lang="en-US" altLang="zh-CN" dirty="0"/>
              <a:t>=True)</a:t>
            </a:r>
          </a:p>
          <a:p>
            <a:r>
              <a:rPr lang="en-US" altLang="zh-CN" dirty="0"/>
              <a:t>agg_salary1.head(5)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F89F94-6885-4CBF-B7C4-27FD123C4F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0669" y="2428534"/>
            <a:ext cx="7938230" cy="39069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05625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：状态性特征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8BB9C4C-3E40-4B56-AB22-E18D826DFA84}"/>
              </a:ext>
            </a:extLst>
          </p:cNvPr>
          <p:cNvSpPr txBox="1"/>
          <p:nvPr/>
        </p:nvSpPr>
        <p:spPr>
          <a:xfrm>
            <a:off x="194309" y="1459258"/>
            <a:ext cx="11803382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我们把 </a:t>
            </a:r>
            <a:r>
              <a:rPr lang="en-US" altLang="zh-CN" dirty="0"/>
              <a:t>3 </a:t>
            </a:r>
            <a:r>
              <a:rPr lang="zh-CN" altLang="en-US" dirty="0"/>
              <a:t>个原始特征 </a:t>
            </a:r>
            <a:r>
              <a:rPr lang="en-US" altLang="zh-CN" dirty="0"/>
              <a:t>+ 2 </a:t>
            </a:r>
            <a:r>
              <a:rPr lang="zh-CN" altLang="en-US" dirty="0"/>
              <a:t>个刚刚做好的状态性特征合起来，看看</a:t>
            </a:r>
            <a:r>
              <a:rPr lang="zh-CN" altLang="en-US" sz="2400" dirty="0">
                <a:solidFill>
                  <a:srgbClr val="FF0000"/>
                </a:solidFill>
              </a:rPr>
              <a:t>逻辑回归模型的预测效果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（线性回归预测分数值代码同理，这里省去）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# </a:t>
            </a:r>
            <a:r>
              <a:rPr lang="zh-CN" altLang="en-US" dirty="0"/>
              <a:t>第一阶段用到的特征</a:t>
            </a:r>
          </a:p>
          <a:p>
            <a:r>
              <a:rPr lang="en-US" altLang="zh-CN" dirty="0"/>
              <a:t>feat_1 = ['</a:t>
            </a:r>
            <a:r>
              <a:rPr lang="zh-CN" altLang="en-US" dirty="0"/>
              <a:t>职业</a:t>
            </a:r>
            <a:r>
              <a:rPr lang="en-US" altLang="zh-CN" dirty="0"/>
              <a:t>', '</a:t>
            </a:r>
            <a:r>
              <a:rPr lang="zh-CN" altLang="en-US" dirty="0"/>
              <a:t>教育程度</a:t>
            </a:r>
            <a:r>
              <a:rPr lang="en-US" altLang="zh-CN" dirty="0"/>
              <a:t>', '</a:t>
            </a:r>
            <a:r>
              <a:rPr lang="zh-CN" altLang="en-US" dirty="0"/>
              <a:t>婚姻状态</a:t>
            </a:r>
            <a:r>
              <a:rPr lang="en-US" altLang="zh-CN" dirty="0"/>
              <a:t>', </a:t>
            </a:r>
            <a:r>
              <a:rPr lang="en-US" altLang="zh-CN" dirty="0">
                <a:solidFill>
                  <a:srgbClr val="FF0000"/>
                </a:solidFill>
              </a:rPr>
              <a:t>'</a:t>
            </a:r>
            <a:r>
              <a:rPr lang="zh-CN" altLang="en-US" dirty="0">
                <a:solidFill>
                  <a:srgbClr val="FF0000"/>
                </a:solidFill>
              </a:rPr>
              <a:t>平均欠款金额</a:t>
            </a:r>
            <a:r>
              <a:rPr lang="en-US" altLang="zh-CN" dirty="0">
                <a:solidFill>
                  <a:srgbClr val="FF0000"/>
                </a:solidFill>
              </a:rPr>
              <a:t>', '</a:t>
            </a:r>
            <a:r>
              <a:rPr lang="zh-CN" altLang="en-US" dirty="0">
                <a:solidFill>
                  <a:srgbClr val="FF0000"/>
                </a:solidFill>
              </a:rPr>
              <a:t>平均工资收入</a:t>
            </a:r>
            <a:r>
              <a:rPr lang="en-US" altLang="zh-CN" dirty="0">
                <a:solidFill>
                  <a:srgbClr val="FF0000"/>
                </a:solidFill>
              </a:rPr>
              <a:t>']</a:t>
            </a:r>
          </a:p>
          <a:p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定义总表</a:t>
            </a:r>
          </a:p>
          <a:p>
            <a:r>
              <a:rPr lang="en-US" altLang="zh-CN" dirty="0"/>
              <a:t>df = </a:t>
            </a:r>
            <a:r>
              <a:rPr lang="en-US" altLang="zh-CN" dirty="0" err="1"/>
              <a:t>pd.merge</a:t>
            </a:r>
            <a:r>
              <a:rPr lang="en-US" altLang="zh-CN" dirty="0"/>
              <a:t>(</a:t>
            </a:r>
            <a:r>
              <a:rPr lang="en-US" altLang="zh-CN" dirty="0" err="1"/>
              <a:t>userinfo_train</a:t>
            </a:r>
            <a:r>
              <a:rPr lang="en-US" altLang="zh-CN" dirty="0"/>
              <a:t>, </a:t>
            </a:r>
            <a:r>
              <a:rPr lang="en-US" altLang="zh-CN" dirty="0" err="1"/>
              <a:t>overdue_train</a:t>
            </a:r>
            <a:r>
              <a:rPr lang="en-US" altLang="zh-CN" dirty="0"/>
              <a:t>, on='</a:t>
            </a:r>
            <a:r>
              <a:rPr lang="en-US" altLang="zh-CN" dirty="0" err="1"/>
              <a:t>new_user_id</a:t>
            </a:r>
            <a:r>
              <a:rPr lang="en-US" altLang="zh-CN" dirty="0"/>
              <a:t>', how='left')</a:t>
            </a:r>
          </a:p>
          <a:p>
            <a:r>
              <a:rPr lang="en-US" altLang="zh-CN" dirty="0"/>
              <a:t>df = </a:t>
            </a:r>
            <a:r>
              <a:rPr lang="en-US" altLang="zh-CN" dirty="0" err="1"/>
              <a:t>pd.merge</a:t>
            </a:r>
            <a:r>
              <a:rPr lang="en-US" altLang="zh-CN" dirty="0"/>
              <a:t>(df, </a:t>
            </a:r>
            <a:r>
              <a:rPr lang="en-US" altLang="zh-CN" dirty="0" err="1"/>
              <a:t>agg_cormoney</a:t>
            </a:r>
            <a:r>
              <a:rPr lang="en-US" altLang="zh-CN" dirty="0"/>
              <a:t>, on='</a:t>
            </a:r>
            <a:r>
              <a:rPr lang="en-US" altLang="zh-CN" dirty="0" err="1"/>
              <a:t>new_user_id</a:t>
            </a:r>
            <a:r>
              <a:rPr lang="en-US" altLang="zh-CN" dirty="0"/>
              <a:t>', how='left')</a:t>
            </a:r>
          </a:p>
          <a:p>
            <a:r>
              <a:rPr lang="en-US" altLang="zh-CN" dirty="0"/>
              <a:t>df = </a:t>
            </a:r>
            <a:r>
              <a:rPr lang="en-US" altLang="zh-CN" dirty="0" err="1"/>
              <a:t>pd.merge</a:t>
            </a:r>
            <a:r>
              <a:rPr lang="en-US" altLang="zh-CN" dirty="0"/>
              <a:t>(df, agg_salary1, on='</a:t>
            </a:r>
            <a:r>
              <a:rPr lang="en-US" altLang="zh-CN" dirty="0" err="1"/>
              <a:t>new_user_id</a:t>
            </a:r>
            <a:r>
              <a:rPr lang="en-US" altLang="zh-CN" dirty="0"/>
              <a:t>', how='left')</a:t>
            </a:r>
          </a:p>
          <a:p>
            <a:r>
              <a:rPr lang="en-US" altLang="zh-CN" dirty="0"/>
              <a:t>df = </a:t>
            </a:r>
            <a:r>
              <a:rPr lang="en-US" altLang="zh-CN" dirty="0" err="1"/>
              <a:t>df.fillna</a:t>
            </a:r>
            <a:r>
              <a:rPr lang="en-US" altLang="zh-CN" dirty="0"/>
              <a:t>(0)  # </a:t>
            </a:r>
            <a:r>
              <a:rPr lang="zh-CN" altLang="en-US" dirty="0"/>
              <a:t>填补空值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X_train</a:t>
            </a:r>
            <a:r>
              <a:rPr lang="en-US" altLang="zh-CN" dirty="0"/>
              <a:t>, </a:t>
            </a:r>
            <a:r>
              <a:rPr lang="en-US" altLang="zh-CN" dirty="0" err="1"/>
              <a:t>X_test</a:t>
            </a:r>
            <a:r>
              <a:rPr lang="en-US" altLang="zh-CN" dirty="0"/>
              <a:t>, </a:t>
            </a:r>
            <a:r>
              <a:rPr lang="en-US" altLang="zh-CN" dirty="0" err="1"/>
              <a:t>Y_train</a:t>
            </a:r>
            <a:r>
              <a:rPr lang="en-US" altLang="zh-CN" dirty="0"/>
              <a:t>, </a:t>
            </a:r>
            <a:r>
              <a:rPr lang="en-US" altLang="zh-CN" dirty="0" err="1"/>
              <a:t>Y_test</a:t>
            </a:r>
            <a:r>
              <a:rPr lang="en-US" altLang="zh-CN" dirty="0"/>
              <a:t> = </a:t>
            </a:r>
            <a:r>
              <a:rPr lang="en-US" altLang="zh-CN" dirty="0" err="1"/>
              <a:t>train_test_split</a:t>
            </a:r>
            <a:r>
              <a:rPr lang="en-US" altLang="zh-CN" dirty="0"/>
              <a:t>(df[feat_1], df[['</a:t>
            </a:r>
            <a:r>
              <a:rPr lang="zh-CN" altLang="en-US" dirty="0"/>
              <a:t>标签</a:t>
            </a:r>
            <a:r>
              <a:rPr lang="en-US" altLang="zh-CN" dirty="0"/>
              <a:t>']], </a:t>
            </a:r>
            <a:r>
              <a:rPr lang="en-US" altLang="zh-CN" dirty="0" err="1"/>
              <a:t>test_size</a:t>
            </a:r>
            <a:r>
              <a:rPr lang="en-US" altLang="zh-CN" dirty="0"/>
              <a:t>=0.2)</a:t>
            </a:r>
          </a:p>
          <a:p>
            <a:r>
              <a:rPr lang="en-US" altLang="zh-CN" dirty="0"/>
              <a:t>model = </a:t>
            </a:r>
            <a:r>
              <a:rPr lang="en-US" altLang="zh-CN" dirty="0" err="1"/>
              <a:t>LogisticRegression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model.fit</a:t>
            </a:r>
            <a:r>
              <a:rPr lang="en-US" altLang="zh-CN" dirty="0"/>
              <a:t>(</a:t>
            </a:r>
            <a:r>
              <a:rPr lang="en-US" altLang="zh-CN" dirty="0" err="1"/>
              <a:t>X_train</a:t>
            </a:r>
            <a:r>
              <a:rPr lang="en-US" altLang="zh-CN" dirty="0"/>
              <a:t>, </a:t>
            </a:r>
            <a:r>
              <a:rPr lang="en-US" altLang="zh-CN" dirty="0" err="1"/>
              <a:t>Y_train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Y_pred</a:t>
            </a:r>
            <a:r>
              <a:rPr lang="en-US" altLang="zh-CN" dirty="0"/>
              <a:t> = </a:t>
            </a:r>
            <a:r>
              <a:rPr lang="en-US" altLang="zh-CN" dirty="0" err="1"/>
              <a:t>model.predict</a:t>
            </a:r>
            <a:r>
              <a:rPr lang="en-US" altLang="zh-CN" dirty="0"/>
              <a:t>(</a:t>
            </a:r>
            <a:r>
              <a:rPr lang="en-US" altLang="zh-CN" dirty="0" err="1"/>
              <a:t>X_test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print(“f1 score </a:t>
            </a:r>
            <a:r>
              <a:rPr lang="zh-CN" altLang="en-US" dirty="0"/>
              <a:t>为：</a:t>
            </a:r>
            <a:r>
              <a:rPr lang="en-US" altLang="zh-CN" dirty="0"/>
              <a:t>”, </a:t>
            </a:r>
            <a:r>
              <a:rPr lang="en-US" altLang="zh-CN" dirty="0" err="1"/>
              <a:t>accuracy_score</a:t>
            </a:r>
            <a:r>
              <a:rPr lang="en-US" altLang="zh-CN" dirty="0"/>
              <a:t>(</a:t>
            </a:r>
            <a:r>
              <a:rPr lang="en-US" altLang="zh-CN" dirty="0" err="1"/>
              <a:t>Y_test</a:t>
            </a:r>
            <a:r>
              <a:rPr lang="en-US" altLang="zh-CN" dirty="0"/>
              <a:t>, </a:t>
            </a:r>
            <a:r>
              <a:rPr lang="en-US" altLang="zh-CN" dirty="0" err="1"/>
              <a:t>Y_pred</a:t>
            </a:r>
            <a:r>
              <a:rPr lang="en-US" altLang="zh-CN" dirty="0"/>
              <a:t>))      </a:t>
            </a:r>
            <a:r>
              <a:rPr lang="en-US" altLang="zh-CN" sz="2800" dirty="0">
                <a:solidFill>
                  <a:srgbClr val="FF0000"/>
                </a:solidFill>
              </a:rPr>
              <a:t>f1 score </a:t>
            </a:r>
            <a:r>
              <a:rPr lang="zh-CN" altLang="en-US" sz="2800" dirty="0">
                <a:solidFill>
                  <a:srgbClr val="FF0000"/>
                </a:solidFill>
              </a:rPr>
              <a:t>为 </a:t>
            </a:r>
            <a:r>
              <a:rPr lang="en-US" altLang="zh-CN" sz="2800" dirty="0">
                <a:solidFill>
                  <a:srgbClr val="FF0000"/>
                </a:solidFill>
              </a:rPr>
              <a:t>0.256,  </a:t>
            </a:r>
            <a:r>
              <a:rPr lang="en-US" altLang="zh-CN" sz="2800" dirty="0" err="1">
                <a:solidFill>
                  <a:srgbClr val="FF0000"/>
                </a:solidFill>
              </a:rPr>
              <a:t>mse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zh-CN" altLang="en-US" sz="2800" dirty="0">
                <a:solidFill>
                  <a:srgbClr val="FF0000"/>
                </a:solidFill>
              </a:rPr>
              <a:t>为 </a:t>
            </a:r>
            <a:r>
              <a:rPr lang="en-US" altLang="zh-CN" sz="2800" dirty="0">
                <a:solidFill>
                  <a:srgbClr val="FF0000"/>
                </a:solidFill>
              </a:rPr>
              <a:t>0.6732</a:t>
            </a:r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62061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：状态性特征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C0CE6-5253-4545-A4B0-D89EEA4FCD8F}"/>
              </a:ext>
            </a:extLst>
          </p:cNvPr>
          <p:cNvSpPr txBox="1"/>
          <p:nvPr/>
        </p:nvSpPr>
        <p:spPr>
          <a:xfrm>
            <a:off x="716657" y="1700068"/>
            <a:ext cx="9702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此外，我们还可以应用更多知识构建更多的状态性特征。</a:t>
            </a:r>
            <a:endParaRPr lang="en-US" altLang="zh-CN" sz="2000" dirty="0"/>
          </a:p>
        </p:txBody>
      </p:sp>
      <p:graphicFrame>
        <p:nvGraphicFramePr>
          <p:cNvPr id="9" name="表格 2">
            <a:extLst>
              <a:ext uri="{FF2B5EF4-FFF2-40B4-BE49-F238E27FC236}">
                <a16:creationId xmlns:a16="http://schemas.microsoft.com/office/drawing/2014/main" id="{A5499FBB-24D3-4011-BAE4-FD2E011D4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617657"/>
              </p:ext>
            </p:extLst>
          </p:nvPr>
        </p:nvGraphicFramePr>
        <p:xfrm>
          <a:off x="758237" y="2814417"/>
          <a:ext cx="10938465" cy="3783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7656">
                  <a:extLst>
                    <a:ext uri="{9D8B030D-6E8A-4147-A177-3AD203B41FA5}">
                      <a16:colId xmlns:a16="http://schemas.microsoft.com/office/drawing/2014/main" val="2840135025"/>
                    </a:ext>
                  </a:extLst>
                </a:gridCol>
                <a:gridCol w="2163603">
                  <a:extLst>
                    <a:ext uri="{9D8B030D-6E8A-4147-A177-3AD203B41FA5}">
                      <a16:colId xmlns:a16="http://schemas.microsoft.com/office/drawing/2014/main" val="1280814439"/>
                    </a:ext>
                  </a:extLst>
                </a:gridCol>
                <a:gridCol w="2163603">
                  <a:extLst>
                    <a:ext uri="{9D8B030D-6E8A-4147-A177-3AD203B41FA5}">
                      <a16:colId xmlns:a16="http://schemas.microsoft.com/office/drawing/2014/main" val="1226859795"/>
                    </a:ext>
                  </a:extLst>
                </a:gridCol>
                <a:gridCol w="2163603">
                  <a:extLst>
                    <a:ext uri="{9D8B030D-6E8A-4147-A177-3AD203B41FA5}">
                      <a16:colId xmlns:a16="http://schemas.microsoft.com/office/drawing/2014/main" val="1132157164"/>
                    </a:ext>
                  </a:extLst>
                </a:gridCol>
              </a:tblGrid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new_user_id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上期账单金额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上期还款金额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还款比例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0000a11bede26d01990cd7bf86a4ffed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?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0000a11bede26d01990cd7bf86a4ffed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51.367404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49.580299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dirty="0">
                        <a:effectLst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0000a11bede26d01990cd7bf86a4ffed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0001102f53f24a8952ed5b47f9564354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dirty="0">
                        <a:effectLst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0001102f53f24a8952ed5b47f9564354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1375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172516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：状态性特征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C0CE6-5253-4545-A4B0-D89EEA4FCD8F}"/>
              </a:ext>
            </a:extLst>
          </p:cNvPr>
          <p:cNvSpPr txBox="1"/>
          <p:nvPr/>
        </p:nvSpPr>
        <p:spPr>
          <a:xfrm>
            <a:off x="716657" y="1700068"/>
            <a:ext cx="97020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此外，我们还可以应用更多知识构建更多的状态性特征。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比如用</a:t>
            </a:r>
            <a:r>
              <a:rPr lang="zh-CN" altLang="en-US" sz="2000" dirty="0">
                <a:solidFill>
                  <a:srgbClr val="FF0000"/>
                </a:solidFill>
              </a:rPr>
              <a:t>上期账单金额</a:t>
            </a:r>
            <a:r>
              <a:rPr lang="zh-CN" altLang="en-US" sz="2000" dirty="0"/>
              <a:t>除以</a:t>
            </a:r>
            <a:r>
              <a:rPr lang="zh-CN" altLang="en-US" sz="2000" dirty="0">
                <a:solidFill>
                  <a:srgbClr val="FF0000"/>
                </a:solidFill>
              </a:rPr>
              <a:t>上期还款金额</a:t>
            </a:r>
            <a:r>
              <a:rPr lang="zh-CN" altLang="en-US" sz="2000" dirty="0"/>
              <a:t>得到</a:t>
            </a:r>
            <a:r>
              <a:rPr lang="zh-CN" altLang="en-US" sz="2000" dirty="0">
                <a:solidFill>
                  <a:srgbClr val="FF0000"/>
                </a:solidFill>
              </a:rPr>
              <a:t>还款比例</a:t>
            </a:r>
            <a:r>
              <a:rPr lang="zh-CN" altLang="en-US" sz="2000" dirty="0"/>
              <a:t>，再 </a:t>
            </a:r>
            <a:r>
              <a:rPr lang="en-US" altLang="zh-CN" sz="2000" dirty="0" err="1"/>
              <a:t>groupby</a:t>
            </a:r>
            <a:r>
              <a:rPr lang="en-US" altLang="zh-CN" sz="2000" dirty="0"/>
              <a:t> </a:t>
            </a:r>
            <a:r>
              <a:rPr lang="zh-CN" altLang="en-US" sz="2000" dirty="0"/>
              <a:t>聚合</a:t>
            </a:r>
            <a:endParaRPr lang="en-US" altLang="zh-CN" sz="2000" dirty="0"/>
          </a:p>
        </p:txBody>
      </p:sp>
      <p:graphicFrame>
        <p:nvGraphicFramePr>
          <p:cNvPr id="9" name="表格 2">
            <a:extLst>
              <a:ext uri="{FF2B5EF4-FFF2-40B4-BE49-F238E27FC236}">
                <a16:creationId xmlns:a16="http://schemas.microsoft.com/office/drawing/2014/main" id="{A5499FBB-24D3-4011-BAE4-FD2E011D4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133589"/>
              </p:ext>
            </p:extLst>
          </p:nvPr>
        </p:nvGraphicFramePr>
        <p:xfrm>
          <a:off x="758237" y="2814417"/>
          <a:ext cx="10938465" cy="3783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7656">
                  <a:extLst>
                    <a:ext uri="{9D8B030D-6E8A-4147-A177-3AD203B41FA5}">
                      <a16:colId xmlns:a16="http://schemas.microsoft.com/office/drawing/2014/main" val="2840135025"/>
                    </a:ext>
                  </a:extLst>
                </a:gridCol>
                <a:gridCol w="2163603">
                  <a:extLst>
                    <a:ext uri="{9D8B030D-6E8A-4147-A177-3AD203B41FA5}">
                      <a16:colId xmlns:a16="http://schemas.microsoft.com/office/drawing/2014/main" val="1280814439"/>
                    </a:ext>
                  </a:extLst>
                </a:gridCol>
                <a:gridCol w="2163603">
                  <a:extLst>
                    <a:ext uri="{9D8B030D-6E8A-4147-A177-3AD203B41FA5}">
                      <a16:colId xmlns:a16="http://schemas.microsoft.com/office/drawing/2014/main" val="1226859795"/>
                    </a:ext>
                  </a:extLst>
                </a:gridCol>
                <a:gridCol w="2163603">
                  <a:extLst>
                    <a:ext uri="{9D8B030D-6E8A-4147-A177-3AD203B41FA5}">
                      <a16:colId xmlns:a16="http://schemas.microsoft.com/office/drawing/2014/main" val="1132157164"/>
                    </a:ext>
                  </a:extLst>
                </a:gridCol>
              </a:tblGrid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new_user_id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上期账单金额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上期还款金额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还款比例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0000a11bede26d01990cd7bf86a4ffed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1.000000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0000a11bede26d01990cd7bf86a4ffed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51.367404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49.580299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1.036045</a:t>
                      </a:r>
                      <a:endParaRPr lang="en-US" altLang="zh-CN" dirty="0">
                        <a:effectLst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0000a11bede26d01990cd7bf86a4ffed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0001102f53f24a8952ed5b47f9564354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1.000000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0001102f53f24a8952ed5b47f9564354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13756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5A70C79A-C046-4890-A78D-3E2EB9D9317D}"/>
              </a:ext>
            </a:extLst>
          </p:cNvPr>
          <p:cNvSpPr txBox="1"/>
          <p:nvPr/>
        </p:nvSpPr>
        <p:spPr>
          <a:xfrm>
            <a:off x="4237299" y="1161144"/>
            <a:ext cx="7954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bill_train["还款比例"] = bill_train["上期账单金额"] / bill_train["上期还款金额"]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66146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：状态性特征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C0CE6-5253-4545-A4B0-D89EEA4FCD8F}"/>
              </a:ext>
            </a:extLst>
          </p:cNvPr>
          <p:cNvSpPr txBox="1"/>
          <p:nvPr/>
        </p:nvSpPr>
        <p:spPr>
          <a:xfrm>
            <a:off x="716657" y="1700068"/>
            <a:ext cx="97020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此外，我们还可以应用更多知识构建更多的状态性特征。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比如用</a:t>
            </a:r>
            <a:r>
              <a:rPr lang="zh-CN" altLang="en-US" sz="2000" dirty="0">
                <a:solidFill>
                  <a:srgbClr val="FF0000"/>
                </a:solidFill>
              </a:rPr>
              <a:t>上期账单金额</a:t>
            </a:r>
            <a:r>
              <a:rPr lang="zh-CN" altLang="en-US" sz="2000" dirty="0"/>
              <a:t>除以</a:t>
            </a:r>
            <a:r>
              <a:rPr lang="zh-CN" altLang="en-US" sz="2000" dirty="0">
                <a:solidFill>
                  <a:srgbClr val="FF0000"/>
                </a:solidFill>
              </a:rPr>
              <a:t>上期还款金额</a:t>
            </a:r>
            <a:r>
              <a:rPr lang="zh-CN" altLang="en-US" sz="2000" dirty="0"/>
              <a:t>得到</a:t>
            </a:r>
            <a:r>
              <a:rPr lang="zh-CN" altLang="en-US" sz="2000" dirty="0">
                <a:solidFill>
                  <a:srgbClr val="FF0000"/>
                </a:solidFill>
              </a:rPr>
              <a:t>还款比例</a:t>
            </a:r>
            <a:r>
              <a:rPr lang="zh-CN" altLang="en-US" sz="2000" dirty="0"/>
              <a:t>，再 </a:t>
            </a:r>
            <a:r>
              <a:rPr lang="en-US" altLang="zh-CN" sz="2000" dirty="0" err="1"/>
              <a:t>groupby</a:t>
            </a:r>
            <a:r>
              <a:rPr lang="en-US" altLang="zh-CN" sz="2000" dirty="0"/>
              <a:t> </a:t>
            </a:r>
            <a:r>
              <a:rPr lang="zh-CN" altLang="en-US" sz="2000" dirty="0"/>
              <a:t>聚合</a:t>
            </a:r>
            <a:endParaRPr lang="en-US" altLang="zh-CN" sz="2000" dirty="0"/>
          </a:p>
        </p:txBody>
      </p:sp>
      <p:graphicFrame>
        <p:nvGraphicFramePr>
          <p:cNvPr id="9" name="表格 2">
            <a:extLst>
              <a:ext uri="{FF2B5EF4-FFF2-40B4-BE49-F238E27FC236}">
                <a16:creationId xmlns:a16="http://schemas.microsoft.com/office/drawing/2014/main" id="{A5499FBB-24D3-4011-BAE4-FD2E011D4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192364"/>
              </p:ext>
            </p:extLst>
          </p:nvPr>
        </p:nvGraphicFramePr>
        <p:xfrm>
          <a:off x="758237" y="2814417"/>
          <a:ext cx="10938465" cy="3783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7656">
                  <a:extLst>
                    <a:ext uri="{9D8B030D-6E8A-4147-A177-3AD203B41FA5}">
                      <a16:colId xmlns:a16="http://schemas.microsoft.com/office/drawing/2014/main" val="2840135025"/>
                    </a:ext>
                  </a:extLst>
                </a:gridCol>
                <a:gridCol w="2163603">
                  <a:extLst>
                    <a:ext uri="{9D8B030D-6E8A-4147-A177-3AD203B41FA5}">
                      <a16:colId xmlns:a16="http://schemas.microsoft.com/office/drawing/2014/main" val="1280814439"/>
                    </a:ext>
                  </a:extLst>
                </a:gridCol>
                <a:gridCol w="2163603">
                  <a:extLst>
                    <a:ext uri="{9D8B030D-6E8A-4147-A177-3AD203B41FA5}">
                      <a16:colId xmlns:a16="http://schemas.microsoft.com/office/drawing/2014/main" val="1226859795"/>
                    </a:ext>
                  </a:extLst>
                </a:gridCol>
                <a:gridCol w="2163603">
                  <a:extLst>
                    <a:ext uri="{9D8B030D-6E8A-4147-A177-3AD203B41FA5}">
                      <a16:colId xmlns:a16="http://schemas.microsoft.com/office/drawing/2014/main" val="1132157164"/>
                    </a:ext>
                  </a:extLst>
                </a:gridCol>
              </a:tblGrid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new_user_id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上期账单金额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上期还款金额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还款比例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0000a11bede26d01990cd7bf86a4ffed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1.000000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0000a11bede26d01990cd7bf86a4ffed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51.367404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49.580299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1.036045</a:t>
                      </a:r>
                      <a:endParaRPr lang="en-US" altLang="zh-CN" dirty="0">
                        <a:effectLst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0000a11bede26d01990cd7bf86a4ffed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0001102f53f24a8952ed5b47f9564354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26.457513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1.000000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0001102f53f24a8952ed5b47f9564354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13756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5A70C79A-C046-4890-A78D-3E2EB9D9317D}"/>
              </a:ext>
            </a:extLst>
          </p:cNvPr>
          <p:cNvSpPr txBox="1"/>
          <p:nvPr/>
        </p:nvSpPr>
        <p:spPr>
          <a:xfrm>
            <a:off x="3961382" y="937493"/>
            <a:ext cx="7954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bill_train["还款比例"] = bill_train["上期账单金额"] / bill_train["上期还款金额"]</a:t>
            </a:r>
            <a:endParaRPr lang="en-US" altLang="zh-CN" dirty="0"/>
          </a:p>
          <a:p>
            <a:r>
              <a:rPr lang="en-US" altLang="zh-CN" dirty="0" err="1"/>
              <a:t>agg_cormoney</a:t>
            </a:r>
            <a:r>
              <a:rPr lang="en-US" altLang="zh-CN" dirty="0"/>
              <a:t> = </a:t>
            </a:r>
            <a:r>
              <a:rPr lang="en-US" altLang="zh-CN" dirty="0" err="1"/>
              <a:t>bill_train.groupby</a:t>
            </a:r>
            <a:r>
              <a:rPr lang="en-US" altLang="zh-CN" dirty="0"/>
              <a:t>("</a:t>
            </a:r>
            <a:r>
              <a:rPr lang="en-US" altLang="zh-CN" dirty="0" err="1"/>
              <a:t>new_user_id</a:t>
            </a:r>
            <a:r>
              <a:rPr lang="en-US" altLang="zh-CN" dirty="0"/>
              <a:t>")["</a:t>
            </a:r>
            <a:r>
              <a:rPr lang="zh-CN" altLang="en-US" dirty="0"/>
              <a:t>还款比例</a:t>
            </a:r>
            <a:r>
              <a:rPr lang="en-US" altLang="zh-CN" dirty="0"/>
              <a:t>"].</a:t>
            </a:r>
            <a:r>
              <a:rPr lang="en-US" altLang="zh-CN" dirty="0" err="1"/>
              <a:t>agg</a:t>
            </a:r>
            <a:r>
              <a:rPr lang="en-US" altLang="zh-CN" dirty="0"/>
              <a:t>(["mean"])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91468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：状态性特征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C0CE6-5253-4545-A4B0-D89EEA4FCD8F}"/>
              </a:ext>
            </a:extLst>
          </p:cNvPr>
          <p:cNvSpPr txBox="1"/>
          <p:nvPr/>
        </p:nvSpPr>
        <p:spPr>
          <a:xfrm>
            <a:off x="716657" y="1700068"/>
            <a:ext cx="97020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此外，我们还可以应用更多知识构建更多的状态性特征。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比如用</a:t>
            </a:r>
            <a:r>
              <a:rPr lang="zh-CN" altLang="en-US" sz="2000" dirty="0">
                <a:solidFill>
                  <a:srgbClr val="FF0000"/>
                </a:solidFill>
              </a:rPr>
              <a:t>上期账单金额</a:t>
            </a:r>
            <a:r>
              <a:rPr lang="zh-CN" altLang="en-US" sz="2000" dirty="0"/>
              <a:t>除以</a:t>
            </a:r>
            <a:r>
              <a:rPr lang="zh-CN" altLang="en-US" sz="2000" dirty="0">
                <a:solidFill>
                  <a:srgbClr val="FF0000"/>
                </a:solidFill>
              </a:rPr>
              <a:t>上期还款金额</a:t>
            </a:r>
            <a:r>
              <a:rPr lang="zh-CN" altLang="en-US" sz="2000" dirty="0"/>
              <a:t>得到</a:t>
            </a:r>
            <a:r>
              <a:rPr lang="zh-CN" altLang="en-US" sz="2000" dirty="0">
                <a:solidFill>
                  <a:srgbClr val="FF0000"/>
                </a:solidFill>
              </a:rPr>
              <a:t>还款比例</a:t>
            </a:r>
            <a:r>
              <a:rPr lang="zh-CN" altLang="en-US" sz="2000" dirty="0"/>
              <a:t>，再 </a:t>
            </a:r>
            <a:r>
              <a:rPr lang="en-US" altLang="zh-CN" sz="2000" dirty="0" err="1"/>
              <a:t>groupby</a:t>
            </a:r>
            <a:r>
              <a:rPr lang="en-US" altLang="zh-CN" sz="2000" dirty="0"/>
              <a:t> </a:t>
            </a:r>
            <a:r>
              <a:rPr lang="zh-CN" altLang="en-US" sz="2000" dirty="0"/>
              <a:t>聚合</a:t>
            </a:r>
            <a:endParaRPr lang="en-US" altLang="zh-CN" sz="2000" dirty="0"/>
          </a:p>
        </p:txBody>
      </p:sp>
      <p:graphicFrame>
        <p:nvGraphicFramePr>
          <p:cNvPr id="9" name="表格 2">
            <a:extLst>
              <a:ext uri="{FF2B5EF4-FFF2-40B4-BE49-F238E27FC236}">
                <a16:creationId xmlns:a16="http://schemas.microsoft.com/office/drawing/2014/main" id="{A5499FBB-24D3-4011-BAE4-FD2E011D4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440631"/>
              </p:ext>
            </p:extLst>
          </p:nvPr>
        </p:nvGraphicFramePr>
        <p:xfrm>
          <a:off x="2790370" y="3601495"/>
          <a:ext cx="6611259" cy="18916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7656">
                  <a:extLst>
                    <a:ext uri="{9D8B030D-6E8A-4147-A177-3AD203B41FA5}">
                      <a16:colId xmlns:a16="http://schemas.microsoft.com/office/drawing/2014/main" val="2840135025"/>
                    </a:ext>
                  </a:extLst>
                </a:gridCol>
                <a:gridCol w="2163603">
                  <a:extLst>
                    <a:ext uri="{9D8B030D-6E8A-4147-A177-3AD203B41FA5}">
                      <a16:colId xmlns:a16="http://schemas.microsoft.com/office/drawing/2014/main" val="1226859795"/>
                    </a:ext>
                  </a:extLst>
                </a:gridCol>
              </a:tblGrid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new_user_id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平均还款比例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0000a11bede26d01990cd7bf86a4ffed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1.032223</a:t>
                      </a:r>
                      <a:endParaRPr lang="en-US" altLang="zh-CN" dirty="0">
                        <a:effectLst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0001102f53f24a8952ed5b47f9564354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0.968705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5A70C79A-C046-4890-A78D-3E2EB9D9317D}"/>
              </a:ext>
            </a:extLst>
          </p:cNvPr>
          <p:cNvSpPr txBox="1"/>
          <p:nvPr/>
        </p:nvSpPr>
        <p:spPr>
          <a:xfrm>
            <a:off x="3961382" y="937493"/>
            <a:ext cx="7954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bill_train["还款比例"] = bill_train["上期账单金额"] / bill_train["上期还款金额"]</a:t>
            </a:r>
            <a:endParaRPr lang="en-US" altLang="zh-CN" dirty="0"/>
          </a:p>
          <a:p>
            <a:r>
              <a:rPr lang="en-US" altLang="zh-CN" dirty="0" err="1"/>
              <a:t>agg_cormoney</a:t>
            </a:r>
            <a:r>
              <a:rPr lang="en-US" altLang="zh-CN" dirty="0"/>
              <a:t> = </a:t>
            </a:r>
            <a:r>
              <a:rPr lang="en-US" altLang="zh-CN" dirty="0" err="1"/>
              <a:t>bill_train.groupby</a:t>
            </a:r>
            <a:r>
              <a:rPr lang="en-US" altLang="zh-CN" dirty="0"/>
              <a:t>("</a:t>
            </a:r>
            <a:r>
              <a:rPr lang="en-US" altLang="zh-CN" dirty="0" err="1"/>
              <a:t>new_user_id</a:t>
            </a:r>
            <a:r>
              <a:rPr lang="en-US" altLang="zh-CN" dirty="0"/>
              <a:t>")["</a:t>
            </a:r>
            <a:r>
              <a:rPr lang="zh-CN" altLang="en-US" dirty="0"/>
              <a:t>还款比例</a:t>
            </a:r>
            <a:r>
              <a:rPr lang="en-US" altLang="zh-CN" dirty="0"/>
              <a:t>"].</a:t>
            </a:r>
            <a:r>
              <a:rPr lang="en-US" altLang="zh-CN" dirty="0" err="1"/>
              <a:t>agg</a:t>
            </a:r>
            <a:r>
              <a:rPr lang="en-US" altLang="zh-CN" dirty="0"/>
              <a:t>(["mean"])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1144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3467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数据准备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E9D9A9-E855-4203-ADD0-6957E407478B}"/>
              </a:ext>
            </a:extLst>
          </p:cNvPr>
          <p:cNvSpPr txBox="1"/>
          <p:nvPr/>
        </p:nvSpPr>
        <p:spPr>
          <a:xfrm>
            <a:off x="-310291" y="1251512"/>
            <a:ext cx="7765949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518E"/>
                </a:solidFill>
              </a:rPr>
              <a:t>数据清洗</a:t>
            </a:r>
            <a:endParaRPr lang="en-US" altLang="zh-CN" sz="28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518E"/>
                </a:solidFill>
              </a:rPr>
              <a:t>数据预处理</a:t>
            </a:r>
            <a:endParaRPr lang="en-US" altLang="zh-CN" sz="28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518E"/>
                </a:solidFill>
              </a:rPr>
              <a:t>特征生成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545551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：状态性特征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C0CE6-5253-4545-A4B0-D89EEA4FCD8F}"/>
              </a:ext>
            </a:extLst>
          </p:cNvPr>
          <p:cNvSpPr txBox="1"/>
          <p:nvPr/>
        </p:nvSpPr>
        <p:spPr>
          <a:xfrm>
            <a:off x="716657" y="1700068"/>
            <a:ext cx="970204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平均还款比例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 err="1"/>
              <a:t>bill_train</a:t>
            </a:r>
            <a:r>
              <a:rPr lang="en-US" altLang="zh-CN" sz="2000" dirty="0"/>
              <a:t>["</a:t>
            </a:r>
            <a:r>
              <a:rPr lang="zh-CN" altLang="en-US" sz="2000" dirty="0"/>
              <a:t>还款比例</a:t>
            </a:r>
            <a:r>
              <a:rPr lang="en-US" altLang="zh-CN" sz="2000" dirty="0"/>
              <a:t>"] = </a:t>
            </a:r>
            <a:r>
              <a:rPr lang="en-US" altLang="zh-CN" sz="2000" dirty="0" err="1"/>
              <a:t>bill_train</a:t>
            </a:r>
            <a:r>
              <a:rPr lang="en-US" altLang="zh-CN" sz="2000" dirty="0"/>
              <a:t>["</a:t>
            </a:r>
            <a:r>
              <a:rPr lang="zh-CN" altLang="en-US" sz="2000" dirty="0"/>
              <a:t>上期账单金额</a:t>
            </a:r>
            <a:r>
              <a:rPr lang="en-US" altLang="zh-CN" sz="2000" dirty="0"/>
              <a:t>"] / </a:t>
            </a:r>
            <a:r>
              <a:rPr lang="en-US" altLang="zh-CN" sz="2000" dirty="0" err="1"/>
              <a:t>bill_train</a:t>
            </a:r>
            <a:r>
              <a:rPr lang="en-US" altLang="zh-CN" sz="2000" dirty="0"/>
              <a:t>["</a:t>
            </a:r>
            <a:r>
              <a:rPr lang="zh-CN" altLang="en-US" sz="2000" dirty="0"/>
              <a:t>上期还款金额</a:t>
            </a:r>
            <a:r>
              <a:rPr lang="en-US" altLang="zh-CN" sz="2000" dirty="0"/>
              <a:t>"]</a:t>
            </a:r>
          </a:p>
          <a:p>
            <a:r>
              <a:rPr lang="en-US" altLang="zh-CN" sz="2000" dirty="0" err="1"/>
              <a:t>agg_cormoney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bill_train.groupby</a:t>
            </a:r>
            <a:r>
              <a:rPr lang="en-US" altLang="zh-CN" sz="2000" dirty="0"/>
              <a:t>("</a:t>
            </a:r>
            <a:r>
              <a:rPr lang="en-US" altLang="zh-CN" sz="2000" dirty="0" err="1"/>
              <a:t>new_user_id</a:t>
            </a:r>
            <a:r>
              <a:rPr lang="en-US" altLang="zh-CN" sz="2000" dirty="0"/>
              <a:t>")["</a:t>
            </a:r>
            <a:r>
              <a:rPr lang="zh-CN" altLang="en-US" sz="2000" dirty="0"/>
              <a:t>还款比例</a:t>
            </a:r>
            <a:r>
              <a:rPr lang="en-US" altLang="zh-CN" sz="2000" dirty="0"/>
              <a:t>"].</a:t>
            </a:r>
            <a:r>
              <a:rPr lang="en-US" altLang="zh-CN" sz="2000" dirty="0" err="1"/>
              <a:t>agg</a:t>
            </a:r>
            <a:r>
              <a:rPr lang="en-US" altLang="zh-CN" sz="2000" dirty="0"/>
              <a:t>(["mean"])</a:t>
            </a:r>
          </a:p>
          <a:p>
            <a:r>
              <a:rPr lang="en-US" altLang="zh-CN" sz="2000" dirty="0" err="1"/>
              <a:t>agg_cormoney.columns</a:t>
            </a:r>
            <a:r>
              <a:rPr lang="en-US" altLang="zh-CN" sz="2000" dirty="0"/>
              <a:t> = ["</a:t>
            </a:r>
            <a:r>
              <a:rPr lang="zh-CN" altLang="en-US" sz="2000" dirty="0"/>
              <a:t>平均还款比例</a:t>
            </a:r>
            <a:r>
              <a:rPr lang="en-US" altLang="zh-CN" sz="2000" dirty="0"/>
              <a:t>"]</a:t>
            </a:r>
          </a:p>
          <a:p>
            <a:r>
              <a:rPr lang="en-US" altLang="zh-CN" sz="2000" dirty="0" err="1"/>
              <a:t>agg_cormoney.reset_index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inplace</a:t>
            </a:r>
            <a:r>
              <a:rPr lang="en-US" altLang="zh-CN" sz="2000" dirty="0"/>
              <a:t>=True)</a:t>
            </a:r>
          </a:p>
          <a:p>
            <a:r>
              <a:rPr lang="en-US" altLang="zh-CN" sz="2000" dirty="0" err="1"/>
              <a:t>agg_cormoney.head</a:t>
            </a:r>
            <a:r>
              <a:rPr lang="en-US" altLang="zh-CN" sz="2000" dirty="0"/>
              <a:t>(5)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41543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：趋势性特征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C0CE6-5253-4545-A4B0-D89EEA4FCD8F}"/>
              </a:ext>
            </a:extLst>
          </p:cNvPr>
          <p:cNvSpPr txBox="1"/>
          <p:nvPr/>
        </p:nvSpPr>
        <p:spPr>
          <a:xfrm>
            <a:off x="716657" y="1700068"/>
            <a:ext cx="97020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该如何计算</a:t>
            </a:r>
            <a:r>
              <a:rPr lang="zh-CN" altLang="en-US" sz="2000" dirty="0">
                <a:solidFill>
                  <a:srgbClr val="FF0000"/>
                </a:solidFill>
              </a:rPr>
              <a:t>趋势量</a:t>
            </a:r>
            <a:r>
              <a:rPr lang="zh-CN" altLang="en-US" sz="2000" dirty="0"/>
              <a:t>呢？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49184E-ABA6-489B-9E41-013432B63B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675" y="1568948"/>
            <a:ext cx="1009791" cy="9716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44955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：趋势性特征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C0CE6-5253-4545-A4B0-D89EEA4FCD8F}"/>
              </a:ext>
            </a:extLst>
          </p:cNvPr>
          <p:cNvSpPr txBox="1"/>
          <p:nvPr/>
        </p:nvSpPr>
        <p:spPr>
          <a:xfrm>
            <a:off x="716657" y="1700068"/>
            <a:ext cx="97020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该如何计算</a:t>
            </a:r>
            <a:r>
              <a:rPr lang="zh-CN" altLang="en-US" sz="2000" dirty="0">
                <a:solidFill>
                  <a:srgbClr val="FF0000"/>
                </a:solidFill>
              </a:rPr>
              <a:t>趋势量</a:t>
            </a:r>
            <a:r>
              <a:rPr lang="zh-CN" altLang="en-US" sz="2000" dirty="0"/>
              <a:t>呢？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计算趋势量前，解释一下</a:t>
            </a:r>
            <a:r>
              <a:rPr lang="en-US" altLang="zh-CN" sz="2000" dirty="0"/>
              <a:t>pandas</a:t>
            </a:r>
            <a:r>
              <a:rPr lang="zh-CN" altLang="en-US" sz="2000" dirty="0"/>
              <a:t>里的</a:t>
            </a:r>
            <a:r>
              <a:rPr lang="en-US" altLang="zh-CN" sz="2000" dirty="0">
                <a:solidFill>
                  <a:srgbClr val="FF0000"/>
                </a:solidFill>
              </a:rPr>
              <a:t>apply</a:t>
            </a:r>
            <a:r>
              <a:rPr lang="zh-CN" altLang="en-US" sz="2000" dirty="0"/>
              <a:t>函数</a:t>
            </a:r>
            <a:endParaRPr lang="en-US" altLang="zh-CN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100103-04BC-4D96-83B8-193CD03AC9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420" y="1475589"/>
            <a:ext cx="5875517" cy="46360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09309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：趋势性特征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C0CE6-5253-4545-A4B0-D89EEA4FCD8F}"/>
              </a:ext>
            </a:extLst>
          </p:cNvPr>
          <p:cNvSpPr txBox="1"/>
          <p:nvPr/>
        </p:nvSpPr>
        <p:spPr>
          <a:xfrm>
            <a:off x="421956" y="1808469"/>
            <a:ext cx="578574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计算趋势量前，解释一下</a:t>
            </a:r>
            <a:r>
              <a:rPr lang="en-US" altLang="zh-CN" sz="2000" dirty="0"/>
              <a:t>pandas</a:t>
            </a:r>
            <a:r>
              <a:rPr lang="zh-CN" altLang="en-US" sz="2000" dirty="0"/>
              <a:t>里的</a:t>
            </a:r>
            <a:r>
              <a:rPr lang="en-US" altLang="zh-CN" sz="2000" dirty="0">
                <a:solidFill>
                  <a:srgbClr val="FF0000"/>
                </a:solidFill>
              </a:rPr>
              <a:t>apply</a:t>
            </a:r>
            <a:r>
              <a:rPr lang="zh-CN" altLang="en-US" sz="2000" dirty="0"/>
              <a:t>函数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如右图是 </a:t>
            </a:r>
            <a:r>
              <a:rPr lang="en-US" altLang="zh-CN" sz="2000" dirty="0" err="1"/>
              <a:t>groupby</a:t>
            </a:r>
            <a:r>
              <a:rPr lang="en-US" altLang="zh-CN" sz="2000" dirty="0"/>
              <a:t>(‘</a:t>
            </a:r>
            <a:r>
              <a:rPr lang="en-US" altLang="zh-CN" sz="2000" dirty="0" err="1"/>
              <a:t>new_user_id</a:t>
            </a:r>
            <a:r>
              <a:rPr lang="en-US" altLang="zh-CN" sz="2000" dirty="0"/>
              <a:t>’) </a:t>
            </a:r>
            <a:r>
              <a:rPr lang="zh-CN" altLang="en-US" sz="2000" dirty="0"/>
              <a:t>之后数据的样子</a:t>
            </a:r>
            <a:endParaRPr lang="en-US" altLang="zh-CN" sz="2000" dirty="0"/>
          </a:p>
          <a:p>
            <a:r>
              <a:rPr lang="zh-CN" altLang="en-US" sz="2000" dirty="0"/>
              <a:t>即以</a:t>
            </a:r>
            <a:r>
              <a:rPr lang="en-US" altLang="zh-CN" sz="2000" dirty="0"/>
              <a:t>”</a:t>
            </a:r>
            <a:r>
              <a:rPr lang="en-US" altLang="zh-CN" sz="2000" dirty="0" err="1"/>
              <a:t>new_user_id</a:t>
            </a:r>
            <a:r>
              <a:rPr lang="en-US" altLang="zh-CN" sz="2000" dirty="0"/>
              <a:t>”</a:t>
            </a:r>
            <a:r>
              <a:rPr lang="zh-CN" altLang="en-US" sz="2000" dirty="0"/>
              <a:t>分块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我们希望做一个函数，</a:t>
            </a:r>
            <a:r>
              <a:rPr lang="zh-CN" altLang="en-US" sz="2000" dirty="0">
                <a:solidFill>
                  <a:srgbClr val="FF0000"/>
                </a:solidFill>
              </a:rPr>
              <a:t>分别</a:t>
            </a:r>
            <a:r>
              <a:rPr lang="zh-CN" altLang="en-US" sz="2000" dirty="0"/>
              <a:t>对每个数据块进行操作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假设这个函数是：</a:t>
            </a:r>
            <a:endParaRPr lang="en-US" altLang="zh-CN" sz="2000" dirty="0"/>
          </a:p>
          <a:p>
            <a:r>
              <a:rPr lang="en-US" altLang="zh-CN" sz="2000" dirty="0"/>
              <a:t>def </a:t>
            </a:r>
            <a:r>
              <a:rPr lang="en-US" altLang="zh-CN" sz="2000" dirty="0" err="1"/>
              <a:t>func</a:t>
            </a:r>
            <a:r>
              <a:rPr lang="en-US" altLang="zh-CN" sz="2000" dirty="0"/>
              <a:t>(x):</a:t>
            </a:r>
          </a:p>
          <a:p>
            <a:r>
              <a:rPr lang="en-US" altLang="zh-CN" sz="2000" dirty="0"/>
              <a:t>    …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100103-04BC-4D96-83B8-193CD03AC9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420" y="1475589"/>
            <a:ext cx="5875517" cy="463607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2240862-94BD-4DB3-97E0-AE6DF0BF5BAE}"/>
              </a:ext>
            </a:extLst>
          </p:cNvPr>
          <p:cNvSpPr/>
          <p:nvPr/>
        </p:nvSpPr>
        <p:spPr>
          <a:xfrm>
            <a:off x="6280728" y="2159129"/>
            <a:ext cx="5682435" cy="11382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4D26A2-9D85-47DC-A1F4-CD565398CD19}"/>
              </a:ext>
            </a:extLst>
          </p:cNvPr>
          <p:cNvSpPr/>
          <p:nvPr/>
        </p:nvSpPr>
        <p:spPr>
          <a:xfrm>
            <a:off x="6280728" y="3374851"/>
            <a:ext cx="5682435" cy="142805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86ED908-68F0-469D-A03D-4313F9BC812C}"/>
              </a:ext>
            </a:extLst>
          </p:cNvPr>
          <p:cNvSpPr/>
          <p:nvPr/>
        </p:nvSpPr>
        <p:spPr>
          <a:xfrm>
            <a:off x="6280728" y="4880378"/>
            <a:ext cx="5682435" cy="2458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84363C-204B-44CD-A1CA-EEB74451646E}"/>
              </a:ext>
            </a:extLst>
          </p:cNvPr>
          <p:cNvSpPr/>
          <p:nvPr/>
        </p:nvSpPr>
        <p:spPr>
          <a:xfrm>
            <a:off x="6280728" y="5172748"/>
            <a:ext cx="5682435" cy="8678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058061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：趋势性特征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C0CE6-5253-4545-A4B0-D89EEA4FCD8F}"/>
              </a:ext>
            </a:extLst>
          </p:cNvPr>
          <p:cNvSpPr txBox="1"/>
          <p:nvPr/>
        </p:nvSpPr>
        <p:spPr>
          <a:xfrm>
            <a:off x="421956" y="1808469"/>
            <a:ext cx="578574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右图是 </a:t>
            </a:r>
            <a:r>
              <a:rPr lang="en-US" altLang="zh-CN" sz="2000" dirty="0" err="1"/>
              <a:t>groupby</a:t>
            </a:r>
            <a:r>
              <a:rPr lang="en-US" altLang="zh-CN" sz="2000" dirty="0"/>
              <a:t>(‘</a:t>
            </a:r>
            <a:r>
              <a:rPr lang="en-US" altLang="zh-CN" sz="2000" dirty="0" err="1"/>
              <a:t>new_user_id</a:t>
            </a:r>
            <a:r>
              <a:rPr lang="en-US" altLang="zh-CN" sz="2000" dirty="0"/>
              <a:t>’) </a:t>
            </a:r>
            <a:r>
              <a:rPr lang="zh-CN" altLang="en-US" sz="2000" dirty="0"/>
              <a:t>之后数据的样子</a:t>
            </a:r>
            <a:endParaRPr lang="en-US" altLang="zh-CN" sz="2000" dirty="0"/>
          </a:p>
          <a:p>
            <a:r>
              <a:rPr lang="zh-CN" altLang="en-US" sz="2000" dirty="0"/>
              <a:t>即以</a:t>
            </a:r>
            <a:r>
              <a:rPr lang="en-US" altLang="zh-CN" sz="2000" dirty="0"/>
              <a:t>”</a:t>
            </a:r>
            <a:r>
              <a:rPr lang="en-US" altLang="zh-CN" sz="2000" dirty="0" err="1"/>
              <a:t>new_user_id</a:t>
            </a:r>
            <a:r>
              <a:rPr lang="en-US" altLang="zh-CN" sz="2000" dirty="0"/>
              <a:t>”</a:t>
            </a:r>
            <a:r>
              <a:rPr lang="zh-CN" altLang="en-US" sz="2000" dirty="0"/>
              <a:t>分块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我们希望做一个函数，</a:t>
            </a:r>
            <a:r>
              <a:rPr lang="zh-CN" altLang="en-US" sz="2000" dirty="0">
                <a:solidFill>
                  <a:srgbClr val="FF0000"/>
                </a:solidFill>
              </a:rPr>
              <a:t>分别</a:t>
            </a:r>
            <a:r>
              <a:rPr lang="zh-CN" altLang="en-US" sz="2000" dirty="0"/>
              <a:t>对每个数据块进行操作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我们可以用 </a:t>
            </a:r>
            <a:r>
              <a:rPr lang="en-US" altLang="zh-CN" sz="2000" dirty="0"/>
              <a:t>for </a:t>
            </a:r>
            <a:r>
              <a:rPr lang="zh-CN" altLang="en-US" sz="2000" dirty="0"/>
              <a:t>循环取出每个块</a:t>
            </a:r>
            <a:endParaRPr lang="en-US" altLang="zh-CN" sz="2000" dirty="0"/>
          </a:p>
          <a:p>
            <a:r>
              <a:rPr lang="zh-CN" altLang="en-US" sz="2000" dirty="0"/>
              <a:t>然后执行 </a:t>
            </a:r>
            <a:r>
              <a:rPr lang="en-US" altLang="zh-CN" sz="2000" dirty="0" err="1"/>
              <a:t>func</a:t>
            </a:r>
            <a:r>
              <a:rPr lang="en-US" altLang="zh-CN" sz="2000" dirty="0"/>
              <a:t>()</a:t>
            </a:r>
          </a:p>
          <a:p>
            <a:endParaRPr lang="en-US" altLang="zh-CN" sz="2000" dirty="0"/>
          </a:p>
          <a:p>
            <a:r>
              <a:rPr lang="en-US" altLang="zh-CN" sz="2000" dirty="0"/>
              <a:t>for </a:t>
            </a:r>
            <a:r>
              <a:rPr lang="zh-CN" altLang="en-US" sz="2000" dirty="0"/>
              <a:t>块 </a:t>
            </a:r>
            <a:r>
              <a:rPr lang="en-US" altLang="zh-CN" sz="2000" dirty="0"/>
              <a:t>in </a:t>
            </a:r>
            <a:r>
              <a:rPr lang="zh-CN" altLang="en-US" sz="2000" dirty="0"/>
              <a:t>所有块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func</a:t>
            </a:r>
            <a:r>
              <a:rPr lang="en-US" altLang="zh-CN" sz="2000" dirty="0"/>
              <a:t>(</a:t>
            </a:r>
            <a:r>
              <a:rPr lang="zh-CN" altLang="en-US" sz="2000" dirty="0"/>
              <a:t>块</a:t>
            </a:r>
            <a:r>
              <a:rPr lang="en-US" altLang="zh-CN" sz="2000" dirty="0"/>
              <a:t>)</a:t>
            </a:r>
          </a:p>
          <a:p>
            <a:endParaRPr lang="en-US" altLang="zh-CN" sz="2000" dirty="0"/>
          </a:p>
          <a:p>
            <a:r>
              <a:rPr lang="zh-CN" altLang="en-US" sz="2000" dirty="0"/>
              <a:t>这样执行效率较低，没有利用 </a:t>
            </a:r>
            <a:r>
              <a:rPr lang="en-US" altLang="zh-CN" sz="2000" dirty="0"/>
              <a:t>pandas </a:t>
            </a:r>
            <a:r>
              <a:rPr lang="zh-CN" altLang="en-US" sz="2000" dirty="0"/>
              <a:t>内部并行优势</a:t>
            </a:r>
            <a:endParaRPr lang="en-US" altLang="zh-CN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100103-04BC-4D96-83B8-193CD03AC9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420" y="1475589"/>
            <a:ext cx="5875517" cy="463607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2240862-94BD-4DB3-97E0-AE6DF0BF5BAE}"/>
              </a:ext>
            </a:extLst>
          </p:cNvPr>
          <p:cNvSpPr/>
          <p:nvPr/>
        </p:nvSpPr>
        <p:spPr>
          <a:xfrm>
            <a:off x="6280728" y="2159129"/>
            <a:ext cx="5682435" cy="11382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4D26A2-9D85-47DC-A1F4-CD565398CD19}"/>
              </a:ext>
            </a:extLst>
          </p:cNvPr>
          <p:cNvSpPr/>
          <p:nvPr/>
        </p:nvSpPr>
        <p:spPr>
          <a:xfrm>
            <a:off x="6280728" y="3374851"/>
            <a:ext cx="5682435" cy="142805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86ED908-68F0-469D-A03D-4313F9BC812C}"/>
              </a:ext>
            </a:extLst>
          </p:cNvPr>
          <p:cNvSpPr/>
          <p:nvPr/>
        </p:nvSpPr>
        <p:spPr>
          <a:xfrm>
            <a:off x="6280728" y="4880378"/>
            <a:ext cx="5682435" cy="2458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84363C-204B-44CD-A1CA-EEB74451646E}"/>
              </a:ext>
            </a:extLst>
          </p:cNvPr>
          <p:cNvSpPr/>
          <p:nvPr/>
        </p:nvSpPr>
        <p:spPr>
          <a:xfrm>
            <a:off x="6280728" y="5172748"/>
            <a:ext cx="5682435" cy="8678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63050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：趋势性特征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C0CE6-5253-4545-A4B0-D89EEA4FCD8F}"/>
              </a:ext>
            </a:extLst>
          </p:cNvPr>
          <p:cNvSpPr txBox="1"/>
          <p:nvPr/>
        </p:nvSpPr>
        <p:spPr>
          <a:xfrm>
            <a:off x="421956" y="1808469"/>
            <a:ext cx="578574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右图是 </a:t>
            </a:r>
            <a:r>
              <a:rPr lang="en-US" altLang="zh-CN" sz="2000" dirty="0" err="1"/>
              <a:t>groupby</a:t>
            </a:r>
            <a:r>
              <a:rPr lang="en-US" altLang="zh-CN" sz="2000" dirty="0"/>
              <a:t>(‘</a:t>
            </a:r>
            <a:r>
              <a:rPr lang="en-US" altLang="zh-CN" sz="2000" dirty="0" err="1"/>
              <a:t>new_user_id</a:t>
            </a:r>
            <a:r>
              <a:rPr lang="en-US" altLang="zh-CN" sz="2000" dirty="0"/>
              <a:t>’) </a:t>
            </a:r>
            <a:r>
              <a:rPr lang="zh-CN" altLang="en-US" sz="2000" dirty="0"/>
              <a:t>之后数据的样子</a:t>
            </a:r>
            <a:endParaRPr lang="en-US" altLang="zh-CN" sz="2000" dirty="0"/>
          </a:p>
          <a:p>
            <a:r>
              <a:rPr lang="zh-CN" altLang="en-US" sz="2000" dirty="0"/>
              <a:t>即以</a:t>
            </a:r>
            <a:r>
              <a:rPr lang="en-US" altLang="zh-CN" sz="2000" dirty="0"/>
              <a:t>”</a:t>
            </a:r>
            <a:r>
              <a:rPr lang="en-US" altLang="zh-CN" sz="2000" dirty="0" err="1"/>
              <a:t>new_user_id</a:t>
            </a:r>
            <a:r>
              <a:rPr lang="en-US" altLang="zh-CN" sz="2000" dirty="0"/>
              <a:t>”</a:t>
            </a:r>
            <a:r>
              <a:rPr lang="zh-CN" altLang="en-US" sz="2000" dirty="0"/>
              <a:t>分块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我们希望做一个函数，</a:t>
            </a:r>
            <a:r>
              <a:rPr lang="zh-CN" altLang="en-US" sz="2000" dirty="0">
                <a:solidFill>
                  <a:srgbClr val="FF0000"/>
                </a:solidFill>
              </a:rPr>
              <a:t>分别</a:t>
            </a:r>
            <a:r>
              <a:rPr lang="zh-CN" altLang="en-US" sz="2000" dirty="0"/>
              <a:t>对每个数据块进行操作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高效而常用的办法是，把</a:t>
            </a:r>
            <a:r>
              <a:rPr lang="zh-CN" altLang="en-US" sz="2000" dirty="0">
                <a:solidFill>
                  <a:srgbClr val="FF0000"/>
                </a:solidFill>
              </a:rPr>
              <a:t>函数名</a:t>
            </a:r>
            <a:r>
              <a:rPr lang="en-US" altLang="zh-CN" sz="2000" dirty="0" err="1">
                <a:solidFill>
                  <a:srgbClr val="FF0000"/>
                </a:solidFill>
              </a:rPr>
              <a:t>func</a:t>
            </a:r>
            <a:r>
              <a:rPr lang="zh-CN" altLang="en-US" sz="2000" dirty="0"/>
              <a:t>传给</a:t>
            </a:r>
            <a:r>
              <a:rPr lang="en-US" altLang="zh-CN" sz="2000" dirty="0">
                <a:solidFill>
                  <a:srgbClr val="FF0000"/>
                </a:solidFill>
              </a:rPr>
              <a:t>apply</a:t>
            </a: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数据</a:t>
            </a:r>
            <a:r>
              <a:rPr lang="en-US" altLang="zh-CN" sz="2000" dirty="0">
                <a:solidFill>
                  <a:srgbClr val="FF0000"/>
                </a:solidFill>
              </a:rPr>
              <a:t>.apply(</a:t>
            </a:r>
            <a:r>
              <a:rPr lang="en-US" altLang="zh-CN" sz="2000" dirty="0" err="1">
                <a:solidFill>
                  <a:srgbClr val="FF0000"/>
                </a:solidFill>
              </a:rPr>
              <a:t>func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这相当于对数据中</a:t>
            </a:r>
            <a:r>
              <a:rPr lang="zh-CN" altLang="en-US" sz="2000" dirty="0">
                <a:solidFill>
                  <a:srgbClr val="FF0000"/>
                </a:solidFill>
              </a:rPr>
              <a:t>每个块</a:t>
            </a:r>
            <a:r>
              <a:rPr lang="zh-CN" altLang="en-US" sz="2000" dirty="0"/>
              <a:t>应用</a:t>
            </a:r>
            <a:r>
              <a:rPr lang="en-US" altLang="zh-CN" sz="2000" dirty="0"/>
              <a:t>(apply)</a:t>
            </a:r>
            <a:r>
              <a:rPr lang="en-US" altLang="zh-CN" sz="2000" dirty="0" err="1"/>
              <a:t>func</a:t>
            </a:r>
            <a:r>
              <a:rPr lang="zh-CN" altLang="en-US" sz="2000" dirty="0"/>
              <a:t>函数</a:t>
            </a:r>
            <a:endParaRPr lang="en-US" altLang="zh-CN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100103-04BC-4D96-83B8-193CD03AC9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420" y="1475589"/>
            <a:ext cx="5875517" cy="463607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2240862-94BD-4DB3-97E0-AE6DF0BF5BAE}"/>
              </a:ext>
            </a:extLst>
          </p:cNvPr>
          <p:cNvSpPr/>
          <p:nvPr/>
        </p:nvSpPr>
        <p:spPr>
          <a:xfrm>
            <a:off x="6280728" y="2159129"/>
            <a:ext cx="5682435" cy="11382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4D26A2-9D85-47DC-A1F4-CD565398CD19}"/>
              </a:ext>
            </a:extLst>
          </p:cNvPr>
          <p:cNvSpPr/>
          <p:nvPr/>
        </p:nvSpPr>
        <p:spPr>
          <a:xfrm>
            <a:off x="6280728" y="3374851"/>
            <a:ext cx="5682435" cy="142805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86ED908-68F0-469D-A03D-4313F9BC812C}"/>
              </a:ext>
            </a:extLst>
          </p:cNvPr>
          <p:cNvSpPr/>
          <p:nvPr/>
        </p:nvSpPr>
        <p:spPr>
          <a:xfrm>
            <a:off x="6280728" y="4880378"/>
            <a:ext cx="5682435" cy="2458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84363C-204B-44CD-A1CA-EEB74451646E}"/>
              </a:ext>
            </a:extLst>
          </p:cNvPr>
          <p:cNvSpPr/>
          <p:nvPr/>
        </p:nvSpPr>
        <p:spPr>
          <a:xfrm>
            <a:off x="6280728" y="5172748"/>
            <a:ext cx="5682435" cy="8678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85236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：趋势性特征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C0CE6-5253-4545-A4B0-D89EEA4FCD8F}"/>
              </a:ext>
            </a:extLst>
          </p:cNvPr>
          <p:cNvSpPr txBox="1"/>
          <p:nvPr/>
        </p:nvSpPr>
        <p:spPr>
          <a:xfrm>
            <a:off x="716657" y="1700068"/>
            <a:ext cx="97020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该如何计算</a:t>
            </a:r>
            <a:r>
              <a:rPr lang="zh-CN" altLang="en-US" sz="2000" dirty="0">
                <a:solidFill>
                  <a:srgbClr val="FF0000"/>
                </a:solidFill>
              </a:rPr>
              <a:t>趋势量</a:t>
            </a:r>
            <a:r>
              <a:rPr lang="zh-CN" altLang="en-US" sz="2000" dirty="0"/>
              <a:t>呢？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趋势量：</a:t>
            </a:r>
            <a:endParaRPr lang="en-US" altLang="zh-CN" sz="2000" dirty="0"/>
          </a:p>
          <a:p>
            <a:pPr marL="342900" indent="-342900">
              <a:buFontTx/>
              <a:buChar char="-"/>
            </a:pPr>
            <a:r>
              <a:rPr lang="zh-CN" altLang="en-US" sz="2000" dirty="0"/>
              <a:t>可以计算两个时间阶段的平均值，然后对比</a:t>
            </a:r>
            <a:endParaRPr lang="en-US" altLang="zh-CN" sz="2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972806-DE90-4489-85F7-D3846C01AB74}"/>
              </a:ext>
            </a:extLst>
          </p:cNvPr>
          <p:cNvCxnSpPr/>
          <p:nvPr/>
        </p:nvCxnSpPr>
        <p:spPr>
          <a:xfrm>
            <a:off x="2068010" y="4042399"/>
            <a:ext cx="80559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717F52E-9C8E-43A6-848D-0EB06B876C87}"/>
              </a:ext>
            </a:extLst>
          </p:cNvPr>
          <p:cNvCxnSpPr>
            <a:cxnSpLocks/>
          </p:cNvCxnSpPr>
          <p:nvPr/>
        </p:nvCxnSpPr>
        <p:spPr>
          <a:xfrm flipV="1">
            <a:off x="2192663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B241E39-38D9-44BB-9ABD-393FCAC7F688}"/>
              </a:ext>
            </a:extLst>
          </p:cNvPr>
          <p:cNvCxnSpPr>
            <a:cxnSpLocks/>
          </p:cNvCxnSpPr>
          <p:nvPr/>
        </p:nvCxnSpPr>
        <p:spPr>
          <a:xfrm flipV="1">
            <a:off x="10043509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85A9D9C1-9B33-44AC-9A57-4838DF21E517}"/>
              </a:ext>
            </a:extLst>
          </p:cNvPr>
          <p:cNvSpPr txBox="1"/>
          <p:nvPr/>
        </p:nvSpPr>
        <p:spPr>
          <a:xfrm>
            <a:off x="1384665" y="4635936"/>
            <a:ext cx="1615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1</a:t>
            </a:r>
            <a:r>
              <a:rPr lang="zh-CN" altLang="en-US" sz="2000" dirty="0"/>
              <a:t>月</a:t>
            </a:r>
            <a:r>
              <a:rPr lang="en-US" altLang="zh-CN" sz="2000" dirty="0"/>
              <a:t>1</a:t>
            </a:r>
            <a:r>
              <a:rPr lang="zh-CN" altLang="en-US" sz="2000" dirty="0"/>
              <a:t>日数据</a:t>
            </a:r>
            <a:endParaRPr lang="en-US" altLang="zh-CN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DEAC610-297F-46EF-A670-24DC583FF588}"/>
              </a:ext>
            </a:extLst>
          </p:cNvPr>
          <p:cNvSpPr txBox="1"/>
          <p:nvPr/>
        </p:nvSpPr>
        <p:spPr>
          <a:xfrm>
            <a:off x="9137542" y="4635935"/>
            <a:ext cx="18119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6</a:t>
            </a:r>
            <a:r>
              <a:rPr lang="zh-CN" altLang="en-US" sz="2000" dirty="0"/>
              <a:t>月</a:t>
            </a:r>
            <a:r>
              <a:rPr lang="en-US" altLang="zh-CN" sz="2000" dirty="0"/>
              <a:t>30</a:t>
            </a:r>
            <a:r>
              <a:rPr lang="zh-CN" altLang="en-US" sz="2000" dirty="0"/>
              <a:t>日数据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85002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：趋势性特征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C0CE6-5253-4545-A4B0-D89EEA4FCD8F}"/>
              </a:ext>
            </a:extLst>
          </p:cNvPr>
          <p:cNvSpPr txBox="1"/>
          <p:nvPr/>
        </p:nvSpPr>
        <p:spPr>
          <a:xfrm>
            <a:off x="716657" y="1700068"/>
            <a:ext cx="97020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该如何计算</a:t>
            </a:r>
            <a:r>
              <a:rPr lang="zh-CN" altLang="en-US" sz="2000" dirty="0">
                <a:solidFill>
                  <a:srgbClr val="FF0000"/>
                </a:solidFill>
              </a:rPr>
              <a:t>趋势量</a:t>
            </a:r>
            <a:r>
              <a:rPr lang="zh-CN" altLang="en-US" sz="2000" dirty="0"/>
              <a:t>呢？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趋势量：</a:t>
            </a:r>
            <a:endParaRPr lang="en-US" altLang="zh-CN" sz="2000" dirty="0"/>
          </a:p>
          <a:p>
            <a:pPr marL="342900" indent="-342900">
              <a:buFontTx/>
              <a:buChar char="-"/>
            </a:pPr>
            <a:r>
              <a:rPr lang="zh-CN" altLang="en-US" sz="2000" dirty="0"/>
              <a:t>可以计算两个时间阶段的平均值，然后对比</a:t>
            </a:r>
            <a:endParaRPr lang="en-US" altLang="zh-CN" sz="2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972806-DE90-4489-85F7-D3846C01AB74}"/>
              </a:ext>
            </a:extLst>
          </p:cNvPr>
          <p:cNvCxnSpPr/>
          <p:nvPr/>
        </p:nvCxnSpPr>
        <p:spPr>
          <a:xfrm>
            <a:off x="2068010" y="4042399"/>
            <a:ext cx="80559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717F52E-9C8E-43A6-848D-0EB06B876C87}"/>
              </a:ext>
            </a:extLst>
          </p:cNvPr>
          <p:cNvCxnSpPr>
            <a:cxnSpLocks/>
          </p:cNvCxnSpPr>
          <p:nvPr/>
        </p:nvCxnSpPr>
        <p:spPr>
          <a:xfrm flipV="1">
            <a:off x="2192663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B241E39-38D9-44BB-9ABD-393FCAC7F688}"/>
              </a:ext>
            </a:extLst>
          </p:cNvPr>
          <p:cNvCxnSpPr>
            <a:cxnSpLocks/>
          </p:cNvCxnSpPr>
          <p:nvPr/>
        </p:nvCxnSpPr>
        <p:spPr>
          <a:xfrm flipV="1">
            <a:off x="10043509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85A9D9C1-9B33-44AC-9A57-4838DF21E517}"/>
              </a:ext>
            </a:extLst>
          </p:cNvPr>
          <p:cNvSpPr txBox="1"/>
          <p:nvPr/>
        </p:nvSpPr>
        <p:spPr>
          <a:xfrm>
            <a:off x="1384665" y="4635936"/>
            <a:ext cx="1615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1</a:t>
            </a:r>
            <a:r>
              <a:rPr lang="zh-CN" altLang="en-US" sz="2000" dirty="0"/>
              <a:t>月</a:t>
            </a:r>
            <a:r>
              <a:rPr lang="en-US" altLang="zh-CN" sz="2000" dirty="0"/>
              <a:t>1</a:t>
            </a:r>
            <a:r>
              <a:rPr lang="zh-CN" altLang="en-US" sz="2000" dirty="0"/>
              <a:t>日数据</a:t>
            </a:r>
            <a:endParaRPr lang="en-US" altLang="zh-CN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DEAC610-297F-46EF-A670-24DC583FF588}"/>
              </a:ext>
            </a:extLst>
          </p:cNvPr>
          <p:cNvSpPr txBox="1"/>
          <p:nvPr/>
        </p:nvSpPr>
        <p:spPr>
          <a:xfrm>
            <a:off x="9137542" y="4635935"/>
            <a:ext cx="18119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6</a:t>
            </a:r>
            <a:r>
              <a:rPr lang="zh-CN" altLang="en-US" sz="2000" dirty="0"/>
              <a:t>月</a:t>
            </a:r>
            <a:r>
              <a:rPr lang="en-US" altLang="zh-CN" sz="2000" dirty="0"/>
              <a:t>30</a:t>
            </a:r>
            <a:r>
              <a:rPr lang="zh-CN" altLang="en-US" sz="2000" dirty="0"/>
              <a:t>日数据</a:t>
            </a:r>
            <a:endParaRPr lang="en-US" altLang="zh-CN" sz="2000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FC7BF55-0A3D-47DF-B2E2-ECCEFF7DA2A5}"/>
              </a:ext>
            </a:extLst>
          </p:cNvPr>
          <p:cNvCxnSpPr>
            <a:cxnSpLocks/>
          </p:cNvCxnSpPr>
          <p:nvPr/>
        </p:nvCxnSpPr>
        <p:spPr>
          <a:xfrm flipV="1">
            <a:off x="6069101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04EA1E7-4F6E-425B-B4ED-CB77D2617A57}"/>
              </a:ext>
            </a:extLst>
          </p:cNvPr>
          <p:cNvSpPr txBox="1"/>
          <p:nvPr/>
        </p:nvSpPr>
        <p:spPr>
          <a:xfrm>
            <a:off x="5163134" y="4635935"/>
            <a:ext cx="18119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3</a:t>
            </a:r>
            <a:r>
              <a:rPr lang="zh-CN" altLang="en-US" sz="2000" dirty="0"/>
              <a:t>月</a:t>
            </a:r>
            <a:r>
              <a:rPr lang="en-US" altLang="zh-CN" sz="2000" dirty="0"/>
              <a:t>31</a:t>
            </a:r>
            <a:r>
              <a:rPr lang="zh-CN" altLang="en-US" sz="2000" dirty="0"/>
              <a:t>日数据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089239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：趋势性特征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C0CE6-5253-4545-A4B0-D89EEA4FCD8F}"/>
              </a:ext>
            </a:extLst>
          </p:cNvPr>
          <p:cNvSpPr txBox="1"/>
          <p:nvPr/>
        </p:nvSpPr>
        <p:spPr>
          <a:xfrm>
            <a:off x="716657" y="1700068"/>
            <a:ext cx="97020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该如何计算</a:t>
            </a:r>
            <a:r>
              <a:rPr lang="zh-CN" altLang="en-US" sz="2000" dirty="0">
                <a:solidFill>
                  <a:srgbClr val="FF0000"/>
                </a:solidFill>
              </a:rPr>
              <a:t>趋势量</a:t>
            </a:r>
            <a:r>
              <a:rPr lang="zh-CN" altLang="en-US" sz="2000" dirty="0"/>
              <a:t>呢？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趋势量：</a:t>
            </a:r>
            <a:endParaRPr lang="en-US" altLang="zh-CN" sz="2000" dirty="0"/>
          </a:p>
          <a:p>
            <a:pPr marL="342900" indent="-342900">
              <a:buFontTx/>
              <a:buChar char="-"/>
            </a:pPr>
            <a:r>
              <a:rPr lang="zh-CN" altLang="en-US" sz="2000" dirty="0"/>
              <a:t>可以计算两个时间阶段的平均值，然后对比</a:t>
            </a:r>
            <a:endParaRPr lang="en-US" altLang="zh-CN" sz="2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972806-DE90-4489-85F7-D3846C01AB74}"/>
              </a:ext>
            </a:extLst>
          </p:cNvPr>
          <p:cNvCxnSpPr/>
          <p:nvPr/>
        </p:nvCxnSpPr>
        <p:spPr>
          <a:xfrm>
            <a:off x="2068010" y="4042399"/>
            <a:ext cx="80559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717F52E-9C8E-43A6-848D-0EB06B876C87}"/>
              </a:ext>
            </a:extLst>
          </p:cNvPr>
          <p:cNvCxnSpPr>
            <a:cxnSpLocks/>
          </p:cNvCxnSpPr>
          <p:nvPr/>
        </p:nvCxnSpPr>
        <p:spPr>
          <a:xfrm flipV="1">
            <a:off x="2192663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B241E39-38D9-44BB-9ABD-393FCAC7F688}"/>
              </a:ext>
            </a:extLst>
          </p:cNvPr>
          <p:cNvCxnSpPr>
            <a:cxnSpLocks/>
          </p:cNvCxnSpPr>
          <p:nvPr/>
        </p:nvCxnSpPr>
        <p:spPr>
          <a:xfrm flipV="1">
            <a:off x="10043509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85A9D9C1-9B33-44AC-9A57-4838DF21E517}"/>
              </a:ext>
            </a:extLst>
          </p:cNvPr>
          <p:cNvSpPr txBox="1"/>
          <p:nvPr/>
        </p:nvSpPr>
        <p:spPr>
          <a:xfrm>
            <a:off x="1384665" y="4635936"/>
            <a:ext cx="1615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1</a:t>
            </a:r>
            <a:r>
              <a:rPr lang="zh-CN" altLang="en-US" sz="2000" dirty="0"/>
              <a:t>月</a:t>
            </a:r>
            <a:r>
              <a:rPr lang="en-US" altLang="zh-CN" sz="2000" dirty="0"/>
              <a:t>1</a:t>
            </a:r>
            <a:r>
              <a:rPr lang="zh-CN" altLang="en-US" sz="2000" dirty="0"/>
              <a:t>日数据</a:t>
            </a:r>
            <a:endParaRPr lang="en-US" altLang="zh-CN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DEAC610-297F-46EF-A670-24DC583FF588}"/>
              </a:ext>
            </a:extLst>
          </p:cNvPr>
          <p:cNvSpPr txBox="1"/>
          <p:nvPr/>
        </p:nvSpPr>
        <p:spPr>
          <a:xfrm>
            <a:off x="9137542" y="4635935"/>
            <a:ext cx="18119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6</a:t>
            </a:r>
            <a:r>
              <a:rPr lang="zh-CN" altLang="en-US" sz="2000" dirty="0"/>
              <a:t>月</a:t>
            </a:r>
            <a:r>
              <a:rPr lang="en-US" altLang="zh-CN" sz="2000" dirty="0"/>
              <a:t>30</a:t>
            </a:r>
            <a:r>
              <a:rPr lang="zh-CN" altLang="en-US" sz="2000" dirty="0"/>
              <a:t>日数据</a:t>
            </a:r>
            <a:endParaRPr lang="en-US" altLang="zh-CN" sz="2000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FC7BF55-0A3D-47DF-B2E2-ECCEFF7DA2A5}"/>
              </a:ext>
            </a:extLst>
          </p:cNvPr>
          <p:cNvCxnSpPr>
            <a:cxnSpLocks/>
          </p:cNvCxnSpPr>
          <p:nvPr/>
        </p:nvCxnSpPr>
        <p:spPr>
          <a:xfrm flipV="1">
            <a:off x="6069101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04EA1E7-4F6E-425B-B4ED-CB77D2617A57}"/>
              </a:ext>
            </a:extLst>
          </p:cNvPr>
          <p:cNvSpPr txBox="1"/>
          <p:nvPr/>
        </p:nvSpPr>
        <p:spPr>
          <a:xfrm>
            <a:off x="5163134" y="4635935"/>
            <a:ext cx="18119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3</a:t>
            </a:r>
            <a:r>
              <a:rPr lang="zh-CN" altLang="en-US" sz="2000" dirty="0"/>
              <a:t>月</a:t>
            </a:r>
            <a:r>
              <a:rPr lang="en-US" altLang="zh-CN" sz="2000" dirty="0"/>
              <a:t>31</a:t>
            </a:r>
            <a:r>
              <a:rPr lang="zh-CN" altLang="en-US" sz="2000" dirty="0"/>
              <a:t>日数据</a:t>
            </a:r>
            <a:endParaRPr lang="en-US" altLang="zh-CN" sz="2000" dirty="0"/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FBB4B176-F675-41BF-B27E-C3DA7FB5CB30}"/>
              </a:ext>
            </a:extLst>
          </p:cNvPr>
          <p:cNvSpPr/>
          <p:nvPr/>
        </p:nvSpPr>
        <p:spPr>
          <a:xfrm rot="5400000">
            <a:off x="3911611" y="3451165"/>
            <a:ext cx="438539" cy="3876439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F2B7E247-62C2-4D2E-8EC0-1000E43DD6E9}"/>
              </a:ext>
            </a:extLst>
          </p:cNvPr>
          <p:cNvSpPr/>
          <p:nvPr/>
        </p:nvSpPr>
        <p:spPr>
          <a:xfrm rot="5400000">
            <a:off x="7837034" y="3402180"/>
            <a:ext cx="438539" cy="3974409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04AE6C3-5653-4D23-BDC4-3B3A68B268F9}"/>
                  </a:ext>
                </a:extLst>
              </p:cNvPr>
              <p:cNvSpPr txBox="1"/>
              <p:nvPr/>
            </p:nvSpPr>
            <p:spPr>
              <a:xfrm>
                <a:off x="3164261" y="5629580"/>
                <a:ext cx="2244798" cy="729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/>
                  <a:t>聚合这一区间数据</a:t>
                </a:r>
                <a:endParaRPr lang="en-US" altLang="zh-CN" sz="2000" dirty="0"/>
              </a:p>
              <a:p>
                <a:pPr algn="ctr"/>
                <a:r>
                  <a:rPr lang="zh-CN" altLang="en-US" sz="2000" dirty="0"/>
                  <a:t>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1−3</m:t>
                            </m:r>
                          </m:e>
                        </m:d>
                      </m:sub>
                    </m:sSub>
                  </m:oMath>
                </a14:m>
                <a:endParaRPr lang="en-US" altLang="zh-CN" sz="2000" b="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04AE6C3-5653-4D23-BDC4-3B3A68B26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261" y="5629580"/>
                <a:ext cx="2244798" cy="729815"/>
              </a:xfrm>
              <a:prstGeom prst="rect">
                <a:avLst/>
              </a:prstGeom>
              <a:blipFill>
                <a:blip r:embed="rId8"/>
                <a:stretch>
                  <a:fillRect l="-2446" t="-4167" r="-2717" b="-1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A1098F2-2DDE-4D25-928B-04DCB9BB11FA}"/>
                  </a:ext>
                </a:extLst>
              </p:cNvPr>
              <p:cNvSpPr txBox="1"/>
              <p:nvPr/>
            </p:nvSpPr>
            <p:spPr>
              <a:xfrm>
                <a:off x="6933904" y="5629580"/>
                <a:ext cx="2244798" cy="729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/>
                  <a:t>聚合这一区间数据</a:t>
                </a:r>
                <a:endParaRPr lang="en-US" altLang="zh-CN" sz="2000" dirty="0"/>
              </a:p>
              <a:p>
                <a:pPr algn="ctr"/>
                <a:r>
                  <a:rPr lang="zh-CN" altLang="en-US" sz="2000" dirty="0"/>
                  <a:t>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4−6</m:t>
                            </m:r>
                          </m:e>
                        </m:d>
                      </m:sub>
                    </m:sSub>
                  </m:oMath>
                </a14:m>
                <a:endParaRPr lang="en-US" altLang="zh-CN" sz="2000" b="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A1098F2-2DDE-4D25-928B-04DCB9BB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04" y="5629580"/>
                <a:ext cx="2244798" cy="729815"/>
              </a:xfrm>
              <a:prstGeom prst="rect">
                <a:avLst/>
              </a:prstGeom>
              <a:blipFill>
                <a:blip r:embed="rId9"/>
                <a:stretch>
                  <a:fillRect l="-2439" t="-4167" r="-2439" b="-1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542203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：趋势性特征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C0CE6-5253-4545-A4B0-D89EEA4FCD8F}"/>
              </a:ext>
            </a:extLst>
          </p:cNvPr>
          <p:cNvSpPr txBox="1"/>
          <p:nvPr/>
        </p:nvSpPr>
        <p:spPr>
          <a:xfrm>
            <a:off x="716657" y="1700068"/>
            <a:ext cx="97020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该如何计算</a:t>
            </a:r>
            <a:r>
              <a:rPr lang="zh-CN" altLang="en-US" sz="2000" dirty="0">
                <a:solidFill>
                  <a:srgbClr val="FF0000"/>
                </a:solidFill>
              </a:rPr>
              <a:t>趋势量</a:t>
            </a:r>
            <a:r>
              <a:rPr lang="zh-CN" altLang="en-US" sz="2000" dirty="0"/>
              <a:t>呢？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趋势量：</a:t>
            </a:r>
            <a:endParaRPr lang="en-US" altLang="zh-CN" sz="2000" dirty="0"/>
          </a:p>
          <a:p>
            <a:pPr marL="342900" indent="-342900">
              <a:buFontTx/>
              <a:buChar char="-"/>
            </a:pPr>
            <a:r>
              <a:rPr lang="zh-CN" altLang="en-US" sz="2000" dirty="0"/>
              <a:t>可以计算两个时间阶段的平均值，然后对比</a:t>
            </a:r>
            <a:endParaRPr lang="en-US" altLang="zh-CN" sz="20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5972806-DE90-4489-85F7-D3846C01AB74}"/>
              </a:ext>
            </a:extLst>
          </p:cNvPr>
          <p:cNvCxnSpPr/>
          <p:nvPr/>
        </p:nvCxnSpPr>
        <p:spPr>
          <a:xfrm>
            <a:off x="2068010" y="4042399"/>
            <a:ext cx="80559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717F52E-9C8E-43A6-848D-0EB06B876C87}"/>
              </a:ext>
            </a:extLst>
          </p:cNvPr>
          <p:cNvCxnSpPr>
            <a:cxnSpLocks/>
          </p:cNvCxnSpPr>
          <p:nvPr/>
        </p:nvCxnSpPr>
        <p:spPr>
          <a:xfrm flipV="1">
            <a:off x="2192663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B241E39-38D9-44BB-9ABD-393FCAC7F688}"/>
              </a:ext>
            </a:extLst>
          </p:cNvPr>
          <p:cNvCxnSpPr>
            <a:cxnSpLocks/>
          </p:cNvCxnSpPr>
          <p:nvPr/>
        </p:nvCxnSpPr>
        <p:spPr>
          <a:xfrm flipV="1">
            <a:off x="10043509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85A9D9C1-9B33-44AC-9A57-4838DF21E517}"/>
              </a:ext>
            </a:extLst>
          </p:cNvPr>
          <p:cNvSpPr txBox="1"/>
          <p:nvPr/>
        </p:nvSpPr>
        <p:spPr>
          <a:xfrm>
            <a:off x="1384665" y="4635936"/>
            <a:ext cx="1615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1</a:t>
            </a:r>
            <a:r>
              <a:rPr lang="zh-CN" altLang="en-US" sz="2000" dirty="0"/>
              <a:t>月</a:t>
            </a:r>
            <a:r>
              <a:rPr lang="en-US" altLang="zh-CN" sz="2000" dirty="0"/>
              <a:t>1</a:t>
            </a:r>
            <a:r>
              <a:rPr lang="zh-CN" altLang="en-US" sz="2000" dirty="0"/>
              <a:t>日数据</a:t>
            </a:r>
            <a:endParaRPr lang="en-US" altLang="zh-CN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DEAC610-297F-46EF-A670-24DC583FF588}"/>
              </a:ext>
            </a:extLst>
          </p:cNvPr>
          <p:cNvSpPr txBox="1"/>
          <p:nvPr/>
        </p:nvSpPr>
        <p:spPr>
          <a:xfrm>
            <a:off x="9137542" y="4635935"/>
            <a:ext cx="18119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6</a:t>
            </a:r>
            <a:r>
              <a:rPr lang="zh-CN" altLang="en-US" sz="2000" dirty="0"/>
              <a:t>月</a:t>
            </a:r>
            <a:r>
              <a:rPr lang="en-US" altLang="zh-CN" sz="2000" dirty="0"/>
              <a:t>30</a:t>
            </a:r>
            <a:r>
              <a:rPr lang="zh-CN" altLang="en-US" sz="2000" dirty="0"/>
              <a:t>日数据</a:t>
            </a:r>
            <a:endParaRPr lang="en-US" altLang="zh-CN" sz="2000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FC7BF55-0A3D-47DF-B2E2-ECCEFF7DA2A5}"/>
              </a:ext>
            </a:extLst>
          </p:cNvPr>
          <p:cNvCxnSpPr>
            <a:cxnSpLocks/>
          </p:cNvCxnSpPr>
          <p:nvPr/>
        </p:nvCxnSpPr>
        <p:spPr>
          <a:xfrm flipV="1">
            <a:off x="6069101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04EA1E7-4F6E-425B-B4ED-CB77D2617A57}"/>
              </a:ext>
            </a:extLst>
          </p:cNvPr>
          <p:cNvSpPr txBox="1"/>
          <p:nvPr/>
        </p:nvSpPr>
        <p:spPr>
          <a:xfrm>
            <a:off x="5163134" y="4635935"/>
            <a:ext cx="18119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3</a:t>
            </a:r>
            <a:r>
              <a:rPr lang="zh-CN" altLang="en-US" sz="2000" dirty="0"/>
              <a:t>月</a:t>
            </a:r>
            <a:r>
              <a:rPr lang="en-US" altLang="zh-CN" sz="2000" dirty="0"/>
              <a:t>31</a:t>
            </a:r>
            <a:r>
              <a:rPr lang="zh-CN" altLang="en-US" sz="2000" dirty="0"/>
              <a:t>日数据</a:t>
            </a:r>
            <a:endParaRPr lang="en-US" altLang="zh-CN" sz="2000" dirty="0"/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FBB4B176-F675-41BF-B27E-C3DA7FB5CB30}"/>
              </a:ext>
            </a:extLst>
          </p:cNvPr>
          <p:cNvSpPr/>
          <p:nvPr/>
        </p:nvSpPr>
        <p:spPr>
          <a:xfrm rot="5400000">
            <a:off x="3911611" y="3451165"/>
            <a:ext cx="438539" cy="3876439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F2B7E247-62C2-4D2E-8EC0-1000E43DD6E9}"/>
              </a:ext>
            </a:extLst>
          </p:cNvPr>
          <p:cNvSpPr/>
          <p:nvPr/>
        </p:nvSpPr>
        <p:spPr>
          <a:xfrm rot="5400000">
            <a:off x="7837034" y="3402180"/>
            <a:ext cx="438539" cy="3974409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04AE6C3-5653-4D23-BDC4-3B3A68B268F9}"/>
                  </a:ext>
                </a:extLst>
              </p:cNvPr>
              <p:cNvSpPr txBox="1"/>
              <p:nvPr/>
            </p:nvSpPr>
            <p:spPr>
              <a:xfrm>
                <a:off x="3164261" y="5629580"/>
                <a:ext cx="2244798" cy="729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/>
                  <a:t>聚合这一区间数据</a:t>
                </a:r>
                <a:endParaRPr lang="en-US" altLang="zh-CN" sz="2000" dirty="0"/>
              </a:p>
              <a:p>
                <a:pPr algn="ctr"/>
                <a:r>
                  <a:rPr lang="zh-CN" altLang="en-US" sz="2000" dirty="0"/>
                  <a:t>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1−3</m:t>
                            </m:r>
                          </m:e>
                        </m:d>
                      </m:sub>
                    </m:sSub>
                  </m:oMath>
                </a14:m>
                <a:endParaRPr lang="en-US" altLang="zh-CN" sz="2000" b="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04AE6C3-5653-4D23-BDC4-3B3A68B26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261" y="5629580"/>
                <a:ext cx="2244798" cy="729815"/>
              </a:xfrm>
              <a:prstGeom prst="rect">
                <a:avLst/>
              </a:prstGeom>
              <a:blipFill>
                <a:blip r:embed="rId8"/>
                <a:stretch>
                  <a:fillRect l="-2446" t="-4167" r="-2717" b="-1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A1098F2-2DDE-4D25-928B-04DCB9BB11FA}"/>
                  </a:ext>
                </a:extLst>
              </p:cNvPr>
              <p:cNvSpPr txBox="1"/>
              <p:nvPr/>
            </p:nvSpPr>
            <p:spPr>
              <a:xfrm>
                <a:off x="6933904" y="5629580"/>
                <a:ext cx="2244798" cy="729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/>
                  <a:t>聚合这一区间数据</a:t>
                </a:r>
                <a:endParaRPr lang="en-US" altLang="zh-CN" sz="2000" dirty="0"/>
              </a:p>
              <a:p>
                <a:pPr algn="ctr"/>
                <a:r>
                  <a:rPr lang="zh-CN" altLang="en-US" sz="2000" dirty="0"/>
                  <a:t>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4−6</m:t>
                            </m:r>
                          </m:e>
                        </m:d>
                      </m:sub>
                    </m:sSub>
                  </m:oMath>
                </a14:m>
                <a:endParaRPr lang="en-US" altLang="zh-CN" sz="2000" b="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A1098F2-2DDE-4D25-928B-04DCB9BB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04" y="5629580"/>
                <a:ext cx="2244798" cy="729815"/>
              </a:xfrm>
              <a:prstGeom prst="rect">
                <a:avLst/>
              </a:prstGeom>
              <a:blipFill>
                <a:blip r:embed="rId9"/>
                <a:stretch>
                  <a:fillRect l="-2439" t="-4167" r="-2439" b="-1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88FA447-1920-4B21-BA26-5CA08090F0AE}"/>
                  </a:ext>
                </a:extLst>
              </p:cNvPr>
              <p:cNvSpPr txBox="1"/>
              <p:nvPr/>
            </p:nvSpPr>
            <p:spPr>
              <a:xfrm>
                <a:off x="7267481" y="1321998"/>
                <a:ext cx="3822441" cy="1653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/>
                  <a:t>则</a:t>
                </a:r>
                <a:r>
                  <a:rPr lang="en-US" altLang="zh-CN" sz="2000" dirty="0"/>
                  <a:t>1-6</a:t>
                </a:r>
                <a:r>
                  <a:rPr lang="zh-CN" altLang="en-US" sz="2000" dirty="0"/>
                  <a:t>月趋势量可以通过</a:t>
                </a:r>
                <a:endParaRPr lang="en-US" altLang="zh-CN" sz="2000" dirty="0"/>
              </a:p>
              <a:p>
                <a:pPr algn="ctr"/>
                <a:endParaRPr lang="en-US" altLang="zh-CN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dirty="0">
                              <a:latin typeface="Cambria Math" panose="02040503050406030204" pitchFamily="18" charset="0"/>
                            </a:rPr>
                            <m:t>tend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1−6</m:t>
                              </m:r>
                            </m:e>
                          </m:d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4−6</m:t>
                              </m:r>
                            </m:e>
                          </m:d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1−3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altLang="zh-CN" sz="2000" b="0" dirty="0"/>
              </a:p>
              <a:p>
                <a:pPr algn="ctr"/>
                <a:endParaRPr lang="en-US" altLang="zh-CN" sz="2000" b="0" dirty="0"/>
              </a:p>
              <a:p>
                <a:pPr algn="ctr"/>
                <a:r>
                  <a:rPr lang="zh-CN" altLang="en-US" sz="2000" dirty="0"/>
                  <a:t>计算得出</a:t>
                </a:r>
                <a:endParaRPr lang="en-US" altLang="zh-CN" sz="2000" b="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88FA447-1920-4B21-BA26-5CA08090F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81" y="1321998"/>
                <a:ext cx="3822441" cy="1653145"/>
              </a:xfrm>
              <a:prstGeom prst="rect">
                <a:avLst/>
              </a:prstGeom>
              <a:blipFill>
                <a:blip r:embed="rId10"/>
                <a:stretch>
                  <a:fillRect t="-2214" b="-5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6683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3467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数据准备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F74147-BFC4-4A6C-81C5-8D9138FF0FFD}"/>
              </a:ext>
            </a:extLst>
          </p:cNvPr>
          <p:cNvSpPr txBox="1"/>
          <p:nvPr/>
        </p:nvSpPr>
        <p:spPr>
          <a:xfrm>
            <a:off x="-310291" y="1251512"/>
            <a:ext cx="7765949" cy="306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518E"/>
                </a:solidFill>
              </a:rPr>
              <a:t>数据清洗</a:t>
            </a:r>
            <a:endParaRPr lang="en-US" altLang="zh-CN" sz="2800" dirty="0">
              <a:solidFill>
                <a:srgbClr val="00518E"/>
              </a:solidFill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518E"/>
                </a:solidFill>
              </a:rPr>
              <a:t>处理异常值</a:t>
            </a:r>
            <a:endParaRPr lang="en-US" altLang="zh-CN" sz="2400" dirty="0">
              <a:solidFill>
                <a:srgbClr val="00518E"/>
              </a:solidFill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518E"/>
                </a:solidFill>
              </a:rPr>
              <a:t>处理缺失值</a:t>
            </a:r>
            <a:endParaRPr lang="en-US" altLang="zh-CN" sz="24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518E"/>
                </a:solidFill>
              </a:rPr>
              <a:t>数据预处理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518E"/>
                </a:solidFill>
              </a:rPr>
              <a:t>特征生成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28667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：趋势性特征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C0CE6-5253-4545-A4B0-D89EEA4FCD8F}"/>
              </a:ext>
            </a:extLst>
          </p:cNvPr>
          <p:cNvSpPr txBox="1"/>
          <p:nvPr/>
        </p:nvSpPr>
        <p:spPr>
          <a:xfrm>
            <a:off x="2489954" y="597428"/>
            <a:ext cx="9702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以</a:t>
            </a:r>
            <a:r>
              <a:rPr lang="zh-CN" altLang="en-US" sz="2000" dirty="0">
                <a:solidFill>
                  <a:srgbClr val="FF0000"/>
                </a:solidFill>
              </a:rPr>
              <a:t>过去半年内工资增长趋势</a:t>
            </a:r>
            <a:r>
              <a:rPr lang="zh-CN" altLang="en-US" sz="2000" dirty="0"/>
              <a:t>为例。</a:t>
            </a:r>
          </a:p>
        </p:txBody>
      </p:sp>
      <p:graphicFrame>
        <p:nvGraphicFramePr>
          <p:cNvPr id="23" name="表格 2">
            <a:extLst>
              <a:ext uri="{FF2B5EF4-FFF2-40B4-BE49-F238E27FC236}">
                <a16:creationId xmlns:a16="http://schemas.microsoft.com/office/drawing/2014/main" id="{99D35B94-7405-484A-B919-CB0B95E7C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787111"/>
              </p:ext>
            </p:extLst>
          </p:nvPr>
        </p:nvGraphicFramePr>
        <p:xfrm>
          <a:off x="578230" y="2324657"/>
          <a:ext cx="9060024" cy="4163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4826">
                  <a:extLst>
                    <a:ext uri="{9D8B030D-6E8A-4147-A177-3AD203B41FA5}">
                      <a16:colId xmlns:a16="http://schemas.microsoft.com/office/drawing/2014/main" val="1226859795"/>
                    </a:ext>
                  </a:extLst>
                </a:gridCol>
                <a:gridCol w="1807077">
                  <a:extLst>
                    <a:ext uri="{9D8B030D-6E8A-4147-A177-3AD203B41FA5}">
                      <a16:colId xmlns:a16="http://schemas.microsoft.com/office/drawing/2014/main" val="61092949"/>
                    </a:ext>
                  </a:extLst>
                </a:gridCol>
                <a:gridCol w="2538121">
                  <a:extLst>
                    <a:ext uri="{9D8B030D-6E8A-4147-A177-3AD203B41FA5}">
                      <a16:colId xmlns:a16="http://schemas.microsoft.com/office/drawing/2014/main" val="633578801"/>
                    </a:ext>
                  </a:extLst>
                </a:gridCol>
              </a:tblGrid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new_user_id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b="1" dirty="0">
                          <a:effectLst/>
                        </a:rPr>
                        <a:t>交易金额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b="1" dirty="0">
                          <a:effectLst/>
                        </a:rPr>
                        <a:t>交易时间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47.070770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2156-08-03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>
                          <a:effectLst/>
                        </a:rPr>
                        <a:t>46.203056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2156-09-04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46.554156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2156-09-20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453357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47.046780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2156-10-02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165686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>
                          <a:effectLst/>
                        </a:rPr>
                        <a:t>46.116645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2156-10-21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478716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>
                          <a:effectLst/>
                        </a:rPr>
                        <a:t>47.065333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2156-10-30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494791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>
                          <a:effectLst/>
                        </a:rPr>
                        <a:t>45.520797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2156-11-06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375784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>
                          <a:effectLst/>
                        </a:rPr>
                        <a:t>45.910230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2156-12-22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398951"/>
                  </a:ext>
                </a:extLst>
              </a:tr>
            </a:tbl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846C296C-A391-4586-A68E-93E282A1AF79}"/>
              </a:ext>
            </a:extLst>
          </p:cNvPr>
          <p:cNvSpPr txBox="1"/>
          <p:nvPr/>
        </p:nvSpPr>
        <p:spPr>
          <a:xfrm>
            <a:off x="1174102" y="1550509"/>
            <a:ext cx="10339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首先按照各个用户的 </a:t>
            </a:r>
            <a:r>
              <a:rPr lang="en-US" altLang="zh-CN" dirty="0"/>
              <a:t>id </a:t>
            </a:r>
            <a:r>
              <a:rPr lang="zh-CN" altLang="en-US" dirty="0"/>
              <a:t>进行聚合</a:t>
            </a:r>
            <a:endParaRPr lang="en-US" altLang="zh-CN" dirty="0"/>
          </a:p>
          <a:p>
            <a:r>
              <a:rPr lang="en-US" altLang="zh-CN" dirty="0" err="1"/>
              <a:t>tmp</a:t>
            </a:r>
            <a:r>
              <a:rPr lang="en-US" altLang="zh-CN" dirty="0"/>
              <a:t> = </a:t>
            </a:r>
            <a:r>
              <a:rPr lang="en-US" altLang="zh-CN" dirty="0" err="1"/>
              <a:t>bank_train</a:t>
            </a:r>
            <a:r>
              <a:rPr lang="en-US" altLang="zh-CN" dirty="0"/>
              <a:t>[</a:t>
            </a:r>
            <a:r>
              <a:rPr lang="en-US" altLang="zh-CN" dirty="0" err="1"/>
              <a:t>bank_train</a:t>
            </a:r>
            <a:r>
              <a:rPr lang="en-US" altLang="zh-CN" dirty="0"/>
              <a:t>['</a:t>
            </a:r>
            <a:r>
              <a:rPr lang="zh-CN" altLang="en-US" dirty="0"/>
              <a:t>工资收入标记</a:t>
            </a:r>
            <a:r>
              <a:rPr lang="en-US" altLang="zh-CN" dirty="0"/>
              <a:t>'] == 1].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groupby</a:t>
            </a:r>
            <a:r>
              <a:rPr lang="en-US" altLang="zh-CN" dirty="0"/>
              <a:t>("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new_user_id</a:t>
            </a:r>
            <a:r>
              <a:rPr lang="en-US" altLang="zh-CN" dirty="0"/>
              <a:t>")["</a:t>
            </a:r>
            <a:r>
              <a:rPr lang="zh-CN" altLang="en-US" dirty="0"/>
              <a:t>交易金额</a:t>
            </a:r>
            <a:r>
              <a:rPr lang="en-US" altLang="zh-CN" dirty="0"/>
              <a:t>","</a:t>
            </a:r>
            <a:r>
              <a:rPr lang="zh-CN" altLang="en-US" dirty="0"/>
              <a:t>交易时间</a:t>
            </a:r>
            <a:r>
              <a:rPr lang="en-US" altLang="zh-CN" dirty="0"/>
              <a:t>"]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78513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：趋势性特征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C0CE6-5253-4545-A4B0-D89EEA4FCD8F}"/>
              </a:ext>
            </a:extLst>
          </p:cNvPr>
          <p:cNvSpPr txBox="1"/>
          <p:nvPr/>
        </p:nvSpPr>
        <p:spPr>
          <a:xfrm>
            <a:off x="716657" y="1700068"/>
            <a:ext cx="9702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以</a:t>
            </a:r>
            <a:r>
              <a:rPr lang="zh-CN" altLang="en-US" sz="2000" dirty="0">
                <a:solidFill>
                  <a:srgbClr val="FF0000"/>
                </a:solidFill>
              </a:rPr>
              <a:t>过去半年内工资增长趋势</a:t>
            </a:r>
            <a:r>
              <a:rPr lang="zh-CN" altLang="en-US" sz="2000" dirty="0"/>
              <a:t>为例。</a:t>
            </a:r>
          </a:p>
        </p:txBody>
      </p:sp>
      <p:graphicFrame>
        <p:nvGraphicFramePr>
          <p:cNvPr id="23" name="表格 2">
            <a:extLst>
              <a:ext uri="{FF2B5EF4-FFF2-40B4-BE49-F238E27FC236}">
                <a16:creationId xmlns:a16="http://schemas.microsoft.com/office/drawing/2014/main" id="{99D35B94-7405-484A-B919-CB0B95E7C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610608"/>
              </p:ext>
            </p:extLst>
          </p:nvPr>
        </p:nvGraphicFramePr>
        <p:xfrm>
          <a:off x="578230" y="2324657"/>
          <a:ext cx="9060024" cy="4163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4826">
                  <a:extLst>
                    <a:ext uri="{9D8B030D-6E8A-4147-A177-3AD203B41FA5}">
                      <a16:colId xmlns:a16="http://schemas.microsoft.com/office/drawing/2014/main" val="1226859795"/>
                    </a:ext>
                  </a:extLst>
                </a:gridCol>
                <a:gridCol w="1807077">
                  <a:extLst>
                    <a:ext uri="{9D8B030D-6E8A-4147-A177-3AD203B41FA5}">
                      <a16:colId xmlns:a16="http://schemas.microsoft.com/office/drawing/2014/main" val="61092949"/>
                    </a:ext>
                  </a:extLst>
                </a:gridCol>
                <a:gridCol w="2538121">
                  <a:extLst>
                    <a:ext uri="{9D8B030D-6E8A-4147-A177-3AD203B41FA5}">
                      <a16:colId xmlns:a16="http://schemas.microsoft.com/office/drawing/2014/main" val="633578801"/>
                    </a:ext>
                  </a:extLst>
                </a:gridCol>
              </a:tblGrid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new_user_id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b="1" dirty="0">
                          <a:effectLst/>
                        </a:rPr>
                        <a:t>交易金额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b="1" dirty="0">
                          <a:effectLst/>
                        </a:rPr>
                        <a:t>交易时间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47.070770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2156-03-03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>
                          <a:effectLst/>
                        </a:rPr>
                        <a:t>46.203056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rgbClr val="0663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2156-09-04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46.554156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rgbClr val="0663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2156-09-20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453357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47.046780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rgbClr val="0663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2156-10-02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165686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46.116645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rgbClr val="0663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2156-10-21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478716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>
                          <a:effectLst/>
                        </a:rPr>
                        <a:t>47.065333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rgbClr val="0663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2156-10-30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494791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45.520797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rgbClr val="0663A0"/>
                          </a:solidFill>
                          <a:effectLst/>
                        </a:rPr>
                        <a:t>2156-11-06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375784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>
                          <a:effectLst/>
                        </a:rPr>
                        <a:t>45.910230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rgbClr val="0663A0"/>
                          </a:solidFill>
                          <a:effectLst/>
                        </a:rPr>
                        <a:t>2156-12-22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398951"/>
                  </a:ext>
                </a:extLst>
              </a:tr>
            </a:tbl>
          </a:graphicData>
        </a:graphic>
      </p:graphicFrame>
      <p:sp>
        <p:nvSpPr>
          <p:cNvPr id="10" name="右大括号 9">
            <a:extLst>
              <a:ext uri="{FF2B5EF4-FFF2-40B4-BE49-F238E27FC236}">
                <a16:creationId xmlns:a16="http://schemas.microsoft.com/office/drawing/2014/main" id="{2C3DE4FE-9380-470E-9DCB-CA25285F5F1A}"/>
              </a:ext>
            </a:extLst>
          </p:cNvPr>
          <p:cNvSpPr/>
          <p:nvPr/>
        </p:nvSpPr>
        <p:spPr>
          <a:xfrm>
            <a:off x="9723273" y="3275045"/>
            <a:ext cx="382555" cy="3213507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A328BB-403F-4B77-99C8-1A7BF8D1E044}"/>
              </a:ext>
            </a:extLst>
          </p:cNvPr>
          <p:cNvSpPr txBox="1"/>
          <p:nvPr/>
        </p:nvSpPr>
        <p:spPr>
          <a:xfrm>
            <a:off x="4739952" y="-38869"/>
            <a:ext cx="74520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假设当前时刻日期为 </a:t>
            </a:r>
            <a:r>
              <a:rPr lang="en-US" altLang="zh-CN" sz="2000" dirty="0"/>
              <a:t>12-30</a:t>
            </a:r>
          </a:p>
          <a:p>
            <a:r>
              <a:rPr lang="zh-CN" altLang="en-US" sz="2000" dirty="0"/>
              <a:t>然后使用 </a:t>
            </a:r>
            <a:r>
              <a:rPr lang="en-US" altLang="zh-CN" sz="2000" dirty="0"/>
              <a:t>apply </a:t>
            </a:r>
            <a:r>
              <a:rPr lang="zh-CN" altLang="en-US" sz="2000" dirty="0"/>
              <a:t>提取</a:t>
            </a:r>
            <a:r>
              <a:rPr lang="zh-CN" altLang="en-US" sz="2000" dirty="0">
                <a:solidFill>
                  <a:srgbClr val="FF0000"/>
                </a:solidFill>
              </a:rPr>
              <a:t>最近六个月</a:t>
            </a:r>
            <a:r>
              <a:rPr lang="zh-CN" altLang="en-US" sz="2000" dirty="0"/>
              <a:t>数据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def </a:t>
            </a:r>
            <a:r>
              <a:rPr lang="en-US" altLang="zh-CN" sz="2000" dirty="0" err="1"/>
              <a:t>func</a:t>
            </a:r>
            <a:r>
              <a:rPr lang="en-US" altLang="zh-CN" sz="2000" dirty="0"/>
              <a:t>(x):</a:t>
            </a:r>
          </a:p>
          <a:p>
            <a:r>
              <a:rPr lang="en-US" altLang="zh-CN" sz="2000" dirty="0"/>
              <a:t>    return x[</a:t>
            </a:r>
            <a:r>
              <a:rPr lang="en-US" altLang="zh-CN" sz="2000" dirty="0" err="1">
                <a:solidFill>
                  <a:schemeClr val="accent6">
                    <a:lumMod val="75000"/>
                  </a:schemeClr>
                </a:solidFill>
              </a:rPr>
              <a:t>cust_period</a:t>
            </a:r>
            <a:r>
              <a:rPr lang="en-US" altLang="zh-CN" sz="2000" dirty="0"/>
              <a:t>(x["</a:t>
            </a:r>
            <a:r>
              <a:rPr lang="zh-CN" altLang="en-US" sz="2000" dirty="0"/>
              <a:t>交易时间</a:t>
            </a:r>
            <a:r>
              <a:rPr lang="en-US" altLang="zh-CN" sz="2000" dirty="0"/>
              <a:t>"], "</a:t>
            </a:r>
            <a:r>
              <a:rPr lang="en-US" altLang="zh-CN" sz="2000" dirty="0">
                <a:solidFill>
                  <a:srgbClr val="FF0000"/>
                </a:solidFill>
              </a:rPr>
              <a:t>months</a:t>
            </a:r>
            <a:r>
              <a:rPr lang="en-US" altLang="zh-CN" sz="2000" dirty="0"/>
              <a:t>", </a:t>
            </a:r>
            <a:r>
              <a:rPr lang="en-US" altLang="zh-CN" sz="2000" dirty="0">
                <a:solidFill>
                  <a:srgbClr val="FF0000"/>
                </a:solidFill>
              </a:rPr>
              <a:t>6</a:t>
            </a:r>
            <a:r>
              <a:rPr lang="en-US" altLang="zh-CN" sz="2000" dirty="0"/>
              <a:t>)]</a:t>
            </a:r>
          </a:p>
          <a:p>
            <a:r>
              <a:rPr lang="en-US" altLang="zh-CN" sz="2000" dirty="0" err="1"/>
              <a:t>tmp.apply</a:t>
            </a:r>
            <a:r>
              <a:rPr lang="en-US" altLang="zh-CN" sz="2000" dirty="0"/>
              <a:t>(</a:t>
            </a:r>
            <a:r>
              <a:rPr lang="en-US" altLang="zh-CN" sz="2000" dirty="0" err="1"/>
              <a:t>func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650927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：趋势性特征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C0CE6-5253-4545-A4B0-D89EEA4FCD8F}"/>
              </a:ext>
            </a:extLst>
          </p:cNvPr>
          <p:cNvSpPr txBox="1"/>
          <p:nvPr/>
        </p:nvSpPr>
        <p:spPr>
          <a:xfrm>
            <a:off x="716657" y="1700068"/>
            <a:ext cx="9702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以</a:t>
            </a:r>
            <a:r>
              <a:rPr lang="zh-CN" altLang="en-US" sz="2000" dirty="0">
                <a:solidFill>
                  <a:srgbClr val="FF0000"/>
                </a:solidFill>
              </a:rPr>
              <a:t>过去半年内工资增长趋势</a:t>
            </a:r>
            <a:r>
              <a:rPr lang="zh-CN" altLang="en-US" sz="2000" dirty="0"/>
              <a:t>为例。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7C97E1F-16CC-4520-8565-E24FF704A68C}"/>
              </a:ext>
            </a:extLst>
          </p:cNvPr>
          <p:cNvCxnSpPr>
            <a:cxnSpLocks/>
          </p:cNvCxnSpPr>
          <p:nvPr/>
        </p:nvCxnSpPr>
        <p:spPr>
          <a:xfrm>
            <a:off x="7232073" y="1700046"/>
            <a:ext cx="2883085" cy="912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168186E-4A3D-4EC8-ACEE-242CC13B04E1}"/>
              </a:ext>
            </a:extLst>
          </p:cNvPr>
          <p:cNvSpPr txBox="1"/>
          <p:nvPr/>
        </p:nvSpPr>
        <p:spPr>
          <a:xfrm>
            <a:off x="10317589" y="2100178"/>
            <a:ext cx="170149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accent6">
                    <a:lumMod val="75000"/>
                  </a:schemeClr>
                </a:solidFill>
              </a:rPr>
              <a:t>cust_period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是我们自己定义的函数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用于取出指定时间范围的数据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0" name="表格 2">
            <a:extLst>
              <a:ext uri="{FF2B5EF4-FFF2-40B4-BE49-F238E27FC236}">
                <a16:creationId xmlns:a16="http://schemas.microsoft.com/office/drawing/2014/main" id="{BF5FB2B7-2184-475E-AE62-3511E71C7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934225"/>
              </p:ext>
            </p:extLst>
          </p:nvPr>
        </p:nvGraphicFramePr>
        <p:xfrm>
          <a:off x="578230" y="2324657"/>
          <a:ext cx="9060024" cy="4163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4826">
                  <a:extLst>
                    <a:ext uri="{9D8B030D-6E8A-4147-A177-3AD203B41FA5}">
                      <a16:colId xmlns:a16="http://schemas.microsoft.com/office/drawing/2014/main" val="1226859795"/>
                    </a:ext>
                  </a:extLst>
                </a:gridCol>
                <a:gridCol w="1807077">
                  <a:extLst>
                    <a:ext uri="{9D8B030D-6E8A-4147-A177-3AD203B41FA5}">
                      <a16:colId xmlns:a16="http://schemas.microsoft.com/office/drawing/2014/main" val="61092949"/>
                    </a:ext>
                  </a:extLst>
                </a:gridCol>
                <a:gridCol w="2538121">
                  <a:extLst>
                    <a:ext uri="{9D8B030D-6E8A-4147-A177-3AD203B41FA5}">
                      <a16:colId xmlns:a16="http://schemas.microsoft.com/office/drawing/2014/main" val="633578801"/>
                    </a:ext>
                  </a:extLst>
                </a:gridCol>
              </a:tblGrid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new_user_id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b="1" dirty="0">
                          <a:effectLst/>
                        </a:rPr>
                        <a:t>交易金额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b="1" dirty="0">
                          <a:effectLst/>
                        </a:rPr>
                        <a:t>交易时间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47.070770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2156-03-03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>
                          <a:effectLst/>
                        </a:rPr>
                        <a:t>46.203056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rgbClr val="0663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2156-09-04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46.554156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rgbClr val="0663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2156-09-20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453357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47.046780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rgbClr val="0663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2156-10-02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165686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46.116645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rgbClr val="0663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2156-10-21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478716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>
                          <a:effectLst/>
                        </a:rPr>
                        <a:t>47.065333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rgbClr val="0663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2156-10-30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494791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45.520797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rgbClr val="0663A0"/>
                          </a:solidFill>
                          <a:effectLst/>
                        </a:rPr>
                        <a:t>2156-11-06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375784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>
                          <a:effectLst/>
                        </a:rPr>
                        <a:t>45.910230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rgbClr val="0663A0"/>
                          </a:solidFill>
                          <a:effectLst/>
                        </a:rPr>
                        <a:t>2156-12-22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398951"/>
                  </a:ext>
                </a:extLst>
              </a:tr>
            </a:tbl>
          </a:graphicData>
        </a:graphic>
      </p:graphicFrame>
      <p:sp>
        <p:nvSpPr>
          <p:cNvPr id="21" name="右大括号 20">
            <a:extLst>
              <a:ext uri="{FF2B5EF4-FFF2-40B4-BE49-F238E27FC236}">
                <a16:creationId xmlns:a16="http://schemas.microsoft.com/office/drawing/2014/main" id="{F4552ED2-127F-441D-9975-3190B5C837C2}"/>
              </a:ext>
            </a:extLst>
          </p:cNvPr>
          <p:cNvSpPr/>
          <p:nvPr/>
        </p:nvSpPr>
        <p:spPr>
          <a:xfrm>
            <a:off x="9723273" y="3275045"/>
            <a:ext cx="382555" cy="3213507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8C8280E-F8DA-44A5-9E6E-AA3E80FCC8BA}"/>
              </a:ext>
            </a:extLst>
          </p:cNvPr>
          <p:cNvSpPr txBox="1"/>
          <p:nvPr/>
        </p:nvSpPr>
        <p:spPr>
          <a:xfrm>
            <a:off x="4739952" y="105066"/>
            <a:ext cx="74520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假设当前时刻日期为 </a:t>
            </a:r>
            <a:r>
              <a:rPr lang="en-US" altLang="zh-CN" sz="2000" dirty="0"/>
              <a:t>12-30</a:t>
            </a:r>
          </a:p>
          <a:p>
            <a:r>
              <a:rPr lang="zh-CN" altLang="en-US" sz="2000" dirty="0"/>
              <a:t>然后使用 </a:t>
            </a:r>
            <a:r>
              <a:rPr lang="en-US" altLang="zh-CN" sz="2000" dirty="0"/>
              <a:t>apply </a:t>
            </a:r>
            <a:r>
              <a:rPr lang="zh-CN" altLang="en-US" sz="2000" dirty="0"/>
              <a:t>提取</a:t>
            </a:r>
            <a:r>
              <a:rPr lang="zh-CN" altLang="en-US" sz="2000" dirty="0">
                <a:solidFill>
                  <a:srgbClr val="FF0000"/>
                </a:solidFill>
              </a:rPr>
              <a:t>最近六个月</a:t>
            </a:r>
            <a:r>
              <a:rPr lang="zh-CN" altLang="en-US" sz="2000" dirty="0"/>
              <a:t>数据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def </a:t>
            </a:r>
            <a:r>
              <a:rPr lang="en-US" altLang="zh-CN" sz="2000" dirty="0" err="1"/>
              <a:t>func</a:t>
            </a:r>
            <a:r>
              <a:rPr lang="en-US" altLang="zh-CN" sz="2000" dirty="0"/>
              <a:t>(x):</a:t>
            </a:r>
          </a:p>
          <a:p>
            <a:r>
              <a:rPr lang="en-US" altLang="zh-CN" sz="2000" dirty="0"/>
              <a:t>    return x[</a:t>
            </a:r>
            <a:r>
              <a:rPr lang="en-US" altLang="zh-CN" sz="2000" dirty="0" err="1">
                <a:solidFill>
                  <a:schemeClr val="accent6">
                    <a:lumMod val="75000"/>
                  </a:schemeClr>
                </a:solidFill>
              </a:rPr>
              <a:t>cust_period</a:t>
            </a:r>
            <a:r>
              <a:rPr lang="en-US" altLang="zh-CN" sz="2000" dirty="0"/>
              <a:t>(x["</a:t>
            </a:r>
            <a:r>
              <a:rPr lang="zh-CN" altLang="en-US" sz="2000" dirty="0"/>
              <a:t>交易时间</a:t>
            </a:r>
            <a:r>
              <a:rPr lang="en-US" altLang="zh-CN" sz="2000" dirty="0"/>
              <a:t>"], "</a:t>
            </a:r>
            <a:r>
              <a:rPr lang="en-US" altLang="zh-CN" sz="2000" dirty="0">
                <a:solidFill>
                  <a:srgbClr val="FF0000"/>
                </a:solidFill>
              </a:rPr>
              <a:t>months</a:t>
            </a:r>
            <a:r>
              <a:rPr lang="en-US" altLang="zh-CN" sz="2000" dirty="0"/>
              <a:t>", </a:t>
            </a:r>
            <a:r>
              <a:rPr lang="en-US" altLang="zh-CN" sz="2000" dirty="0">
                <a:solidFill>
                  <a:srgbClr val="FF0000"/>
                </a:solidFill>
              </a:rPr>
              <a:t>6</a:t>
            </a:r>
            <a:r>
              <a:rPr lang="en-US" altLang="zh-CN" sz="2000" dirty="0"/>
              <a:t>)]</a:t>
            </a:r>
          </a:p>
          <a:p>
            <a:r>
              <a:rPr lang="en-US" altLang="zh-CN" sz="2000" dirty="0" err="1"/>
              <a:t>tmp.apply</a:t>
            </a:r>
            <a:r>
              <a:rPr lang="en-US" altLang="zh-CN" sz="2000" dirty="0"/>
              <a:t>(</a:t>
            </a:r>
            <a:r>
              <a:rPr lang="en-US" altLang="zh-CN" sz="2000" dirty="0" err="1"/>
              <a:t>func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70973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：趋势性特征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C0CE6-5253-4545-A4B0-D89EEA4FCD8F}"/>
              </a:ext>
            </a:extLst>
          </p:cNvPr>
          <p:cNvSpPr txBox="1"/>
          <p:nvPr/>
        </p:nvSpPr>
        <p:spPr>
          <a:xfrm>
            <a:off x="716657" y="1700068"/>
            <a:ext cx="9702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以</a:t>
            </a:r>
            <a:r>
              <a:rPr lang="zh-CN" altLang="en-US" sz="2000" dirty="0">
                <a:solidFill>
                  <a:srgbClr val="FF0000"/>
                </a:solidFill>
              </a:rPr>
              <a:t>过去半年内工资增长趋势</a:t>
            </a:r>
            <a:r>
              <a:rPr lang="zh-CN" altLang="en-US" sz="2000" dirty="0"/>
              <a:t>为例。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2E3C61-143A-4F8E-9A07-B127C4775BA2}"/>
              </a:ext>
            </a:extLst>
          </p:cNvPr>
          <p:cNvSpPr txBox="1"/>
          <p:nvPr/>
        </p:nvSpPr>
        <p:spPr>
          <a:xfrm>
            <a:off x="4739952" y="581202"/>
            <a:ext cx="745204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之后再以时间进行聚合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agg_agg_6m.groupby("</a:t>
            </a:r>
            <a:r>
              <a:rPr lang="en-US" altLang="zh-CN" sz="2000" dirty="0" err="1"/>
              <a:t>new_user_id</a:t>
            </a:r>
            <a:r>
              <a:rPr lang="en-US" altLang="zh-CN" sz="2000" dirty="0"/>
              <a:t>")["</a:t>
            </a:r>
            <a:r>
              <a:rPr lang="zh-CN" altLang="en-US" sz="2000" dirty="0"/>
              <a:t>交易金额</a:t>
            </a:r>
            <a:r>
              <a:rPr lang="en-US" altLang="zh-CN" sz="2000" dirty="0"/>
              <a:t>"].</a:t>
            </a:r>
            <a:r>
              <a:rPr lang="en-US" altLang="zh-CN" sz="2000" dirty="0" err="1"/>
              <a:t>agg</a:t>
            </a:r>
            <a:r>
              <a:rPr lang="en-US" altLang="zh-CN" sz="2000" dirty="0"/>
              <a:t>(["sum"])</a:t>
            </a:r>
          </a:p>
          <a:p>
            <a:endParaRPr lang="en-US" altLang="zh-CN" sz="2000" dirty="0"/>
          </a:p>
          <a:p>
            <a:r>
              <a:rPr lang="zh-CN" altLang="en-US" sz="2000" dirty="0"/>
              <a:t>得到过去半年收入总和</a:t>
            </a:r>
          </a:p>
        </p:txBody>
      </p:sp>
      <p:graphicFrame>
        <p:nvGraphicFramePr>
          <p:cNvPr id="15" name="表格 2">
            <a:extLst>
              <a:ext uri="{FF2B5EF4-FFF2-40B4-BE49-F238E27FC236}">
                <a16:creationId xmlns:a16="http://schemas.microsoft.com/office/drawing/2014/main" id="{EF0ACF0C-7C7A-421E-9972-CF76B29CF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585716"/>
              </p:ext>
            </p:extLst>
          </p:nvPr>
        </p:nvGraphicFramePr>
        <p:xfrm>
          <a:off x="578230" y="2324657"/>
          <a:ext cx="9060024" cy="4163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4826">
                  <a:extLst>
                    <a:ext uri="{9D8B030D-6E8A-4147-A177-3AD203B41FA5}">
                      <a16:colId xmlns:a16="http://schemas.microsoft.com/office/drawing/2014/main" val="1226859795"/>
                    </a:ext>
                  </a:extLst>
                </a:gridCol>
                <a:gridCol w="1807077">
                  <a:extLst>
                    <a:ext uri="{9D8B030D-6E8A-4147-A177-3AD203B41FA5}">
                      <a16:colId xmlns:a16="http://schemas.microsoft.com/office/drawing/2014/main" val="61092949"/>
                    </a:ext>
                  </a:extLst>
                </a:gridCol>
                <a:gridCol w="2538121">
                  <a:extLst>
                    <a:ext uri="{9D8B030D-6E8A-4147-A177-3AD203B41FA5}">
                      <a16:colId xmlns:a16="http://schemas.microsoft.com/office/drawing/2014/main" val="633578801"/>
                    </a:ext>
                  </a:extLst>
                </a:gridCol>
              </a:tblGrid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new_user_id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b="1" dirty="0">
                          <a:effectLst/>
                        </a:rPr>
                        <a:t>交易金额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b="1" dirty="0">
                          <a:effectLst/>
                        </a:rPr>
                        <a:t>交易时间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47.070770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2156-03-03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46.203056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rgbClr val="0663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2156-09-04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46.554156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rgbClr val="0663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2156-09-20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453357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47.046780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rgbClr val="0663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2156-10-02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165686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46.116645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rgbClr val="0663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2156-10-21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478716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47.065333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rgbClr val="0663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2156-10-30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494791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45.520797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rgbClr val="0663A0"/>
                          </a:solidFill>
                          <a:effectLst/>
                        </a:rPr>
                        <a:t>2156-11-06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375784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45.910230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rgbClr val="0663A0"/>
                          </a:solidFill>
                          <a:effectLst/>
                        </a:rPr>
                        <a:t>2156-12-22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398951"/>
                  </a:ext>
                </a:extLst>
              </a:tr>
            </a:tbl>
          </a:graphicData>
        </a:graphic>
      </p:graphicFrame>
      <p:sp>
        <p:nvSpPr>
          <p:cNvPr id="18" name="右大括号 17">
            <a:extLst>
              <a:ext uri="{FF2B5EF4-FFF2-40B4-BE49-F238E27FC236}">
                <a16:creationId xmlns:a16="http://schemas.microsoft.com/office/drawing/2014/main" id="{5CA40A44-8879-46EE-BCE6-E8B1DC373AB4}"/>
              </a:ext>
            </a:extLst>
          </p:cNvPr>
          <p:cNvSpPr/>
          <p:nvPr/>
        </p:nvSpPr>
        <p:spPr>
          <a:xfrm>
            <a:off x="9723273" y="3275045"/>
            <a:ext cx="382555" cy="3213507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24866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：趋势性特征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C0CE6-5253-4545-A4B0-D89EEA4FCD8F}"/>
              </a:ext>
            </a:extLst>
          </p:cNvPr>
          <p:cNvSpPr txBox="1"/>
          <p:nvPr/>
        </p:nvSpPr>
        <p:spPr>
          <a:xfrm>
            <a:off x="716657" y="1700068"/>
            <a:ext cx="9702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以</a:t>
            </a:r>
            <a:r>
              <a:rPr lang="zh-CN" altLang="en-US" sz="2000" dirty="0">
                <a:solidFill>
                  <a:srgbClr val="FF0000"/>
                </a:solidFill>
              </a:rPr>
              <a:t>过去半年内工资增长趋势</a:t>
            </a:r>
            <a:r>
              <a:rPr lang="zh-CN" altLang="en-US" sz="2000" dirty="0"/>
              <a:t>为例。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2E3C61-143A-4F8E-9A07-B127C4775BA2}"/>
              </a:ext>
            </a:extLst>
          </p:cNvPr>
          <p:cNvSpPr txBox="1"/>
          <p:nvPr/>
        </p:nvSpPr>
        <p:spPr>
          <a:xfrm>
            <a:off x="4581331" y="720289"/>
            <a:ext cx="745204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再用相似方法得到过去</a:t>
            </a:r>
            <a:r>
              <a:rPr lang="en-US" altLang="zh-CN" sz="2000" dirty="0"/>
              <a:t>3</a:t>
            </a:r>
            <a:r>
              <a:rPr lang="zh-CN" altLang="en-US" sz="2000" dirty="0"/>
              <a:t>个月收入总和</a:t>
            </a:r>
            <a:endParaRPr lang="en-US" altLang="zh-CN" sz="2000" dirty="0"/>
          </a:p>
          <a:p>
            <a:endParaRPr lang="en-US" altLang="zh-CN" sz="1200" dirty="0"/>
          </a:p>
          <a:p>
            <a:r>
              <a:rPr lang="en-US" altLang="zh-CN" sz="1200" dirty="0"/>
              <a:t>agg_agg_3m = </a:t>
            </a:r>
            <a:r>
              <a:rPr lang="en-US" altLang="zh-CN" sz="1200" dirty="0" err="1"/>
              <a:t>bank_train</a:t>
            </a:r>
            <a:r>
              <a:rPr lang="en-US" altLang="zh-CN" sz="1200" dirty="0"/>
              <a:t>[</a:t>
            </a:r>
            <a:r>
              <a:rPr lang="en-US" altLang="zh-CN" sz="1200" dirty="0" err="1"/>
              <a:t>bank_train</a:t>
            </a:r>
            <a:r>
              <a:rPr lang="en-US" altLang="zh-CN" sz="1200" dirty="0"/>
              <a:t>['</a:t>
            </a:r>
            <a:r>
              <a:rPr lang="zh-CN" altLang="en-US" sz="1200" dirty="0"/>
              <a:t>工资收入标记</a:t>
            </a:r>
            <a:r>
              <a:rPr lang="en-US" altLang="zh-CN" sz="1200" dirty="0"/>
              <a:t>'] == 1].</a:t>
            </a:r>
            <a:r>
              <a:rPr lang="en-US" altLang="zh-CN" sz="1200" dirty="0" err="1"/>
              <a:t>groupby</a:t>
            </a:r>
            <a:r>
              <a:rPr lang="en-US" altLang="zh-CN" sz="1200" dirty="0"/>
              <a:t>("</a:t>
            </a:r>
            <a:r>
              <a:rPr lang="en-US" altLang="zh-CN" sz="1200" dirty="0" err="1"/>
              <a:t>new_user_id</a:t>
            </a:r>
            <a:r>
              <a:rPr lang="en-US" altLang="zh-CN" sz="1200" dirty="0"/>
              <a:t>")["</a:t>
            </a:r>
            <a:r>
              <a:rPr lang="zh-CN" altLang="en-US" sz="1200" dirty="0"/>
              <a:t>交易金额</a:t>
            </a:r>
            <a:r>
              <a:rPr lang="en-US" altLang="zh-CN" sz="1200" dirty="0"/>
              <a:t>","</a:t>
            </a:r>
            <a:r>
              <a:rPr lang="zh-CN" altLang="en-US" sz="1200" dirty="0"/>
              <a:t>交易时间</a:t>
            </a:r>
            <a:r>
              <a:rPr lang="en-US" altLang="zh-CN" sz="1200" dirty="0"/>
              <a:t>"]</a:t>
            </a:r>
          </a:p>
          <a:p>
            <a:r>
              <a:rPr lang="en-US" altLang="zh-CN" sz="1200" dirty="0"/>
              <a:t>def </a:t>
            </a:r>
            <a:r>
              <a:rPr lang="en-US" altLang="zh-CN" sz="1200" dirty="0" err="1"/>
              <a:t>func</a:t>
            </a:r>
            <a:r>
              <a:rPr lang="en-US" altLang="zh-CN" sz="1200" dirty="0"/>
              <a:t>(x):</a:t>
            </a:r>
          </a:p>
          <a:p>
            <a:r>
              <a:rPr lang="en-US" altLang="zh-CN" sz="1200" dirty="0"/>
              <a:t>    return x[</a:t>
            </a:r>
            <a:r>
              <a:rPr lang="en-US" altLang="zh-CN" sz="1200" dirty="0" err="1"/>
              <a:t>cust_period</a:t>
            </a:r>
            <a:r>
              <a:rPr lang="en-US" altLang="zh-CN" sz="1200" dirty="0"/>
              <a:t>(x["</a:t>
            </a:r>
            <a:r>
              <a:rPr lang="zh-CN" altLang="en-US" sz="1200" dirty="0"/>
              <a:t>交易时间</a:t>
            </a:r>
            <a:r>
              <a:rPr lang="en-US" altLang="zh-CN" sz="1200" dirty="0"/>
              <a:t>"], "months", 3)]</a:t>
            </a:r>
          </a:p>
          <a:p>
            <a:r>
              <a:rPr lang="en-US" altLang="zh-CN" sz="1200" dirty="0"/>
              <a:t>agg_agg_3m = agg_agg_3m.apply(</a:t>
            </a:r>
            <a:r>
              <a:rPr lang="en-US" altLang="zh-CN" sz="1200" dirty="0" err="1"/>
              <a:t>func</a:t>
            </a:r>
            <a:r>
              <a:rPr lang="en-US" altLang="zh-CN" sz="1200" dirty="0"/>
              <a:t>)</a:t>
            </a:r>
          </a:p>
          <a:p>
            <a:r>
              <a:rPr lang="en-US" altLang="zh-CN" sz="1200" dirty="0"/>
              <a:t>agg_agg_3m = agg_agg_3m.groupby("</a:t>
            </a:r>
            <a:r>
              <a:rPr lang="en-US" altLang="zh-CN" sz="1200" dirty="0" err="1"/>
              <a:t>new_user_id</a:t>
            </a:r>
            <a:r>
              <a:rPr lang="en-US" altLang="zh-CN" sz="1200" dirty="0"/>
              <a:t>")["</a:t>
            </a:r>
            <a:r>
              <a:rPr lang="zh-CN" altLang="en-US" sz="1200" dirty="0"/>
              <a:t>交易金额</a:t>
            </a:r>
            <a:r>
              <a:rPr lang="en-US" altLang="zh-CN" sz="1200" dirty="0"/>
              <a:t>"].</a:t>
            </a:r>
            <a:r>
              <a:rPr lang="en-US" altLang="zh-CN" sz="1200" dirty="0" err="1"/>
              <a:t>agg</a:t>
            </a:r>
            <a:r>
              <a:rPr lang="en-US" altLang="zh-CN" sz="1200" dirty="0"/>
              <a:t>(["sum"])</a:t>
            </a:r>
          </a:p>
        </p:txBody>
      </p:sp>
      <p:graphicFrame>
        <p:nvGraphicFramePr>
          <p:cNvPr id="15" name="表格 2">
            <a:extLst>
              <a:ext uri="{FF2B5EF4-FFF2-40B4-BE49-F238E27FC236}">
                <a16:creationId xmlns:a16="http://schemas.microsoft.com/office/drawing/2014/main" id="{EF0ACF0C-7C7A-421E-9972-CF76B29CF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180131"/>
              </p:ext>
            </p:extLst>
          </p:nvPr>
        </p:nvGraphicFramePr>
        <p:xfrm>
          <a:off x="578230" y="2324657"/>
          <a:ext cx="9060024" cy="4163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4826">
                  <a:extLst>
                    <a:ext uri="{9D8B030D-6E8A-4147-A177-3AD203B41FA5}">
                      <a16:colId xmlns:a16="http://schemas.microsoft.com/office/drawing/2014/main" val="1226859795"/>
                    </a:ext>
                  </a:extLst>
                </a:gridCol>
                <a:gridCol w="1807077">
                  <a:extLst>
                    <a:ext uri="{9D8B030D-6E8A-4147-A177-3AD203B41FA5}">
                      <a16:colId xmlns:a16="http://schemas.microsoft.com/office/drawing/2014/main" val="61092949"/>
                    </a:ext>
                  </a:extLst>
                </a:gridCol>
                <a:gridCol w="2538121">
                  <a:extLst>
                    <a:ext uri="{9D8B030D-6E8A-4147-A177-3AD203B41FA5}">
                      <a16:colId xmlns:a16="http://schemas.microsoft.com/office/drawing/2014/main" val="633578801"/>
                    </a:ext>
                  </a:extLst>
                </a:gridCol>
              </a:tblGrid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new_user_id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b="1" dirty="0">
                          <a:effectLst/>
                        </a:rPr>
                        <a:t>交易金额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b="1" dirty="0">
                          <a:effectLst/>
                        </a:rPr>
                        <a:t>交易时间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47.070770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2156-03-03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46.203056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2156-09-04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46.554156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2156-09-20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453357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47.046780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rgbClr val="0663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2156-10-02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165686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46.116645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rgbClr val="0663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2156-10-21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478716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47.065333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rgbClr val="0663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2156-10-30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494791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45.520797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rgbClr val="0663A0"/>
                          </a:solidFill>
                          <a:effectLst/>
                        </a:rPr>
                        <a:t>2156-11-06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375784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45.910230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rgbClr val="0663A0"/>
                          </a:solidFill>
                          <a:effectLst/>
                        </a:rPr>
                        <a:t>2156-12-22 07:31:27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398951"/>
                  </a:ext>
                </a:extLst>
              </a:tr>
            </a:tbl>
          </a:graphicData>
        </a:graphic>
      </p:graphicFrame>
      <p:sp>
        <p:nvSpPr>
          <p:cNvPr id="18" name="右大括号 17">
            <a:extLst>
              <a:ext uri="{FF2B5EF4-FFF2-40B4-BE49-F238E27FC236}">
                <a16:creationId xmlns:a16="http://schemas.microsoft.com/office/drawing/2014/main" id="{5CA40A44-8879-46EE-BCE6-E8B1DC373AB4}"/>
              </a:ext>
            </a:extLst>
          </p:cNvPr>
          <p:cNvSpPr/>
          <p:nvPr/>
        </p:nvSpPr>
        <p:spPr>
          <a:xfrm>
            <a:off x="9723273" y="4273420"/>
            <a:ext cx="382555" cy="2215132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051740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：趋势性特征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C0CE6-5253-4545-A4B0-D89EEA4FCD8F}"/>
              </a:ext>
            </a:extLst>
          </p:cNvPr>
          <p:cNvSpPr txBox="1"/>
          <p:nvPr/>
        </p:nvSpPr>
        <p:spPr>
          <a:xfrm>
            <a:off x="716657" y="1700068"/>
            <a:ext cx="9702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以</a:t>
            </a:r>
            <a:r>
              <a:rPr lang="zh-CN" altLang="en-US" sz="2000" dirty="0">
                <a:solidFill>
                  <a:srgbClr val="FF0000"/>
                </a:solidFill>
              </a:rPr>
              <a:t>过去半年内工资增长趋势</a:t>
            </a:r>
            <a:r>
              <a:rPr lang="zh-CN" altLang="en-US" sz="2000" dirty="0"/>
              <a:t>为例。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2E3C61-143A-4F8E-9A07-B127C4775BA2}"/>
              </a:ext>
            </a:extLst>
          </p:cNvPr>
          <p:cNvSpPr txBox="1"/>
          <p:nvPr/>
        </p:nvSpPr>
        <p:spPr>
          <a:xfrm>
            <a:off x="2645233" y="2324657"/>
            <a:ext cx="82202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再用过去</a:t>
            </a:r>
            <a:r>
              <a:rPr lang="en-US" altLang="zh-CN" sz="2000" dirty="0"/>
              <a:t>6</a:t>
            </a:r>
            <a:r>
              <a:rPr lang="zh-CN" altLang="en-US" sz="2000" dirty="0"/>
              <a:t>个月的值减去过去</a:t>
            </a:r>
            <a:r>
              <a:rPr lang="en-US" altLang="zh-CN" sz="2000" dirty="0"/>
              <a:t>3</a:t>
            </a:r>
            <a:r>
              <a:rPr lang="zh-CN" altLang="en-US" sz="2000" dirty="0"/>
              <a:t>个月的值，就得到过去</a:t>
            </a:r>
            <a:r>
              <a:rPr lang="en-US" altLang="zh-CN" sz="2000" dirty="0"/>
              <a:t>6</a:t>
            </a:r>
            <a:r>
              <a:rPr lang="zh-CN" altLang="en-US" sz="2000" dirty="0"/>
              <a:t>月到过去</a:t>
            </a:r>
            <a:r>
              <a:rPr lang="en-US" altLang="zh-CN" sz="2000" dirty="0"/>
              <a:t>3</a:t>
            </a:r>
            <a:r>
              <a:rPr lang="zh-CN" altLang="en-US" sz="2000" dirty="0"/>
              <a:t>月的值</a:t>
            </a:r>
            <a:endParaRPr lang="en-US" altLang="zh-CN" sz="2000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835B956-A678-43CF-B901-47613A18087F}"/>
              </a:ext>
            </a:extLst>
          </p:cNvPr>
          <p:cNvCxnSpPr/>
          <p:nvPr/>
        </p:nvCxnSpPr>
        <p:spPr>
          <a:xfrm>
            <a:off x="1984035" y="3883779"/>
            <a:ext cx="80559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6F202A4-DE25-4A50-B2AB-84DEEC429840}"/>
              </a:ext>
            </a:extLst>
          </p:cNvPr>
          <p:cNvCxnSpPr>
            <a:cxnSpLocks/>
          </p:cNvCxnSpPr>
          <p:nvPr/>
        </p:nvCxnSpPr>
        <p:spPr>
          <a:xfrm flipV="1">
            <a:off x="2108688" y="338695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C464A0F-3188-4776-BE4E-9745410287BA}"/>
              </a:ext>
            </a:extLst>
          </p:cNvPr>
          <p:cNvCxnSpPr>
            <a:cxnSpLocks/>
          </p:cNvCxnSpPr>
          <p:nvPr/>
        </p:nvCxnSpPr>
        <p:spPr>
          <a:xfrm flipV="1">
            <a:off x="9959534" y="338695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BCFB199-A4AA-4596-AAE7-D1A654436786}"/>
              </a:ext>
            </a:extLst>
          </p:cNvPr>
          <p:cNvSpPr txBox="1"/>
          <p:nvPr/>
        </p:nvSpPr>
        <p:spPr>
          <a:xfrm>
            <a:off x="1300690" y="4477316"/>
            <a:ext cx="1615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7</a:t>
            </a:r>
            <a:r>
              <a:rPr lang="zh-CN" altLang="en-US" sz="2000" dirty="0"/>
              <a:t>月</a:t>
            </a:r>
            <a:r>
              <a:rPr lang="en-US" altLang="zh-CN" sz="2000" dirty="0"/>
              <a:t>1</a:t>
            </a:r>
            <a:r>
              <a:rPr lang="zh-CN" altLang="en-US" sz="2000" dirty="0"/>
              <a:t>日数据</a:t>
            </a:r>
            <a:endParaRPr lang="en-US" altLang="zh-CN" sz="2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E08A9AE-D7DD-4BF4-A1FE-7036AF0874EC}"/>
              </a:ext>
            </a:extLst>
          </p:cNvPr>
          <p:cNvSpPr txBox="1"/>
          <p:nvPr/>
        </p:nvSpPr>
        <p:spPr>
          <a:xfrm>
            <a:off x="9053567" y="4477315"/>
            <a:ext cx="18119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12</a:t>
            </a:r>
            <a:r>
              <a:rPr lang="zh-CN" altLang="en-US" sz="2000" dirty="0"/>
              <a:t>月</a:t>
            </a:r>
            <a:r>
              <a:rPr lang="en-US" altLang="zh-CN" sz="2000" dirty="0"/>
              <a:t>30</a:t>
            </a:r>
            <a:r>
              <a:rPr lang="zh-CN" altLang="en-US" sz="2000" dirty="0"/>
              <a:t>日数据</a:t>
            </a:r>
            <a:endParaRPr lang="en-US" altLang="zh-CN" sz="2000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40C4EB1-A0E8-4623-9961-7AB64F20E095}"/>
              </a:ext>
            </a:extLst>
          </p:cNvPr>
          <p:cNvCxnSpPr>
            <a:cxnSpLocks/>
          </p:cNvCxnSpPr>
          <p:nvPr/>
        </p:nvCxnSpPr>
        <p:spPr>
          <a:xfrm flipV="1">
            <a:off x="5985126" y="338695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432C8A9-D929-4EEE-973A-E347170D5D49}"/>
              </a:ext>
            </a:extLst>
          </p:cNvPr>
          <p:cNvSpPr txBox="1"/>
          <p:nvPr/>
        </p:nvSpPr>
        <p:spPr>
          <a:xfrm>
            <a:off x="5079159" y="4477315"/>
            <a:ext cx="18119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9</a:t>
            </a:r>
            <a:r>
              <a:rPr lang="zh-CN" altLang="en-US" sz="2000" dirty="0"/>
              <a:t>月</a:t>
            </a:r>
            <a:r>
              <a:rPr lang="en-US" altLang="zh-CN" sz="2000" dirty="0"/>
              <a:t>30</a:t>
            </a:r>
            <a:r>
              <a:rPr lang="zh-CN" altLang="en-US" sz="2000" dirty="0"/>
              <a:t>日数据</a:t>
            </a:r>
            <a:endParaRPr lang="en-US" altLang="zh-CN" sz="2000" dirty="0"/>
          </a:p>
        </p:txBody>
      </p: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3D7FC345-7142-4B89-B6F4-B2E248A745FB}"/>
              </a:ext>
            </a:extLst>
          </p:cNvPr>
          <p:cNvSpPr/>
          <p:nvPr/>
        </p:nvSpPr>
        <p:spPr>
          <a:xfrm rot="5400000">
            <a:off x="3827636" y="3292545"/>
            <a:ext cx="438539" cy="3876439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58341B6A-7B5C-453E-BEE3-A4C3ECF27FB9}"/>
              </a:ext>
            </a:extLst>
          </p:cNvPr>
          <p:cNvSpPr/>
          <p:nvPr/>
        </p:nvSpPr>
        <p:spPr>
          <a:xfrm rot="5400000">
            <a:off x="7753059" y="3243560"/>
            <a:ext cx="438539" cy="3974409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11F02496-8249-4A3E-86B4-6C9356B16132}"/>
              </a:ext>
            </a:extLst>
          </p:cNvPr>
          <p:cNvSpPr/>
          <p:nvPr/>
        </p:nvSpPr>
        <p:spPr>
          <a:xfrm rot="5400000">
            <a:off x="5792755" y="1911497"/>
            <a:ext cx="438539" cy="7850847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D910069-D57E-4447-92AF-7982928B505F}"/>
              </a:ext>
            </a:extLst>
          </p:cNvPr>
          <p:cNvSpPr txBox="1"/>
          <p:nvPr/>
        </p:nvSpPr>
        <p:spPr>
          <a:xfrm>
            <a:off x="5106057" y="6135437"/>
            <a:ext cx="18119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agg_agg_6m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FD0EFB7-374B-4EFE-B89C-6B5C89E61B08}"/>
              </a:ext>
            </a:extLst>
          </p:cNvPr>
          <p:cNvSpPr txBox="1"/>
          <p:nvPr/>
        </p:nvSpPr>
        <p:spPr>
          <a:xfrm>
            <a:off x="7149461" y="5417596"/>
            <a:ext cx="18119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agg_agg_3m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12DA8EF-F980-4C04-B5E1-691634A4D130}"/>
              </a:ext>
            </a:extLst>
          </p:cNvPr>
          <p:cNvSpPr txBox="1"/>
          <p:nvPr/>
        </p:nvSpPr>
        <p:spPr>
          <a:xfrm>
            <a:off x="2328207" y="5417596"/>
            <a:ext cx="34373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agg_agg_6m – agg_agg_3m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24014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：趋势性特征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8C0CE6-5253-4545-A4B0-D89EEA4FCD8F}"/>
              </a:ext>
            </a:extLst>
          </p:cNvPr>
          <p:cNvSpPr txBox="1"/>
          <p:nvPr/>
        </p:nvSpPr>
        <p:spPr>
          <a:xfrm>
            <a:off x="716657" y="1700068"/>
            <a:ext cx="9702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以</a:t>
            </a:r>
            <a:r>
              <a:rPr lang="zh-CN" altLang="en-US" sz="2000" dirty="0">
                <a:solidFill>
                  <a:srgbClr val="FF0000"/>
                </a:solidFill>
              </a:rPr>
              <a:t>过去半年内工资增长趋势</a:t>
            </a:r>
            <a:r>
              <a:rPr lang="zh-CN" altLang="en-US" sz="2000" dirty="0"/>
              <a:t>为例。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2E3C61-143A-4F8E-9A07-B127C4775BA2}"/>
              </a:ext>
            </a:extLst>
          </p:cNvPr>
          <p:cNvSpPr txBox="1"/>
          <p:nvPr/>
        </p:nvSpPr>
        <p:spPr>
          <a:xfrm>
            <a:off x="2556590" y="2166037"/>
            <a:ext cx="82202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我们比较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过去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6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月到过去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月收入 </a:t>
            </a:r>
            <a:r>
              <a:rPr lang="zh-CN" altLang="en-US" sz="2000" dirty="0"/>
              <a:t>与 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过去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个月收入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z="2000" dirty="0"/>
              <a:t>如果前者大于后者，则记趋势为 </a:t>
            </a:r>
            <a:r>
              <a:rPr lang="en-US" altLang="zh-CN" sz="2000" dirty="0"/>
              <a:t>0 </a:t>
            </a:r>
            <a:r>
              <a:rPr lang="zh-CN" altLang="en-US" sz="2000" dirty="0"/>
              <a:t>，否则为 </a:t>
            </a:r>
            <a:r>
              <a:rPr lang="en-US" altLang="zh-CN" sz="2000" dirty="0"/>
              <a:t>1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FD0EFB7-374B-4EFE-B89C-6B5C89E61B08}"/>
              </a:ext>
            </a:extLst>
          </p:cNvPr>
          <p:cNvSpPr txBox="1"/>
          <p:nvPr/>
        </p:nvSpPr>
        <p:spPr>
          <a:xfrm>
            <a:off x="6329886" y="3028890"/>
            <a:ext cx="18119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agg_agg_3m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12DA8EF-F980-4C04-B5E1-691634A4D130}"/>
              </a:ext>
            </a:extLst>
          </p:cNvPr>
          <p:cNvSpPr txBox="1"/>
          <p:nvPr/>
        </p:nvSpPr>
        <p:spPr>
          <a:xfrm>
            <a:off x="2302861" y="3056540"/>
            <a:ext cx="34373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agg_agg_6m – agg_agg_3m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6912D31-DB54-4505-92FD-B3B8FC1ABD27}"/>
              </a:ext>
            </a:extLst>
          </p:cNvPr>
          <p:cNvSpPr txBox="1"/>
          <p:nvPr/>
        </p:nvSpPr>
        <p:spPr>
          <a:xfrm>
            <a:off x="5740257" y="3056540"/>
            <a:ext cx="5896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？</a:t>
            </a:r>
            <a:endParaRPr lang="en-US" altLang="zh-CN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181FB78-119D-4BAE-A255-E27825FB8F11}"/>
              </a:ext>
            </a:extLst>
          </p:cNvPr>
          <p:cNvSpPr txBox="1"/>
          <p:nvPr/>
        </p:nvSpPr>
        <p:spPr>
          <a:xfrm>
            <a:off x="716657" y="3800980"/>
            <a:ext cx="1071198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def </a:t>
            </a:r>
            <a:r>
              <a:rPr lang="en-US" altLang="zh-CN" sz="2000" dirty="0" err="1"/>
              <a:t>cal</a:t>
            </a:r>
            <a:r>
              <a:rPr lang="en-US" altLang="zh-CN" sz="2000" dirty="0"/>
              <a:t>(x):</a:t>
            </a:r>
          </a:p>
          <a:p>
            <a:r>
              <a:rPr lang="en-US" altLang="zh-CN" sz="2000" dirty="0"/>
              <a:t>    if x['3</a:t>
            </a:r>
            <a:r>
              <a:rPr lang="zh-CN" altLang="en-US" sz="2000" dirty="0"/>
              <a:t>月内工资收入</a:t>
            </a:r>
            <a:r>
              <a:rPr lang="en-US" altLang="zh-CN" sz="2000" dirty="0"/>
              <a:t>'] &gt;= x['</a:t>
            </a:r>
            <a:r>
              <a:rPr lang="zh-CN" altLang="en-US" sz="2000" dirty="0"/>
              <a:t>半年到</a:t>
            </a:r>
            <a:r>
              <a:rPr lang="en-US" altLang="zh-CN" sz="2000" dirty="0"/>
              <a:t>3</a:t>
            </a:r>
            <a:r>
              <a:rPr lang="zh-CN" altLang="en-US" sz="2000" dirty="0"/>
              <a:t>月前工资收入</a:t>
            </a:r>
            <a:r>
              <a:rPr lang="en-US" altLang="zh-CN" sz="2000" dirty="0"/>
              <a:t>']:</a:t>
            </a:r>
          </a:p>
          <a:p>
            <a:r>
              <a:rPr lang="en-US" altLang="zh-CN" sz="2000" dirty="0"/>
              <a:t>        return 1</a:t>
            </a:r>
          </a:p>
          <a:p>
            <a:r>
              <a:rPr lang="en-US" altLang="zh-CN" sz="2000" dirty="0"/>
              <a:t>    return 0</a:t>
            </a:r>
          </a:p>
          <a:p>
            <a:r>
              <a:rPr lang="en-US" altLang="zh-CN" sz="2000" dirty="0"/>
              <a:t>agg_tend_3m["</a:t>
            </a:r>
            <a:r>
              <a:rPr lang="zh-CN" altLang="en-US" sz="2000" dirty="0"/>
              <a:t>过去半年内工资增长趋势</a:t>
            </a:r>
            <a:r>
              <a:rPr lang="en-US" altLang="zh-CN" sz="2000" dirty="0"/>
              <a:t>"] = agg_tend_3m.apply(</a:t>
            </a:r>
            <a:r>
              <a:rPr lang="en-US" altLang="zh-CN" sz="2000" dirty="0" err="1"/>
              <a:t>cal</a:t>
            </a:r>
            <a:r>
              <a:rPr lang="en-US" altLang="zh-CN" sz="2000" dirty="0"/>
              <a:t>, axis=1)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6119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：趋势性特征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FE042F-FC7A-4195-88D1-C7B498231938}"/>
              </a:ext>
            </a:extLst>
          </p:cNvPr>
          <p:cNvSpPr txBox="1"/>
          <p:nvPr/>
        </p:nvSpPr>
        <p:spPr>
          <a:xfrm>
            <a:off x="194309" y="1452528"/>
            <a:ext cx="1180338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def </a:t>
            </a:r>
            <a:r>
              <a:rPr lang="en-US" altLang="zh-CN" sz="1200" dirty="0" err="1"/>
              <a:t>cust_period</a:t>
            </a:r>
            <a:r>
              <a:rPr lang="en-US" altLang="zh-CN" sz="1200" dirty="0"/>
              <a:t>(value, op="days", </a:t>
            </a:r>
            <a:r>
              <a:rPr lang="en-US" altLang="zh-CN" sz="1200" dirty="0" err="1"/>
              <a:t>op_period</a:t>
            </a:r>
            <a:r>
              <a:rPr lang="en-US" altLang="zh-CN" sz="1200" dirty="0"/>
              <a:t>=0, </a:t>
            </a:r>
            <a:r>
              <a:rPr lang="en-US" altLang="zh-CN" sz="1200" dirty="0" err="1"/>
              <a:t>base_dt</a:t>
            </a:r>
            <a:r>
              <a:rPr lang="en-US" altLang="zh-CN" sz="1200" dirty="0"/>
              <a:t>=None):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value_list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value.tolist</a:t>
            </a:r>
            <a:r>
              <a:rPr lang="en-US" altLang="zh-CN" sz="1200" dirty="0"/>
              <a:t>()</a:t>
            </a:r>
          </a:p>
          <a:p>
            <a:r>
              <a:rPr lang="en-US" altLang="zh-CN" sz="1200" dirty="0"/>
              <a:t>    </a:t>
            </a:r>
          </a:p>
          <a:p>
            <a:r>
              <a:rPr lang="en-US" altLang="zh-CN" sz="1200" dirty="0"/>
              <a:t>    while "-1" in </a:t>
            </a:r>
            <a:r>
              <a:rPr lang="en-US" altLang="zh-CN" sz="1200" dirty="0" err="1"/>
              <a:t>value_list</a:t>
            </a:r>
            <a:r>
              <a:rPr lang="en-US" altLang="zh-CN" sz="1200" dirty="0"/>
              <a:t>:</a:t>
            </a:r>
          </a:p>
          <a:p>
            <a:r>
              <a:rPr lang="en-US" altLang="zh-CN" sz="1200" dirty="0"/>
              <a:t>        </a:t>
            </a:r>
            <a:r>
              <a:rPr lang="en-US" altLang="zh-CN" sz="1200" dirty="0" err="1"/>
              <a:t>value_list.remove</a:t>
            </a:r>
            <a:r>
              <a:rPr lang="en-US" altLang="zh-CN" sz="1200" dirty="0"/>
              <a:t>("-1")</a:t>
            </a:r>
          </a:p>
          <a:p>
            <a:r>
              <a:rPr lang="en-US" altLang="zh-CN" sz="1200" dirty="0"/>
              <a:t>    if </a:t>
            </a:r>
            <a:r>
              <a:rPr lang="en-US" altLang="zh-CN" sz="1200" dirty="0" err="1"/>
              <a:t>len</a:t>
            </a:r>
            <a:r>
              <a:rPr lang="en-US" altLang="zh-CN" sz="1200" dirty="0"/>
              <a:t>(</a:t>
            </a:r>
            <a:r>
              <a:rPr lang="en-US" altLang="zh-CN" sz="1200" dirty="0" err="1"/>
              <a:t>value_list</a:t>
            </a:r>
            <a:r>
              <a:rPr lang="en-US" altLang="zh-CN" sz="1200" dirty="0"/>
              <a:t>) != 0:</a:t>
            </a:r>
          </a:p>
          <a:p>
            <a:r>
              <a:rPr lang="en-US" altLang="zh-CN" sz="1200" dirty="0"/>
              <a:t>        if not </a:t>
            </a:r>
            <a:r>
              <a:rPr lang="en-US" altLang="zh-CN" sz="1200" dirty="0" err="1"/>
              <a:t>base_dt</a:t>
            </a:r>
            <a:r>
              <a:rPr lang="en-US" altLang="zh-CN" sz="1200" dirty="0"/>
              <a:t>:</a:t>
            </a:r>
          </a:p>
          <a:p>
            <a:r>
              <a:rPr lang="en-US" altLang="zh-CN" sz="1200" dirty="0"/>
              <a:t>            </a:t>
            </a:r>
            <a:r>
              <a:rPr lang="en-US" altLang="zh-CN" sz="1200" dirty="0" err="1"/>
              <a:t>max_dt</a:t>
            </a:r>
            <a:r>
              <a:rPr lang="en-US" altLang="zh-CN" sz="1200" dirty="0"/>
              <a:t> = max(</a:t>
            </a:r>
            <a:r>
              <a:rPr lang="en-US" altLang="zh-CN" sz="1200" dirty="0" err="1"/>
              <a:t>value_list</a:t>
            </a:r>
            <a:r>
              <a:rPr lang="en-US" altLang="zh-CN" sz="1200" dirty="0"/>
              <a:t>)</a:t>
            </a:r>
          </a:p>
          <a:p>
            <a:r>
              <a:rPr lang="en-US" altLang="zh-CN" sz="1200" dirty="0"/>
              <a:t>        else:</a:t>
            </a:r>
          </a:p>
          <a:p>
            <a:r>
              <a:rPr lang="en-US" altLang="zh-CN" sz="1200" dirty="0"/>
              <a:t>            </a:t>
            </a:r>
            <a:r>
              <a:rPr lang="en-US" altLang="zh-CN" sz="1200" dirty="0" err="1"/>
              <a:t>max_dt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base_dt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        if op == "years":</a:t>
            </a:r>
          </a:p>
          <a:p>
            <a:r>
              <a:rPr lang="en-US" altLang="zh-CN" sz="1200" dirty="0"/>
              <a:t>            </a:t>
            </a:r>
            <a:r>
              <a:rPr lang="en-US" altLang="zh-CN" sz="1200" dirty="0" err="1"/>
              <a:t>end_dt</a:t>
            </a:r>
            <a:r>
              <a:rPr lang="en-US" altLang="zh-CN" sz="1200" dirty="0"/>
              <a:t> = (</a:t>
            </a:r>
            <a:r>
              <a:rPr lang="en-US" altLang="zh-CN" sz="1200" dirty="0" err="1"/>
              <a:t>datetime.datetime.strptime</a:t>
            </a:r>
            <a:r>
              <a:rPr lang="en-US" altLang="zh-CN" sz="1200" dirty="0"/>
              <a:t>(</a:t>
            </a:r>
            <a:r>
              <a:rPr lang="en-US" altLang="zh-CN" sz="1200" dirty="0" err="1"/>
              <a:t>max_dt</a:t>
            </a:r>
            <a:r>
              <a:rPr lang="en-US" altLang="zh-CN" sz="1200" dirty="0"/>
              <a:t>, "%Y-%m-%d %H:%M:%S") + </a:t>
            </a:r>
            <a:r>
              <a:rPr lang="en-US" altLang="zh-CN" sz="1200" dirty="0" err="1"/>
              <a:t>relativedelta</a:t>
            </a:r>
            <a:r>
              <a:rPr lang="en-US" altLang="zh-CN" sz="1200" dirty="0"/>
              <a:t>(years=-</a:t>
            </a:r>
            <a:r>
              <a:rPr lang="en-US" altLang="zh-CN" sz="1200" dirty="0" err="1"/>
              <a:t>op_period</a:t>
            </a:r>
            <a:r>
              <a:rPr lang="en-US" altLang="zh-CN" sz="1200" dirty="0"/>
              <a:t>)).</a:t>
            </a:r>
            <a:r>
              <a:rPr lang="en-US" altLang="zh-CN" sz="1200" dirty="0" err="1"/>
              <a:t>strftime</a:t>
            </a:r>
            <a:r>
              <a:rPr lang="en-US" altLang="zh-CN" sz="1200" dirty="0"/>
              <a:t>("%Y-%m-%d %H:%M:%S")</a:t>
            </a:r>
          </a:p>
          <a:p>
            <a:r>
              <a:rPr lang="en-US" altLang="zh-CN" sz="1200" dirty="0"/>
              <a:t>        </a:t>
            </a:r>
            <a:r>
              <a:rPr lang="en-US" altLang="zh-CN" sz="1200" dirty="0" err="1"/>
              <a:t>elif</a:t>
            </a:r>
            <a:r>
              <a:rPr lang="en-US" altLang="zh-CN" sz="1200" dirty="0"/>
              <a:t> op == "months":</a:t>
            </a:r>
          </a:p>
          <a:p>
            <a:r>
              <a:rPr lang="en-US" altLang="zh-CN" sz="1200" dirty="0"/>
              <a:t>            </a:t>
            </a:r>
            <a:r>
              <a:rPr lang="en-US" altLang="zh-CN" sz="1200" dirty="0" err="1"/>
              <a:t>end_dt</a:t>
            </a:r>
            <a:r>
              <a:rPr lang="en-US" altLang="zh-CN" sz="1200" dirty="0"/>
              <a:t> = (</a:t>
            </a:r>
            <a:r>
              <a:rPr lang="en-US" altLang="zh-CN" sz="1200" dirty="0" err="1"/>
              <a:t>datetime.datetime.strptime</a:t>
            </a:r>
            <a:r>
              <a:rPr lang="en-US" altLang="zh-CN" sz="1200" dirty="0"/>
              <a:t>(</a:t>
            </a:r>
            <a:r>
              <a:rPr lang="en-US" altLang="zh-CN" sz="1200" dirty="0" err="1"/>
              <a:t>max_dt</a:t>
            </a:r>
            <a:r>
              <a:rPr lang="en-US" altLang="zh-CN" sz="1200" dirty="0"/>
              <a:t>, "%Y-%m-%d %H:%M:%S") + </a:t>
            </a:r>
            <a:r>
              <a:rPr lang="en-US" altLang="zh-CN" sz="1200" dirty="0" err="1"/>
              <a:t>relativedelta</a:t>
            </a:r>
            <a:r>
              <a:rPr lang="en-US" altLang="zh-CN" sz="1200" dirty="0"/>
              <a:t>(months=-</a:t>
            </a:r>
            <a:r>
              <a:rPr lang="en-US" altLang="zh-CN" sz="1200" dirty="0" err="1"/>
              <a:t>op_period</a:t>
            </a:r>
            <a:r>
              <a:rPr lang="en-US" altLang="zh-CN" sz="1200" dirty="0"/>
              <a:t>)).</a:t>
            </a:r>
            <a:r>
              <a:rPr lang="en-US" altLang="zh-CN" sz="1200" dirty="0" err="1"/>
              <a:t>strftime</a:t>
            </a:r>
            <a:r>
              <a:rPr lang="en-US" altLang="zh-CN" sz="1200" dirty="0"/>
              <a:t>("%Y-%m-%d %H:%M:%S")</a:t>
            </a:r>
          </a:p>
          <a:p>
            <a:r>
              <a:rPr lang="en-US" altLang="zh-CN" sz="1200" dirty="0"/>
              <a:t>        </a:t>
            </a:r>
            <a:r>
              <a:rPr lang="en-US" altLang="zh-CN" sz="1200" dirty="0" err="1"/>
              <a:t>elif</a:t>
            </a:r>
            <a:r>
              <a:rPr lang="en-US" altLang="zh-CN" sz="1200" dirty="0"/>
              <a:t> op == "weeks":</a:t>
            </a:r>
          </a:p>
          <a:p>
            <a:r>
              <a:rPr lang="en-US" altLang="zh-CN" sz="1200" dirty="0"/>
              <a:t>            </a:t>
            </a:r>
            <a:r>
              <a:rPr lang="en-US" altLang="zh-CN" sz="1200" dirty="0" err="1"/>
              <a:t>end_dt</a:t>
            </a:r>
            <a:r>
              <a:rPr lang="en-US" altLang="zh-CN" sz="1200" dirty="0"/>
              <a:t> = (</a:t>
            </a:r>
            <a:r>
              <a:rPr lang="en-US" altLang="zh-CN" sz="1200" dirty="0" err="1"/>
              <a:t>datetime.datetime.strptime</a:t>
            </a:r>
            <a:r>
              <a:rPr lang="en-US" altLang="zh-CN" sz="1200" dirty="0"/>
              <a:t>(</a:t>
            </a:r>
            <a:r>
              <a:rPr lang="en-US" altLang="zh-CN" sz="1200" dirty="0" err="1"/>
              <a:t>max_dt</a:t>
            </a:r>
            <a:r>
              <a:rPr lang="en-US" altLang="zh-CN" sz="1200" dirty="0"/>
              <a:t>, "%Y-%m-%d %H:%M:%S") + </a:t>
            </a:r>
            <a:r>
              <a:rPr lang="en-US" altLang="zh-CN" sz="1200" dirty="0" err="1"/>
              <a:t>relativedelta</a:t>
            </a:r>
            <a:r>
              <a:rPr lang="en-US" altLang="zh-CN" sz="1200" dirty="0"/>
              <a:t>(weeks=-</a:t>
            </a:r>
            <a:r>
              <a:rPr lang="en-US" altLang="zh-CN" sz="1200" dirty="0" err="1"/>
              <a:t>op_period</a:t>
            </a:r>
            <a:r>
              <a:rPr lang="en-US" altLang="zh-CN" sz="1200" dirty="0"/>
              <a:t>)).</a:t>
            </a:r>
            <a:r>
              <a:rPr lang="en-US" altLang="zh-CN" sz="1200" dirty="0" err="1"/>
              <a:t>strftime</a:t>
            </a:r>
            <a:r>
              <a:rPr lang="en-US" altLang="zh-CN" sz="1200" dirty="0"/>
              <a:t>("%Y-%m-%d %H:%M:%S")</a:t>
            </a:r>
          </a:p>
          <a:p>
            <a:r>
              <a:rPr lang="en-US" altLang="zh-CN" sz="1200" dirty="0"/>
              <a:t>        </a:t>
            </a:r>
            <a:r>
              <a:rPr lang="en-US" altLang="zh-CN" sz="1200" dirty="0" err="1"/>
              <a:t>elif</a:t>
            </a:r>
            <a:r>
              <a:rPr lang="en-US" altLang="zh-CN" sz="1200" dirty="0"/>
              <a:t> op == "days":</a:t>
            </a:r>
          </a:p>
          <a:p>
            <a:r>
              <a:rPr lang="en-US" altLang="zh-CN" sz="1200" dirty="0"/>
              <a:t>            </a:t>
            </a:r>
            <a:r>
              <a:rPr lang="en-US" altLang="zh-CN" sz="1200" dirty="0" err="1"/>
              <a:t>end_dt</a:t>
            </a:r>
            <a:r>
              <a:rPr lang="en-US" altLang="zh-CN" sz="1200" dirty="0"/>
              <a:t> = (</a:t>
            </a:r>
            <a:r>
              <a:rPr lang="en-US" altLang="zh-CN" sz="1200" dirty="0" err="1"/>
              <a:t>datetime.datetime.strptime</a:t>
            </a:r>
            <a:r>
              <a:rPr lang="en-US" altLang="zh-CN" sz="1200" dirty="0"/>
              <a:t>(</a:t>
            </a:r>
            <a:r>
              <a:rPr lang="en-US" altLang="zh-CN" sz="1200" dirty="0" err="1"/>
              <a:t>max_dt</a:t>
            </a:r>
            <a:r>
              <a:rPr lang="en-US" altLang="zh-CN" sz="1200" dirty="0"/>
              <a:t>, "%Y-%m-%d %H:%M:%S") + </a:t>
            </a:r>
            <a:r>
              <a:rPr lang="en-US" altLang="zh-CN" sz="1200" dirty="0" err="1"/>
              <a:t>relativedelta</a:t>
            </a:r>
            <a:r>
              <a:rPr lang="en-US" altLang="zh-CN" sz="1200" dirty="0"/>
              <a:t>(days=-</a:t>
            </a:r>
            <a:r>
              <a:rPr lang="en-US" altLang="zh-CN" sz="1200" dirty="0" err="1"/>
              <a:t>op_period</a:t>
            </a:r>
            <a:r>
              <a:rPr lang="en-US" altLang="zh-CN" sz="1200" dirty="0"/>
              <a:t>)).</a:t>
            </a:r>
            <a:r>
              <a:rPr lang="en-US" altLang="zh-CN" sz="1200" dirty="0" err="1"/>
              <a:t>strftime</a:t>
            </a:r>
            <a:r>
              <a:rPr lang="en-US" altLang="zh-CN" sz="1200" dirty="0"/>
              <a:t>("%Y-%m-%d %H:%M:%S")</a:t>
            </a:r>
          </a:p>
          <a:p>
            <a:r>
              <a:rPr lang="en-US" altLang="zh-CN" sz="1200" dirty="0"/>
              <a:t>        else:</a:t>
            </a:r>
          </a:p>
          <a:p>
            <a:r>
              <a:rPr lang="en-US" altLang="zh-CN" sz="1200" dirty="0"/>
              <a:t>            print("Wrong operation unit of time!")</a:t>
            </a:r>
          </a:p>
          <a:p>
            <a:r>
              <a:rPr lang="en-US" altLang="zh-CN" sz="1200" dirty="0"/>
              <a:t>            exit()</a:t>
            </a:r>
          </a:p>
          <a:p>
            <a:r>
              <a:rPr lang="en-US" altLang="zh-CN" sz="1200" dirty="0"/>
              <a:t>        period = list(</a:t>
            </a:r>
            <a:r>
              <a:rPr lang="en-US" altLang="zh-CN" sz="1200" dirty="0" err="1"/>
              <a:t>value.values</a:t>
            </a:r>
            <a:r>
              <a:rPr lang="en-US" altLang="zh-CN" sz="1200" dirty="0"/>
              <a:t> &gt;= </a:t>
            </a:r>
            <a:r>
              <a:rPr lang="en-US" altLang="zh-CN" sz="1200" dirty="0" err="1"/>
              <a:t>end_dt</a:t>
            </a:r>
            <a:r>
              <a:rPr lang="en-US" altLang="zh-CN" sz="1200" dirty="0"/>
              <a:t>)</a:t>
            </a:r>
          </a:p>
          <a:p>
            <a:r>
              <a:rPr lang="en-US" altLang="zh-CN" sz="1200" dirty="0"/>
              <a:t>        return period</a:t>
            </a:r>
          </a:p>
          <a:p>
            <a:r>
              <a:rPr lang="en-US" altLang="zh-CN" sz="1200" dirty="0"/>
              <a:t>    else:</a:t>
            </a:r>
          </a:p>
          <a:p>
            <a:r>
              <a:rPr lang="en-US" altLang="zh-CN" sz="1200" dirty="0"/>
              <a:t>        return [True]*</a:t>
            </a:r>
            <a:r>
              <a:rPr lang="en-US" altLang="zh-CN" sz="1200" dirty="0" err="1"/>
              <a:t>len</a:t>
            </a:r>
            <a:r>
              <a:rPr lang="en-US" altLang="zh-CN" sz="1200" dirty="0"/>
              <a:t>(</a:t>
            </a:r>
            <a:r>
              <a:rPr lang="en-US" altLang="zh-CN" sz="1200" dirty="0" err="1"/>
              <a:t>value.tolist</a:t>
            </a:r>
            <a:r>
              <a:rPr lang="en-US" altLang="zh-CN" sz="1200" dirty="0"/>
              <a:t>())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CFF6E10-903E-4B53-8903-7A248E9F09DE}"/>
              </a:ext>
            </a:extLst>
          </p:cNvPr>
          <p:cNvSpPr txBox="1"/>
          <p:nvPr/>
        </p:nvSpPr>
        <p:spPr>
          <a:xfrm>
            <a:off x="5599977" y="1008149"/>
            <a:ext cx="6113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</a:rPr>
              <a:t>cust_period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用于提取我们需要的时间段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07305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：趋势性特征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FE042F-FC7A-4195-88D1-C7B498231938}"/>
              </a:ext>
            </a:extLst>
          </p:cNvPr>
          <p:cNvSpPr txBox="1"/>
          <p:nvPr/>
        </p:nvSpPr>
        <p:spPr>
          <a:xfrm>
            <a:off x="194309" y="1353450"/>
            <a:ext cx="1180338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# </a:t>
            </a:r>
            <a:r>
              <a:rPr lang="zh-CN" altLang="en-US" sz="1600" dirty="0"/>
              <a:t>过去半年内工资增长趋势</a:t>
            </a:r>
          </a:p>
          <a:p>
            <a:r>
              <a:rPr lang="en-US" altLang="zh-CN" sz="1600" dirty="0"/>
              <a:t>agg_agg_6m = </a:t>
            </a:r>
            <a:r>
              <a:rPr lang="en-US" altLang="zh-CN" sz="1600" dirty="0" err="1"/>
              <a:t>bank_train</a:t>
            </a:r>
            <a:r>
              <a:rPr lang="en-US" altLang="zh-CN" sz="1600" dirty="0"/>
              <a:t>[</a:t>
            </a:r>
            <a:r>
              <a:rPr lang="en-US" altLang="zh-CN" sz="1600" dirty="0" err="1"/>
              <a:t>bank_train</a:t>
            </a:r>
            <a:r>
              <a:rPr lang="en-US" altLang="zh-CN" sz="1600" dirty="0"/>
              <a:t>['</a:t>
            </a:r>
            <a:r>
              <a:rPr lang="zh-CN" altLang="en-US" sz="1600" dirty="0"/>
              <a:t>工资收入标记</a:t>
            </a:r>
            <a:r>
              <a:rPr lang="en-US" altLang="zh-CN" sz="1600" dirty="0"/>
              <a:t>'] == 1].</a:t>
            </a:r>
            <a:r>
              <a:rPr lang="en-US" altLang="zh-CN" sz="1600" dirty="0" err="1"/>
              <a:t>groupby</a:t>
            </a:r>
            <a:r>
              <a:rPr lang="en-US" altLang="zh-CN" sz="1600" dirty="0"/>
              <a:t>("</a:t>
            </a:r>
            <a:r>
              <a:rPr lang="en-US" altLang="zh-CN" sz="1600" dirty="0" err="1"/>
              <a:t>new_user_id</a:t>
            </a:r>
            <a:r>
              <a:rPr lang="en-US" altLang="zh-CN" sz="1600" dirty="0"/>
              <a:t>")["</a:t>
            </a:r>
            <a:r>
              <a:rPr lang="zh-CN" altLang="en-US" sz="1600" dirty="0"/>
              <a:t>交易金额</a:t>
            </a:r>
            <a:r>
              <a:rPr lang="en-US" altLang="zh-CN" sz="1600" dirty="0"/>
              <a:t>","</a:t>
            </a:r>
            <a:r>
              <a:rPr lang="zh-CN" altLang="en-US" sz="1600" dirty="0"/>
              <a:t>交易时间</a:t>
            </a:r>
            <a:r>
              <a:rPr lang="en-US" altLang="zh-CN" sz="1600" dirty="0"/>
              <a:t>"]</a:t>
            </a:r>
          </a:p>
          <a:p>
            <a:r>
              <a:rPr lang="en-US" altLang="zh-CN" sz="1600" dirty="0"/>
              <a:t>def </a:t>
            </a:r>
            <a:r>
              <a:rPr lang="en-US" altLang="zh-CN" sz="1600" dirty="0" err="1"/>
              <a:t>func</a:t>
            </a:r>
            <a:r>
              <a:rPr lang="en-US" altLang="zh-CN" sz="1600" dirty="0"/>
              <a:t>(x):</a:t>
            </a:r>
          </a:p>
          <a:p>
            <a:r>
              <a:rPr lang="en-US" altLang="zh-CN" sz="1600" dirty="0"/>
              <a:t>    return x[</a:t>
            </a:r>
            <a:r>
              <a:rPr lang="en-US" altLang="zh-CN" sz="1600" dirty="0" err="1"/>
              <a:t>cust_period</a:t>
            </a:r>
            <a:r>
              <a:rPr lang="en-US" altLang="zh-CN" sz="1600" dirty="0"/>
              <a:t>(x["</a:t>
            </a:r>
            <a:r>
              <a:rPr lang="zh-CN" altLang="en-US" sz="1600" dirty="0"/>
              <a:t>交易时间</a:t>
            </a:r>
            <a:r>
              <a:rPr lang="en-US" altLang="zh-CN" sz="1600" dirty="0"/>
              <a:t>"], "months", 6)]</a:t>
            </a:r>
          </a:p>
          <a:p>
            <a:r>
              <a:rPr lang="en-US" altLang="zh-CN" sz="1600" dirty="0"/>
              <a:t>agg_agg_6m = agg_agg_6m.apply(</a:t>
            </a:r>
            <a:r>
              <a:rPr lang="en-US" altLang="zh-CN" sz="1600" dirty="0" err="1"/>
              <a:t>func</a:t>
            </a:r>
            <a:r>
              <a:rPr lang="en-US" altLang="zh-CN" sz="1600" dirty="0"/>
              <a:t>)</a:t>
            </a:r>
          </a:p>
          <a:p>
            <a:r>
              <a:rPr lang="en-US" altLang="zh-CN" sz="1600" dirty="0"/>
              <a:t>agg_agg_6m = agg_agg_6m.groupby("</a:t>
            </a:r>
            <a:r>
              <a:rPr lang="en-US" altLang="zh-CN" sz="1600" dirty="0" err="1"/>
              <a:t>new_user_id</a:t>
            </a:r>
            <a:r>
              <a:rPr lang="en-US" altLang="zh-CN" sz="1600" dirty="0"/>
              <a:t>")["</a:t>
            </a:r>
            <a:r>
              <a:rPr lang="zh-CN" altLang="en-US" sz="1600" dirty="0"/>
              <a:t>交易金额</a:t>
            </a:r>
            <a:r>
              <a:rPr lang="en-US" altLang="zh-CN" sz="1600" dirty="0"/>
              <a:t>"].</a:t>
            </a:r>
            <a:r>
              <a:rPr lang="en-US" altLang="zh-CN" sz="1600" dirty="0" err="1"/>
              <a:t>agg</a:t>
            </a:r>
            <a:r>
              <a:rPr lang="en-US" altLang="zh-CN" sz="1600" dirty="0"/>
              <a:t>(["sum"])</a:t>
            </a:r>
          </a:p>
          <a:p>
            <a:r>
              <a:rPr lang="en-US" altLang="zh-CN" sz="1600" dirty="0"/>
              <a:t>agg_agg_6m.columns = ["6</a:t>
            </a:r>
            <a:r>
              <a:rPr lang="zh-CN" altLang="en-US" sz="1600" dirty="0"/>
              <a:t>月内工资收入</a:t>
            </a:r>
            <a:r>
              <a:rPr lang="en-US" altLang="zh-CN" sz="1600" dirty="0"/>
              <a:t>"]</a:t>
            </a:r>
          </a:p>
          <a:p>
            <a:r>
              <a:rPr lang="en-US" altLang="zh-CN" sz="1600" dirty="0"/>
              <a:t>agg_agg_6m.reset_index(</a:t>
            </a:r>
            <a:r>
              <a:rPr lang="en-US" altLang="zh-CN" sz="1600" dirty="0" err="1"/>
              <a:t>inplace</a:t>
            </a:r>
            <a:r>
              <a:rPr lang="en-US" altLang="zh-CN" sz="1600" dirty="0"/>
              <a:t>=True)</a:t>
            </a:r>
          </a:p>
          <a:p>
            <a:r>
              <a:rPr lang="en-US" altLang="zh-CN" sz="1600" dirty="0"/>
              <a:t>agg_agg_3m = </a:t>
            </a:r>
            <a:r>
              <a:rPr lang="en-US" altLang="zh-CN" sz="1600" dirty="0" err="1"/>
              <a:t>bank_train</a:t>
            </a:r>
            <a:r>
              <a:rPr lang="en-US" altLang="zh-CN" sz="1600" dirty="0"/>
              <a:t>[</a:t>
            </a:r>
            <a:r>
              <a:rPr lang="en-US" altLang="zh-CN" sz="1600" dirty="0" err="1"/>
              <a:t>bank_train</a:t>
            </a:r>
            <a:r>
              <a:rPr lang="en-US" altLang="zh-CN" sz="1600" dirty="0"/>
              <a:t>['</a:t>
            </a:r>
            <a:r>
              <a:rPr lang="zh-CN" altLang="en-US" sz="1600" dirty="0"/>
              <a:t>工资收入标记</a:t>
            </a:r>
            <a:r>
              <a:rPr lang="en-US" altLang="zh-CN" sz="1600" dirty="0"/>
              <a:t>'] == 1].</a:t>
            </a:r>
            <a:r>
              <a:rPr lang="en-US" altLang="zh-CN" sz="1600" dirty="0" err="1"/>
              <a:t>groupby</a:t>
            </a:r>
            <a:r>
              <a:rPr lang="en-US" altLang="zh-CN" sz="1600" dirty="0"/>
              <a:t>("</a:t>
            </a:r>
            <a:r>
              <a:rPr lang="en-US" altLang="zh-CN" sz="1600" dirty="0" err="1"/>
              <a:t>new_user_id</a:t>
            </a:r>
            <a:r>
              <a:rPr lang="en-US" altLang="zh-CN" sz="1600" dirty="0"/>
              <a:t>")["</a:t>
            </a:r>
            <a:r>
              <a:rPr lang="zh-CN" altLang="en-US" sz="1600" dirty="0"/>
              <a:t>交易金额</a:t>
            </a:r>
            <a:r>
              <a:rPr lang="en-US" altLang="zh-CN" sz="1600" dirty="0"/>
              <a:t>","</a:t>
            </a:r>
            <a:r>
              <a:rPr lang="zh-CN" altLang="en-US" sz="1600" dirty="0"/>
              <a:t>交易时间</a:t>
            </a:r>
            <a:r>
              <a:rPr lang="en-US" altLang="zh-CN" sz="1600" dirty="0"/>
              <a:t>"]</a:t>
            </a:r>
          </a:p>
          <a:p>
            <a:r>
              <a:rPr lang="en-US" altLang="zh-CN" sz="1600" dirty="0"/>
              <a:t>def </a:t>
            </a:r>
            <a:r>
              <a:rPr lang="en-US" altLang="zh-CN" sz="1600" dirty="0" err="1"/>
              <a:t>func</a:t>
            </a:r>
            <a:r>
              <a:rPr lang="en-US" altLang="zh-CN" sz="1600" dirty="0"/>
              <a:t>(x):</a:t>
            </a:r>
          </a:p>
          <a:p>
            <a:r>
              <a:rPr lang="en-US" altLang="zh-CN" sz="1600" dirty="0"/>
              <a:t>    return x[</a:t>
            </a:r>
            <a:r>
              <a:rPr lang="en-US" altLang="zh-CN" sz="1600" dirty="0" err="1"/>
              <a:t>cust_period</a:t>
            </a:r>
            <a:r>
              <a:rPr lang="en-US" altLang="zh-CN" sz="1600" dirty="0"/>
              <a:t>(x["</a:t>
            </a:r>
            <a:r>
              <a:rPr lang="zh-CN" altLang="en-US" sz="1600" dirty="0"/>
              <a:t>交易时间</a:t>
            </a:r>
            <a:r>
              <a:rPr lang="en-US" altLang="zh-CN" sz="1600" dirty="0"/>
              <a:t>"], "months", 3)]</a:t>
            </a:r>
          </a:p>
          <a:p>
            <a:r>
              <a:rPr lang="en-US" altLang="zh-CN" sz="1600" dirty="0"/>
              <a:t>agg_agg_3m = agg_agg_3m.apply(</a:t>
            </a:r>
            <a:r>
              <a:rPr lang="en-US" altLang="zh-CN" sz="1600" dirty="0" err="1"/>
              <a:t>func</a:t>
            </a:r>
            <a:r>
              <a:rPr lang="en-US" altLang="zh-CN" sz="1600" dirty="0"/>
              <a:t>)</a:t>
            </a:r>
          </a:p>
          <a:p>
            <a:r>
              <a:rPr lang="en-US" altLang="zh-CN" sz="1600" dirty="0"/>
              <a:t>agg_agg_3m = agg_agg_3m.groupby("</a:t>
            </a:r>
            <a:r>
              <a:rPr lang="en-US" altLang="zh-CN" sz="1600" dirty="0" err="1"/>
              <a:t>new_user_id</a:t>
            </a:r>
            <a:r>
              <a:rPr lang="en-US" altLang="zh-CN" sz="1600" dirty="0"/>
              <a:t>")["</a:t>
            </a:r>
            <a:r>
              <a:rPr lang="zh-CN" altLang="en-US" sz="1600" dirty="0"/>
              <a:t>交易金额</a:t>
            </a:r>
            <a:r>
              <a:rPr lang="en-US" altLang="zh-CN" sz="1600" dirty="0"/>
              <a:t>"].</a:t>
            </a:r>
            <a:r>
              <a:rPr lang="en-US" altLang="zh-CN" sz="1600" dirty="0" err="1"/>
              <a:t>agg</a:t>
            </a:r>
            <a:r>
              <a:rPr lang="en-US" altLang="zh-CN" sz="1600" dirty="0"/>
              <a:t>(["sum"])</a:t>
            </a:r>
          </a:p>
          <a:p>
            <a:r>
              <a:rPr lang="en-US" altLang="zh-CN" sz="1600" dirty="0"/>
              <a:t>agg_agg_3m.columns = ["3</a:t>
            </a:r>
            <a:r>
              <a:rPr lang="zh-CN" altLang="en-US" sz="1600" dirty="0"/>
              <a:t>月内工资收入</a:t>
            </a:r>
            <a:r>
              <a:rPr lang="en-US" altLang="zh-CN" sz="1600" dirty="0"/>
              <a:t>"]</a:t>
            </a:r>
          </a:p>
          <a:p>
            <a:r>
              <a:rPr lang="en-US" altLang="zh-CN" sz="1600" dirty="0"/>
              <a:t>agg_agg_3m.reset_index(</a:t>
            </a:r>
            <a:r>
              <a:rPr lang="en-US" altLang="zh-CN" sz="1600" dirty="0" err="1"/>
              <a:t>inplace</a:t>
            </a:r>
            <a:r>
              <a:rPr lang="en-US" altLang="zh-CN" sz="1600" dirty="0"/>
              <a:t>=True)</a:t>
            </a:r>
          </a:p>
          <a:p>
            <a:r>
              <a:rPr lang="en-US" altLang="zh-CN" sz="1600" dirty="0"/>
              <a:t>agg_tend_3m = </a:t>
            </a:r>
            <a:r>
              <a:rPr lang="en-US" altLang="zh-CN" sz="1600" dirty="0" err="1"/>
              <a:t>pd.merge</a:t>
            </a:r>
            <a:r>
              <a:rPr lang="en-US" altLang="zh-CN" sz="1600" dirty="0"/>
              <a:t>(agg_agg_6m, agg_agg_3m, how='left', on=['</a:t>
            </a:r>
            <a:r>
              <a:rPr lang="en-US" altLang="zh-CN" sz="1600" dirty="0" err="1"/>
              <a:t>new_user_id</a:t>
            </a:r>
            <a:r>
              <a:rPr lang="en-US" altLang="zh-CN" sz="1600" dirty="0"/>
              <a:t>'])</a:t>
            </a:r>
          </a:p>
          <a:p>
            <a:r>
              <a:rPr lang="en-US" altLang="zh-CN" sz="1600" dirty="0"/>
              <a:t>agg_tend_3m["</a:t>
            </a:r>
            <a:r>
              <a:rPr lang="zh-CN" altLang="en-US" sz="1600" dirty="0"/>
              <a:t>半年到</a:t>
            </a:r>
            <a:r>
              <a:rPr lang="en-US" altLang="zh-CN" sz="1600" dirty="0"/>
              <a:t>3</a:t>
            </a:r>
            <a:r>
              <a:rPr lang="zh-CN" altLang="en-US" sz="1600" dirty="0"/>
              <a:t>月前工资收入</a:t>
            </a:r>
            <a:r>
              <a:rPr lang="en-US" altLang="zh-CN" sz="1600" dirty="0"/>
              <a:t>"] = agg_tend_3m["6</a:t>
            </a:r>
            <a:r>
              <a:rPr lang="zh-CN" altLang="en-US" sz="1600" dirty="0"/>
              <a:t>月内工资收入</a:t>
            </a:r>
            <a:r>
              <a:rPr lang="en-US" altLang="zh-CN" sz="1600" dirty="0"/>
              <a:t>"] - agg_tend_3m['3</a:t>
            </a:r>
            <a:r>
              <a:rPr lang="zh-CN" altLang="en-US" sz="1600" dirty="0"/>
              <a:t>月内工资收入</a:t>
            </a:r>
            <a:r>
              <a:rPr lang="en-US" altLang="zh-CN" sz="1600" dirty="0"/>
              <a:t>']</a:t>
            </a:r>
          </a:p>
          <a:p>
            <a:r>
              <a:rPr lang="en-US" altLang="zh-CN" sz="1600" dirty="0"/>
              <a:t>def </a:t>
            </a:r>
            <a:r>
              <a:rPr lang="en-US" altLang="zh-CN" sz="1600" dirty="0" err="1"/>
              <a:t>cal</a:t>
            </a:r>
            <a:r>
              <a:rPr lang="en-US" altLang="zh-CN" sz="1600" dirty="0"/>
              <a:t>(x):</a:t>
            </a:r>
          </a:p>
          <a:p>
            <a:r>
              <a:rPr lang="en-US" altLang="zh-CN" sz="1600" dirty="0"/>
              <a:t>    if x['3</a:t>
            </a:r>
            <a:r>
              <a:rPr lang="zh-CN" altLang="en-US" sz="1600" dirty="0"/>
              <a:t>月内工资收入</a:t>
            </a:r>
            <a:r>
              <a:rPr lang="en-US" altLang="zh-CN" sz="1600" dirty="0"/>
              <a:t>'] &gt;= x['</a:t>
            </a:r>
            <a:r>
              <a:rPr lang="zh-CN" altLang="en-US" sz="1600" dirty="0"/>
              <a:t>半年到</a:t>
            </a:r>
            <a:r>
              <a:rPr lang="en-US" altLang="zh-CN" sz="1600" dirty="0"/>
              <a:t>3</a:t>
            </a:r>
            <a:r>
              <a:rPr lang="zh-CN" altLang="en-US" sz="1600" dirty="0"/>
              <a:t>月前工资收入</a:t>
            </a:r>
            <a:r>
              <a:rPr lang="en-US" altLang="zh-CN" sz="1600" dirty="0"/>
              <a:t>']:</a:t>
            </a:r>
          </a:p>
          <a:p>
            <a:r>
              <a:rPr lang="en-US" altLang="zh-CN" sz="1600" dirty="0"/>
              <a:t>        return 1</a:t>
            </a:r>
          </a:p>
          <a:p>
            <a:r>
              <a:rPr lang="en-US" altLang="zh-CN" sz="1600" dirty="0"/>
              <a:t>    return 0</a:t>
            </a:r>
          </a:p>
          <a:p>
            <a:r>
              <a:rPr lang="en-US" altLang="zh-CN" sz="1600" dirty="0"/>
              <a:t>agg_tend_3m["</a:t>
            </a:r>
            <a:r>
              <a:rPr lang="zh-CN" altLang="en-US" sz="1600" dirty="0"/>
              <a:t>过去半年内工资增长趋势</a:t>
            </a:r>
            <a:r>
              <a:rPr lang="en-US" altLang="zh-CN" sz="1600" dirty="0"/>
              <a:t>"] = agg_tend_3m.apply(</a:t>
            </a:r>
            <a:r>
              <a:rPr lang="en-US" altLang="zh-CN" sz="1600" dirty="0" err="1"/>
              <a:t>cal</a:t>
            </a:r>
            <a:r>
              <a:rPr lang="en-US" altLang="zh-CN" sz="1600" dirty="0"/>
              <a:t>, axis=1)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BAA507-20B1-4D1D-BB8E-4366919187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4963" y="45203"/>
            <a:ext cx="8583697" cy="14778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585742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：统计性特征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02AB8B-4329-434D-9792-540F04839AEE}"/>
              </a:ext>
            </a:extLst>
          </p:cNvPr>
          <p:cNvSpPr txBox="1"/>
          <p:nvPr/>
        </p:nvSpPr>
        <p:spPr>
          <a:xfrm>
            <a:off x="716657" y="1700068"/>
            <a:ext cx="9702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该如何计算</a:t>
            </a:r>
            <a:r>
              <a:rPr lang="zh-CN" altLang="en-US" sz="2000" dirty="0">
                <a:solidFill>
                  <a:srgbClr val="FF0000"/>
                </a:solidFill>
              </a:rPr>
              <a:t>波动量</a:t>
            </a:r>
            <a:r>
              <a:rPr lang="zh-CN" altLang="en-US" sz="2000" dirty="0"/>
              <a:t>呢？</a:t>
            </a:r>
            <a:endParaRPr lang="en-US" altLang="zh-CN" sz="2000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217EDC-1D00-4258-B4C9-75CB2BEADD4E}"/>
              </a:ext>
            </a:extLst>
          </p:cNvPr>
          <p:cNvCxnSpPr/>
          <p:nvPr/>
        </p:nvCxnSpPr>
        <p:spPr>
          <a:xfrm>
            <a:off x="2068010" y="4042399"/>
            <a:ext cx="80559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4F439B5-3926-410A-8882-DA0D88A85AF2}"/>
              </a:ext>
            </a:extLst>
          </p:cNvPr>
          <p:cNvCxnSpPr>
            <a:cxnSpLocks/>
          </p:cNvCxnSpPr>
          <p:nvPr/>
        </p:nvCxnSpPr>
        <p:spPr>
          <a:xfrm flipV="1">
            <a:off x="2192663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F832D86-1CCD-4401-B080-AE797B396BAE}"/>
              </a:ext>
            </a:extLst>
          </p:cNvPr>
          <p:cNvCxnSpPr>
            <a:cxnSpLocks/>
          </p:cNvCxnSpPr>
          <p:nvPr/>
        </p:nvCxnSpPr>
        <p:spPr>
          <a:xfrm flipV="1">
            <a:off x="10043509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0C70824-9400-4F51-863B-851D2E72218A}"/>
              </a:ext>
            </a:extLst>
          </p:cNvPr>
          <p:cNvSpPr txBox="1"/>
          <p:nvPr/>
        </p:nvSpPr>
        <p:spPr>
          <a:xfrm>
            <a:off x="1384665" y="4635936"/>
            <a:ext cx="1615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1</a:t>
            </a:r>
            <a:r>
              <a:rPr lang="zh-CN" altLang="en-US" sz="2000" dirty="0"/>
              <a:t>月</a:t>
            </a:r>
            <a:r>
              <a:rPr lang="en-US" altLang="zh-CN" sz="2000" dirty="0"/>
              <a:t>1</a:t>
            </a:r>
            <a:r>
              <a:rPr lang="zh-CN" altLang="en-US" sz="2000" dirty="0"/>
              <a:t>日数据</a:t>
            </a:r>
            <a:endParaRPr lang="en-US" altLang="zh-CN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9B87D9F-0165-4C9F-A469-0D1A0DCE4FC2}"/>
              </a:ext>
            </a:extLst>
          </p:cNvPr>
          <p:cNvSpPr txBox="1"/>
          <p:nvPr/>
        </p:nvSpPr>
        <p:spPr>
          <a:xfrm>
            <a:off x="9137542" y="4635935"/>
            <a:ext cx="18119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6</a:t>
            </a:r>
            <a:r>
              <a:rPr lang="zh-CN" altLang="en-US" sz="2000" dirty="0"/>
              <a:t>月</a:t>
            </a:r>
            <a:r>
              <a:rPr lang="en-US" altLang="zh-CN" sz="2000" dirty="0"/>
              <a:t>30</a:t>
            </a:r>
            <a:r>
              <a:rPr lang="zh-CN" altLang="en-US" sz="2000" dirty="0"/>
              <a:t>日数据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0903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3467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数据准备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F74147-BFC4-4A6C-81C5-8D9138FF0FFD}"/>
              </a:ext>
            </a:extLst>
          </p:cNvPr>
          <p:cNvSpPr txBox="1"/>
          <p:nvPr/>
        </p:nvSpPr>
        <p:spPr>
          <a:xfrm>
            <a:off x="-310291" y="1251512"/>
            <a:ext cx="7765949" cy="4170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518E"/>
                </a:solidFill>
              </a:rPr>
              <a:t>数据清洗</a:t>
            </a:r>
            <a:endParaRPr lang="en-US" altLang="zh-CN" sz="2800" dirty="0">
              <a:solidFill>
                <a:srgbClr val="00518E"/>
              </a:solidFill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518E"/>
                </a:solidFill>
              </a:rPr>
              <a:t>处理异常值</a:t>
            </a:r>
            <a:endParaRPr lang="en-US" altLang="zh-CN" sz="2400" dirty="0">
              <a:solidFill>
                <a:srgbClr val="00518E"/>
              </a:solidFill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518E"/>
                </a:solidFill>
              </a:rPr>
              <a:t>处理缺失值</a:t>
            </a:r>
            <a:endParaRPr lang="en-US" altLang="zh-CN" sz="24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518E"/>
                </a:solidFill>
              </a:rPr>
              <a:t>数据预处理</a:t>
            </a:r>
            <a:endParaRPr lang="en-US" altLang="zh-CN" sz="2800" dirty="0">
              <a:solidFill>
                <a:srgbClr val="00518E"/>
              </a:solidFill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518E"/>
                </a:solidFill>
              </a:rPr>
              <a:t>特征编码</a:t>
            </a:r>
            <a:endParaRPr lang="en-US" altLang="zh-CN" sz="2400" dirty="0">
              <a:solidFill>
                <a:srgbClr val="00518E"/>
              </a:solidFill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518E"/>
                </a:solidFill>
              </a:rPr>
              <a:t>特征缩放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518E"/>
                </a:solidFill>
              </a:rPr>
              <a:t>特征生成</a:t>
            </a:r>
            <a:endParaRPr lang="en-US" altLang="zh-CN" sz="2800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38995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：统计性特征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02AB8B-4329-434D-9792-540F04839AEE}"/>
              </a:ext>
            </a:extLst>
          </p:cNvPr>
          <p:cNvSpPr txBox="1"/>
          <p:nvPr/>
        </p:nvSpPr>
        <p:spPr>
          <a:xfrm>
            <a:off x="716657" y="1700068"/>
            <a:ext cx="97020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该如何计算</a:t>
            </a:r>
            <a:r>
              <a:rPr lang="zh-CN" altLang="en-US" sz="2000" dirty="0">
                <a:solidFill>
                  <a:srgbClr val="FF0000"/>
                </a:solidFill>
              </a:rPr>
              <a:t>波动量</a:t>
            </a:r>
            <a:r>
              <a:rPr lang="zh-CN" altLang="en-US" sz="2000" dirty="0"/>
              <a:t>呢？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波动量：</a:t>
            </a:r>
            <a:endParaRPr lang="en-US" altLang="zh-CN" sz="2000" dirty="0"/>
          </a:p>
          <a:p>
            <a:pPr marL="342900" indent="-342900">
              <a:buFontTx/>
              <a:buChar char="-"/>
            </a:pPr>
            <a:r>
              <a:rPr lang="zh-CN" altLang="en-US" sz="2000" dirty="0"/>
              <a:t>计算过去各个时间段的值，然后计算这些值的</a:t>
            </a:r>
            <a:r>
              <a:rPr lang="zh-CN" altLang="en-US" sz="2000" dirty="0">
                <a:solidFill>
                  <a:srgbClr val="FF0000"/>
                </a:solidFill>
              </a:rPr>
              <a:t>标准差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217EDC-1D00-4258-B4C9-75CB2BEADD4E}"/>
              </a:ext>
            </a:extLst>
          </p:cNvPr>
          <p:cNvCxnSpPr/>
          <p:nvPr/>
        </p:nvCxnSpPr>
        <p:spPr>
          <a:xfrm>
            <a:off x="2068010" y="4042399"/>
            <a:ext cx="80559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4F439B5-3926-410A-8882-DA0D88A85AF2}"/>
              </a:ext>
            </a:extLst>
          </p:cNvPr>
          <p:cNvCxnSpPr>
            <a:cxnSpLocks/>
          </p:cNvCxnSpPr>
          <p:nvPr/>
        </p:nvCxnSpPr>
        <p:spPr>
          <a:xfrm flipV="1">
            <a:off x="2192663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F832D86-1CCD-4401-B080-AE797B396BAE}"/>
              </a:ext>
            </a:extLst>
          </p:cNvPr>
          <p:cNvCxnSpPr>
            <a:cxnSpLocks/>
          </p:cNvCxnSpPr>
          <p:nvPr/>
        </p:nvCxnSpPr>
        <p:spPr>
          <a:xfrm flipV="1">
            <a:off x="10043509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0C70824-9400-4F51-863B-851D2E72218A}"/>
              </a:ext>
            </a:extLst>
          </p:cNvPr>
          <p:cNvSpPr txBox="1"/>
          <p:nvPr/>
        </p:nvSpPr>
        <p:spPr>
          <a:xfrm>
            <a:off x="1384665" y="4635936"/>
            <a:ext cx="1615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1</a:t>
            </a:r>
            <a:r>
              <a:rPr lang="zh-CN" altLang="en-US" sz="2000" dirty="0"/>
              <a:t>月</a:t>
            </a:r>
            <a:r>
              <a:rPr lang="en-US" altLang="zh-CN" sz="2000" dirty="0"/>
              <a:t>1</a:t>
            </a:r>
            <a:r>
              <a:rPr lang="zh-CN" altLang="en-US" sz="2000" dirty="0"/>
              <a:t>日数据</a:t>
            </a:r>
            <a:endParaRPr lang="en-US" altLang="zh-CN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9B87D9F-0165-4C9F-A469-0D1A0DCE4FC2}"/>
              </a:ext>
            </a:extLst>
          </p:cNvPr>
          <p:cNvSpPr txBox="1"/>
          <p:nvPr/>
        </p:nvSpPr>
        <p:spPr>
          <a:xfrm>
            <a:off x="9137542" y="4635935"/>
            <a:ext cx="18119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6</a:t>
            </a:r>
            <a:r>
              <a:rPr lang="zh-CN" altLang="en-US" sz="2000" dirty="0"/>
              <a:t>月</a:t>
            </a:r>
            <a:r>
              <a:rPr lang="en-US" altLang="zh-CN" sz="2000" dirty="0"/>
              <a:t>30</a:t>
            </a:r>
            <a:r>
              <a:rPr lang="zh-CN" altLang="en-US" sz="2000" dirty="0"/>
              <a:t>日数据</a:t>
            </a:r>
            <a:endParaRPr lang="en-US" altLang="zh-CN" sz="2000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1E68CA0-4AB6-42A3-AD17-BB82FB5A30CF}"/>
              </a:ext>
            </a:extLst>
          </p:cNvPr>
          <p:cNvCxnSpPr>
            <a:cxnSpLocks/>
          </p:cNvCxnSpPr>
          <p:nvPr/>
        </p:nvCxnSpPr>
        <p:spPr>
          <a:xfrm flipV="1">
            <a:off x="3513814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9E15F45-7303-4B6D-A69A-7E714A358FDD}"/>
              </a:ext>
            </a:extLst>
          </p:cNvPr>
          <p:cNvCxnSpPr>
            <a:cxnSpLocks/>
          </p:cNvCxnSpPr>
          <p:nvPr/>
        </p:nvCxnSpPr>
        <p:spPr>
          <a:xfrm flipV="1">
            <a:off x="4792108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CBE6267-0B2E-4964-B8FE-D3D79064001C}"/>
              </a:ext>
            </a:extLst>
          </p:cNvPr>
          <p:cNvCxnSpPr>
            <a:cxnSpLocks/>
          </p:cNvCxnSpPr>
          <p:nvPr/>
        </p:nvCxnSpPr>
        <p:spPr>
          <a:xfrm flipV="1">
            <a:off x="6023748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9F7F718-AB52-4723-89C4-8FCBFF7A66EE}"/>
              </a:ext>
            </a:extLst>
          </p:cNvPr>
          <p:cNvCxnSpPr>
            <a:cxnSpLocks/>
          </p:cNvCxnSpPr>
          <p:nvPr/>
        </p:nvCxnSpPr>
        <p:spPr>
          <a:xfrm flipV="1">
            <a:off x="7330034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EE777B6-93FE-44CB-AD9F-16262C939B94}"/>
              </a:ext>
            </a:extLst>
          </p:cNvPr>
          <p:cNvCxnSpPr>
            <a:cxnSpLocks/>
          </p:cNvCxnSpPr>
          <p:nvPr/>
        </p:nvCxnSpPr>
        <p:spPr>
          <a:xfrm flipV="1">
            <a:off x="8710965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E9150BAD-ADC2-4D6E-B28D-2CECD03DD75C}"/>
              </a:ext>
            </a:extLst>
          </p:cNvPr>
          <p:cNvSpPr/>
          <p:nvPr/>
        </p:nvSpPr>
        <p:spPr>
          <a:xfrm rot="5400000">
            <a:off x="5898817" y="1484887"/>
            <a:ext cx="438539" cy="7850847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E95350-B4CC-4EC8-818E-A85884E388B9}"/>
              </a:ext>
            </a:extLst>
          </p:cNvPr>
          <p:cNvSpPr txBox="1"/>
          <p:nvPr/>
        </p:nvSpPr>
        <p:spPr>
          <a:xfrm>
            <a:off x="4889264" y="5723679"/>
            <a:ext cx="2457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按月份分成 </a:t>
            </a:r>
            <a:r>
              <a:rPr lang="en-US" altLang="zh-CN" sz="2000" dirty="0"/>
              <a:t>6 </a:t>
            </a:r>
            <a:r>
              <a:rPr lang="zh-CN" altLang="en-US" sz="2000" dirty="0"/>
              <a:t>段</a:t>
            </a:r>
            <a:endParaRPr lang="en-US" altLang="zh-CN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46C6F05-11D0-471A-9F5B-78EE615FD3EE}"/>
              </a:ext>
            </a:extLst>
          </p:cNvPr>
          <p:cNvSpPr txBox="1"/>
          <p:nvPr/>
        </p:nvSpPr>
        <p:spPr>
          <a:xfrm>
            <a:off x="2274976" y="3216933"/>
            <a:ext cx="11565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1</a:t>
            </a:r>
            <a:r>
              <a:rPr lang="zh-CN" altLang="en-US" sz="2000" dirty="0"/>
              <a:t>月</a:t>
            </a:r>
            <a:endParaRPr lang="en-US" altLang="zh-CN" sz="20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E0D9218-C9DE-40F1-BF87-DEB4BBA270E0}"/>
              </a:ext>
            </a:extLst>
          </p:cNvPr>
          <p:cNvSpPr txBox="1"/>
          <p:nvPr/>
        </p:nvSpPr>
        <p:spPr>
          <a:xfrm>
            <a:off x="3553269" y="3210953"/>
            <a:ext cx="11565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2</a:t>
            </a:r>
            <a:r>
              <a:rPr lang="zh-CN" altLang="en-US" sz="2000" dirty="0"/>
              <a:t>月</a:t>
            </a:r>
            <a:endParaRPr lang="en-US" altLang="zh-CN" sz="20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DD206DE-3C7B-4A9B-A452-94F0171FCE35}"/>
              </a:ext>
            </a:extLst>
          </p:cNvPr>
          <p:cNvSpPr txBox="1"/>
          <p:nvPr/>
        </p:nvSpPr>
        <p:spPr>
          <a:xfrm>
            <a:off x="4831562" y="3193822"/>
            <a:ext cx="11565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3</a:t>
            </a:r>
            <a:r>
              <a:rPr lang="zh-CN" altLang="en-US" sz="2000" dirty="0"/>
              <a:t>月</a:t>
            </a:r>
            <a:endParaRPr lang="en-US" altLang="zh-CN" sz="20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FC4B8FC-EA73-4AAB-BE92-D28C7732E0FD}"/>
              </a:ext>
            </a:extLst>
          </p:cNvPr>
          <p:cNvSpPr txBox="1"/>
          <p:nvPr/>
        </p:nvSpPr>
        <p:spPr>
          <a:xfrm>
            <a:off x="6063201" y="3193822"/>
            <a:ext cx="11565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4</a:t>
            </a:r>
            <a:r>
              <a:rPr lang="zh-CN" altLang="en-US" sz="2000" dirty="0"/>
              <a:t>月</a:t>
            </a:r>
            <a:endParaRPr lang="en-US" altLang="zh-CN" sz="20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BA5D08D-3E33-4D89-AEA3-50C588466CFA}"/>
              </a:ext>
            </a:extLst>
          </p:cNvPr>
          <p:cNvSpPr txBox="1"/>
          <p:nvPr/>
        </p:nvSpPr>
        <p:spPr>
          <a:xfrm>
            <a:off x="7444131" y="3224398"/>
            <a:ext cx="11565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5</a:t>
            </a:r>
            <a:r>
              <a:rPr lang="zh-CN" altLang="en-US" sz="2000" dirty="0"/>
              <a:t>月</a:t>
            </a:r>
            <a:endParaRPr lang="en-US" altLang="zh-CN" sz="20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4DF0EC5-520F-46CC-95D3-6F6962939776}"/>
              </a:ext>
            </a:extLst>
          </p:cNvPr>
          <p:cNvSpPr txBox="1"/>
          <p:nvPr/>
        </p:nvSpPr>
        <p:spPr>
          <a:xfrm>
            <a:off x="8798974" y="3224398"/>
            <a:ext cx="11565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6</a:t>
            </a:r>
            <a:r>
              <a:rPr lang="zh-CN" altLang="en-US" sz="2000" dirty="0"/>
              <a:t>月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28700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：统计性特征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02AB8B-4329-434D-9792-540F04839AEE}"/>
              </a:ext>
            </a:extLst>
          </p:cNvPr>
          <p:cNvSpPr txBox="1"/>
          <p:nvPr/>
        </p:nvSpPr>
        <p:spPr>
          <a:xfrm>
            <a:off x="716657" y="1700068"/>
            <a:ext cx="97020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该如何计算</a:t>
            </a:r>
            <a:r>
              <a:rPr lang="zh-CN" altLang="en-US" sz="2000" dirty="0">
                <a:solidFill>
                  <a:srgbClr val="FF0000"/>
                </a:solidFill>
              </a:rPr>
              <a:t>波动量</a:t>
            </a:r>
            <a:r>
              <a:rPr lang="zh-CN" altLang="en-US" sz="2000" dirty="0"/>
              <a:t>呢？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波动量：</a:t>
            </a:r>
            <a:endParaRPr lang="en-US" altLang="zh-CN" sz="2000" dirty="0"/>
          </a:p>
          <a:p>
            <a:pPr marL="342900" indent="-342900">
              <a:buFontTx/>
              <a:buChar char="-"/>
            </a:pPr>
            <a:r>
              <a:rPr lang="zh-CN" altLang="en-US" sz="2000" dirty="0"/>
              <a:t>计算过去各个时间段的值，然后计算这些值的</a:t>
            </a:r>
            <a:r>
              <a:rPr lang="zh-CN" altLang="en-US" sz="2000" dirty="0">
                <a:solidFill>
                  <a:srgbClr val="FF0000"/>
                </a:solidFill>
              </a:rPr>
              <a:t>标准差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217EDC-1D00-4258-B4C9-75CB2BEADD4E}"/>
              </a:ext>
            </a:extLst>
          </p:cNvPr>
          <p:cNvCxnSpPr/>
          <p:nvPr/>
        </p:nvCxnSpPr>
        <p:spPr>
          <a:xfrm>
            <a:off x="2068010" y="4042399"/>
            <a:ext cx="80559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4F439B5-3926-410A-8882-DA0D88A85AF2}"/>
              </a:ext>
            </a:extLst>
          </p:cNvPr>
          <p:cNvCxnSpPr>
            <a:cxnSpLocks/>
          </p:cNvCxnSpPr>
          <p:nvPr/>
        </p:nvCxnSpPr>
        <p:spPr>
          <a:xfrm flipV="1">
            <a:off x="2192663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F832D86-1CCD-4401-B080-AE797B396BAE}"/>
              </a:ext>
            </a:extLst>
          </p:cNvPr>
          <p:cNvCxnSpPr>
            <a:cxnSpLocks/>
          </p:cNvCxnSpPr>
          <p:nvPr/>
        </p:nvCxnSpPr>
        <p:spPr>
          <a:xfrm flipV="1">
            <a:off x="10043509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0C70824-9400-4F51-863B-851D2E72218A}"/>
              </a:ext>
            </a:extLst>
          </p:cNvPr>
          <p:cNvSpPr txBox="1"/>
          <p:nvPr/>
        </p:nvSpPr>
        <p:spPr>
          <a:xfrm>
            <a:off x="1384665" y="4635936"/>
            <a:ext cx="1615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1</a:t>
            </a:r>
            <a:r>
              <a:rPr lang="zh-CN" altLang="en-US" sz="2000" dirty="0"/>
              <a:t>月</a:t>
            </a:r>
            <a:r>
              <a:rPr lang="en-US" altLang="zh-CN" sz="2000" dirty="0"/>
              <a:t>1</a:t>
            </a:r>
            <a:r>
              <a:rPr lang="zh-CN" altLang="en-US" sz="2000" dirty="0"/>
              <a:t>日数据</a:t>
            </a:r>
            <a:endParaRPr lang="en-US" altLang="zh-CN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9B87D9F-0165-4C9F-A469-0D1A0DCE4FC2}"/>
              </a:ext>
            </a:extLst>
          </p:cNvPr>
          <p:cNvSpPr txBox="1"/>
          <p:nvPr/>
        </p:nvSpPr>
        <p:spPr>
          <a:xfrm>
            <a:off x="9137542" y="4635935"/>
            <a:ext cx="18119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6</a:t>
            </a:r>
            <a:r>
              <a:rPr lang="zh-CN" altLang="en-US" sz="2000" dirty="0"/>
              <a:t>月</a:t>
            </a:r>
            <a:r>
              <a:rPr lang="en-US" altLang="zh-CN" sz="2000" dirty="0"/>
              <a:t>30</a:t>
            </a:r>
            <a:r>
              <a:rPr lang="zh-CN" altLang="en-US" sz="2000" dirty="0"/>
              <a:t>日数据</a:t>
            </a:r>
            <a:endParaRPr lang="en-US" altLang="zh-CN" sz="2000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1E68CA0-4AB6-42A3-AD17-BB82FB5A30CF}"/>
              </a:ext>
            </a:extLst>
          </p:cNvPr>
          <p:cNvCxnSpPr>
            <a:cxnSpLocks/>
          </p:cNvCxnSpPr>
          <p:nvPr/>
        </p:nvCxnSpPr>
        <p:spPr>
          <a:xfrm flipV="1">
            <a:off x="3513814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9E15F45-7303-4B6D-A69A-7E714A358FDD}"/>
              </a:ext>
            </a:extLst>
          </p:cNvPr>
          <p:cNvCxnSpPr>
            <a:cxnSpLocks/>
          </p:cNvCxnSpPr>
          <p:nvPr/>
        </p:nvCxnSpPr>
        <p:spPr>
          <a:xfrm flipV="1">
            <a:off x="4792108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CBE6267-0B2E-4964-B8FE-D3D79064001C}"/>
              </a:ext>
            </a:extLst>
          </p:cNvPr>
          <p:cNvCxnSpPr>
            <a:cxnSpLocks/>
          </p:cNvCxnSpPr>
          <p:nvPr/>
        </p:nvCxnSpPr>
        <p:spPr>
          <a:xfrm flipV="1">
            <a:off x="6023748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9F7F718-AB52-4723-89C4-8FCBFF7A66EE}"/>
              </a:ext>
            </a:extLst>
          </p:cNvPr>
          <p:cNvCxnSpPr>
            <a:cxnSpLocks/>
          </p:cNvCxnSpPr>
          <p:nvPr/>
        </p:nvCxnSpPr>
        <p:spPr>
          <a:xfrm flipV="1">
            <a:off x="7330034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EE777B6-93FE-44CB-AD9F-16262C939B94}"/>
              </a:ext>
            </a:extLst>
          </p:cNvPr>
          <p:cNvCxnSpPr>
            <a:cxnSpLocks/>
          </p:cNvCxnSpPr>
          <p:nvPr/>
        </p:nvCxnSpPr>
        <p:spPr>
          <a:xfrm flipV="1">
            <a:off x="8710965" y="3545575"/>
            <a:ext cx="0" cy="9936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46C6F05-11D0-471A-9F5B-78EE615FD3EE}"/>
                  </a:ext>
                </a:extLst>
              </p:cNvPr>
              <p:cNvSpPr txBox="1"/>
              <p:nvPr/>
            </p:nvSpPr>
            <p:spPr>
              <a:xfrm>
                <a:off x="2274976" y="3216933"/>
                <a:ext cx="11565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/>
                  <a:t>1</a:t>
                </a:r>
                <a:r>
                  <a:rPr lang="zh-CN" altLang="en-US" sz="2000" dirty="0"/>
                  <a:t>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46C6F05-11D0-471A-9F5B-78EE615F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976" y="3216933"/>
                <a:ext cx="1156526" cy="400110"/>
              </a:xfrm>
              <a:prstGeom prst="rect">
                <a:avLst/>
              </a:prstGeom>
              <a:blipFill>
                <a:blip r:embed="rId8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0D9218-C9DE-40F1-BF87-DEB4BBA270E0}"/>
                  </a:ext>
                </a:extLst>
              </p:cNvPr>
              <p:cNvSpPr txBox="1"/>
              <p:nvPr/>
            </p:nvSpPr>
            <p:spPr>
              <a:xfrm>
                <a:off x="3553269" y="3210953"/>
                <a:ext cx="11565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/>
                  <a:t>2</a:t>
                </a:r>
                <a:r>
                  <a:rPr lang="zh-CN" altLang="en-US" sz="2000" dirty="0"/>
                  <a:t>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E0D9218-C9DE-40F1-BF87-DEB4BBA27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269" y="3210953"/>
                <a:ext cx="1156526" cy="400110"/>
              </a:xfrm>
              <a:prstGeom prst="rect">
                <a:avLst/>
              </a:prstGeom>
              <a:blipFill>
                <a:blip r:embed="rId9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DD206DE-3C7B-4A9B-A452-94F0171FCE35}"/>
                  </a:ext>
                </a:extLst>
              </p:cNvPr>
              <p:cNvSpPr txBox="1"/>
              <p:nvPr/>
            </p:nvSpPr>
            <p:spPr>
              <a:xfrm>
                <a:off x="4831562" y="3193822"/>
                <a:ext cx="11565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/>
                  <a:t>3</a:t>
                </a:r>
                <a:r>
                  <a:rPr lang="zh-CN" altLang="en-US" sz="2000" dirty="0"/>
                  <a:t>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DD206DE-3C7B-4A9B-A452-94F0171FC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562" y="3193822"/>
                <a:ext cx="1156526" cy="400110"/>
              </a:xfrm>
              <a:prstGeom prst="rect">
                <a:avLst/>
              </a:prstGeom>
              <a:blipFill>
                <a:blip r:embed="rId10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FC4B8FC-EA73-4AAB-BE92-D28C7732E0FD}"/>
                  </a:ext>
                </a:extLst>
              </p:cNvPr>
              <p:cNvSpPr txBox="1"/>
              <p:nvPr/>
            </p:nvSpPr>
            <p:spPr>
              <a:xfrm>
                <a:off x="6063201" y="3193822"/>
                <a:ext cx="11565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/>
                  <a:t>4</a:t>
                </a:r>
                <a:r>
                  <a:rPr lang="zh-CN" altLang="en-US" sz="2000" dirty="0"/>
                  <a:t>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FC4B8FC-EA73-4AAB-BE92-D28C7732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201" y="3193822"/>
                <a:ext cx="1156526" cy="400110"/>
              </a:xfrm>
              <a:prstGeom prst="rect">
                <a:avLst/>
              </a:prstGeom>
              <a:blipFill>
                <a:blip r:embed="rId11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BA5D08D-3E33-4D89-AEA3-50C588466CFA}"/>
                  </a:ext>
                </a:extLst>
              </p:cNvPr>
              <p:cNvSpPr txBox="1"/>
              <p:nvPr/>
            </p:nvSpPr>
            <p:spPr>
              <a:xfrm>
                <a:off x="7444131" y="3224398"/>
                <a:ext cx="11565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/>
                  <a:t>5</a:t>
                </a:r>
                <a:r>
                  <a:rPr lang="zh-CN" altLang="en-US" sz="2000" dirty="0"/>
                  <a:t>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BA5D08D-3E33-4D89-AEA3-50C588466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131" y="3224398"/>
                <a:ext cx="1156526" cy="400110"/>
              </a:xfrm>
              <a:prstGeom prst="rect">
                <a:avLst/>
              </a:prstGeom>
              <a:blipFill>
                <a:blip r:embed="rId12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4DF0EC5-520F-46CC-95D3-6F6962939776}"/>
                  </a:ext>
                </a:extLst>
              </p:cNvPr>
              <p:cNvSpPr txBox="1"/>
              <p:nvPr/>
            </p:nvSpPr>
            <p:spPr>
              <a:xfrm>
                <a:off x="8798974" y="3224398"/>
                <a:ext cx="11565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/>
                  <a:t>6</a:t>
                </a:r>
                <a:r>
                  <a:rPr lang="zh-CN" altLang="en-US" sz="2000" dirty="0"/>
                  <a:t>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altLang="zh-CN" sz="2000" b="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4DF0EC5-520F-46CC-95D3-6F6962939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74" y="3224398"/>
                <a:ext cx="1156526" cy="400110"/>
              </a:xfrm>
              <a:prstGeom prst="rect">
                <a:avLst/>
              </a:prstGeom>
              <a:blipFill>
                <a:blip r:embed="rId13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7F9E411-F52B-4FA1-9D6A-BEBC155B1196}"/>
                  </a:ext>
                </a:extLst>
              </p:cNvPr>
              <p:cNvSpPr txBox="1"/>
              <p:nvPr/>
            </p:nvSpPr>
            <p:spPr>
              <a:xfrm>
                <a:off x="2763138" y="5411713"/>
                <a:ext cx="6665724" cy="40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/>
                  <a:t>计算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000" dirty="0"/>
                  <a:t>标准差即是波动量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7F9E411-F52B-4FA1-9D6A-BEBC155B1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138" y="5411713"/>
                <a:ext cx="6665724" cy="400559"/>
              </a:xfrm>
              <a:prstGeom prst="rect">
                <a:avLst/>
              </a:prstGeom>
              <a:blipFill>
                <a:blip r:embed="rId14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287509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：统计性特征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02AB8B-4329-434D-9792-540F04839AEE}"/>
              </a:ext>
            </a:extLst>
          </p:cNvPr>
          <p:cNvSpPr txBox="1"/>
          <p:nvPr/>
        </p:nvSpPr>
        <p:spPr>
          <a:xfrm>
            <a:off x="3691190" y="934838"/>
            <a:ext cx="79666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计算各个月的收入较为麻烦，</a:t>
            </a:r>
            <a:endParaRPr lang="en-US" altLang="zh-CN" sz="2000" dirty="0"/>
          </a:p>
          <a:p>
            <a:r>
              <a:rPr lang="zh-CN" altLang="en-US" sz="2000" dirty="0"/>
              <a:t>需要用类似趋势量的方法，计算前</a:t>
            </a:r>
            <a:r>
              <a:rPr lang="en-US" altLang="zh-CN" sz="2000" dirty="0"/>
              <a:t>6</a:t>
            </a:r>
            <a:r>
              <a:rPr lang="zh-CN" altLang="en-US" sz="2000" dirty="0"/>
              <a:t>，</a:t>
            </a:r>
            <a:r>
              <a:rPr lang="en-US" altLang="zh-CN" sz="2000" dirty="0"/>
              <a:t>5</a:t>
            </a:r>
            <a:r>
              <a:rPr lang="zh-CN" altLang="en-US" sz="2000" dirty="0"/>
              <a:t>，</a:t>
            </a:r>
            <a:r>
              <a:rPr lang="en-US" altLang="zh-CN" sz="2000" dirty="0"/>
              <a:t>4</a:t>
            </a:r>
            <a:r>
              <a:rPr lang="zh-CN" altLang="en-US" sz="2000" dirty="0"/>
              <a:t>，</a:t>
            </a:r>
            <a:r>
              <a:rPr lang="en-US" altLang="zh-CN" sz="2000" dirty="0"/>
              <a:t>3</a:t>
            </a:r>
            <a:r>
              <a:rPr lang="zh-CN" altLang="en-US" sz="2000" dirty="0"/>
              <a:t>，</a:t>
            </a:r>
            <a:r>
              <a:rPr lang="en-US" altLang="zh-CN" sz="2000" dirty="0"/>
              <a:t>2</a:t>
            </a:r>
            <a:r>
              <a:rPr lang="zh-CN" altLang="en-US" sz="2000" dirty="0"/>
              <a:t>，</a:t>
            </a:r>
            <a:r>
              <a:rPr lang="en-US" altLang="zh-CN" sz="2000" dirty="0"/>
              <a:t>1</a:t>
            </a:r>
            <a:r>
              <a:rPr lang="zh-CN" altLang="en-US" sz="2000" dirty="0"/>
              <a:t>月的收入总和</a:t>
            </a:r>
            <a:endParaRPr lang="en-US" altLang="zh-CN" sz="2000" dirty="0"/>
          </a:p>
        </p:txBody>
      </p:sp>
      <p:graphicFrame>
        <p:nvGraphicFramePr>
          <p:cNvPr id="31" name="表格 2">
            <a:extLst>
              <a:ext uri="{FF2B5EF4-FFF2-40B4-BE49-F238E27FC236}">
                <a16:creationId xmlns:a16="http://schemas.microsoft.com/office/drawing/2014/main" id="{D662A256-5919-4EC5-9AEA-DABF3B473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358119"/>
              </p:ext>
            </p:extLst>
          </p:nvPr>
        </p:nvGraphicFramePr>
        <p:xfrm>
          <a:off x="1565988" y="2154237"/>
          <a:ext cx="9060024" cy="4163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4826">
                  <a:extLst>
                    <a:ext uri="{9D8B030D-6E8A-4147-A177-3AD203B41FA5}">
                      <a16:colId xmlns:a16="http://schemas.microsoft.com/office/drawing/2014/main" val="1226859795"/>
                    </a:ext>
                  </a:extLst>
                </a:gridCol>
                <a:gridCol w="1807077">
                  <a:extLst>
                    <a:ext uri="{9D8B030D-6E8A-4147-A177-3AD203B41FA5}">
                      <a16:colId xmlns:a16="http://schemas.microsoft.com/office/drawing/2014/main" val="61092949"/>
                    </a:ext>
                  </a:extLst>
                </a:gridCol>
                <a:gridCol w="2538121">
                  <a:extLst>
                    <a:ext uri="{9D8B030D-6E8A-4147-A177-3AD203B41FA5}">
                      <a16:colId xmlns:a16="http://schemas.microsoft.com/office/drawing/2014/main" val="633578801"/>
                    </a:ext>
                  </a:extLst>
                </a:gridCol>
              </a:tblGrid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new_user_id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b="1" dirty="0">
                          <a:effectLst/>
                        </a:rPr>
                        <a:t>交易金额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b="1" dirty="0">
                          <a:effectLst/>
                        </a:rPr>
                        <a:t>交易时间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47.070770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2156-03-03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46.203056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2156-08-04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46.554156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2156-09-20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453357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47.046780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2156-10-02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165686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46.116645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2156-10-21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478716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47.065333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2156-10-30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494791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45.520797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2156-11-06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375784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45.910230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2156-12-22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398951"/>
                  </a:ext>
                </a:extLst>
              </a:tr>
            </a:tbl>
          </a:graphicData>
        </a:graphic>
      </p:graphicFrame>
      <p:sp>
        <p:nvSpPr>
          <p:cNvPr id="32" name="右大括号 31">
            <a:extLst>
              <a:ext uri="{FF2B5EF4-FFF2-40B4-BE49-F238E27FC236}">
                <a16:creationId xmlns:a16="http://schemas.microsoft.com/office/drawing/2014/main" id="{3185A1CA-96E2-4445-9246-05A5705F1312}"/>
              </a:ext>
            </a:extLst>
          </p:cNvPr>
          <p:cNvSpPr/>
          <p:nvPr/>
        </p:nvSpPr>
        <p:spPr>
          <a:xfrm>
            <a:off x="10826496" y="5812272"/>
            <a:ext cx="135385" cy="50586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右大括号 32">
            <a:extLst>
              <a:ext uri="{FF2B5EF4-FFF2-40B4-BE49-F238E27FC236}">
                <a16:creationId xmlns:a16="http://schemas.microsoft.com/office/drawing/2014/main" id="{E3916901-27B9-4DF1-8006-FF4C01C77FD6}"/>
              </a:ext>
            </a:extLst>
          </p:cNvPr>
          <p:cNvSpPr/>
          <p:nvPr/>
        </p:nvSpPr>
        <p:spPr>
          <a:xfrm>
            <a:off x="10961881" y="5452110"/>
            <a:ext cx="135385" cy="85168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右大括号 33">
            <a:extLst>
              <a:ext uri="{FF2B5EF4-FFF2-40B4-BE49-F238E27FC236}">
                <a16:creationId xmlns:a16="http://schemas.microsoft.com/office/drawing/2014/main" id="{E84EA8FF-55FC-49D0-9139-74F3ACEF7F0A}"/>
              </a:ext>
            </a:extLst>
          </p:cNvPr>
          <p:cNvSpPr/>
          <p:nvPr/>
        </p:nvSpPr>
        <p:spPr>
          <a:xfrm>
            <a:off x="11164958" y="4015740"/>
            <a:ext cx="135385" cy="228805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大括号 34">
            <a:extLst>
              <a:ext uri="{FF2B5EF4-FFF2-40B4-BE49-F238E27FC236}">
                <a16:creationId xmlns:a16="http://schemas.microsoft.com/office/drawing/2014/main" id="{4C3B4114-AFE3-4511-BA5F-1069B6B06EC5}"/>
              </a:ext>
            </a:extLst>
          </p:cNvPr>
          <p:cNvSpPr/>
          <p:nvPr/>
        </p:nvSpPr>
        <p:spPr>
          <a:xfrm>
            <a:off x="11368035" y="3535680"/>
            <a:ext cx="135385" cy="276811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右大括号 35">
            <a:extLst>
              <a:ext uri="{FF2B5EF4-FFF2-40B4-BE49-F238E27FC236}">
                <a16:creationId xmlns:a16="http://schemas.microsoft.com/office/drawing/2014/main" id="{CFB1897D-395A-49B3-A5B2-413FE0C8D34A}"/>
              </a:ext>
            </a:extLst>
          </p:cNvPr>
          <p:cNvSpPr/>
          <p:nvPr/>
        </p:nvSpPr>
        <p:spPr>
          <a:xfrm>
            <a:off x="11657824" y="3116580"/>
            <a:ext cx="135385" cy="318721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17297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：统计性特征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02AB8B-4329-434D-9792-540F04839AEE}"/>
              </a:ext>
            </a:extLst>
          </p:cNvPr>
          <p:cNvSpPr txBox="1"/>
          <p:nvPr/>
        </p:nvSpPr>
        <p:spPr>
          <a:xfrm>
            <a:off x="3691190" y="934838"/>
            <a:ext cx="79666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计算各个月的收入较为麻烦，</a:t>
            </a:r>
            <a:endParaRPr lang="en-US" altLang="zh-CN" sz="2000" dirty="0"/>
          </a:p>
          <a:p>
            <a:r>
              <a:rPr lang="zh-CN" altLang="en-US" sz="2000" dirty="0"/>
              <a:t>需要用类似趋势量的方法，计算前</a:t>
            </a:r>
            <a:r>
              <a:rPr lang="en-US" altLang="zh-CN" sz="2000" dirty="0"/>
              <a:t>6</a:t>
            </a:r>
            <a:r>
              <a:rPr lang="zh-CN" altLang="en-US" sz="2000" dirty="0"/>
              <a:t>，</a:t>
            </a:r>
            <a:r>
              <a:rPr lang="en-US" altLang="zh-CN" sz="2000" dirty="0"/>
              <a:t>5</a:t>
            </a:r>
            <a:r>
              <a:rPr lang="zh-CN" altLang="en-US" sz="2000" dirty="0"/>
              <a:t>，</a:t>
            </a:r>
            <a:r>
              <a:rPr lang="en-US" altLang="zh-CN" sz="2000" dirty="0"/>
              <a:t>4</a:t>
            </a:r>
            <a:r>
              <a:rPr lang="zh-CN" altLang="en-US" sz="2000" dirty="0"/>
              <a:t>，</a:t>
            </a:r>
            <a:r>
              <a:rPr lang="en-US" altLang="zh-CN" sz="2000" dirty="0"/>
              <a:t>3</a:t>
            </a:r>
            <a:r>
              <a:rPr lang="zh-CN" altLang="en-US" sz="2000" dirty="0"/>
              <a:t>，</a:t>
            </a:r>
            <a:r>
              <a:rPr lang="en-US" altLang="zh-CN" sz="2000" dirty="0"/>
              <a:t>2</a:t>
            </a:r>
            <a:r>
              <a:rPr lang="zh-CN" altLang="en-US" sz="2000" dirty="0"/>
              <a:t>，</a:t>
            </a:r>
            <a:r>
              <a:rPr lang="en-US" altLang="zh-CN" sz="2000" dirty="0"/>
              <a:t>1</a:t>
            </a:r>
            <a:r>
              <a:rPr lang="zh-CN" altLang="en-US" sz="2000" dirty="0"/>
              <a:t>月的收入总和</a:t>
            </a:r>
            <a:endParaRPr lang="en-US" altLang="zh-CN" sz="2000" dirty="0"/>
          </a:p>
          <a:p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</a:rPr>
              <a:t>然后依次相减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31" name="表格 2">
            <a:extLst>
              <a:ext uri="{FF2B5EF4-FFF2-40B4-BE49-F238E27FC236}">
                <a16:creationId xmlns:a16="http://schemas.microsoft.com/office/drawing/2014/main" id="{D662A256-5919-4EC5-9AEA-DABF3B473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00887"/>
              </p:ext>
            </p:extLst>
          </p:nvPr>
        </p:nvGraphicFramePr>
        <p:xfrm>
          <a:off x="1565988" y="2154237"/>
          <a:ext cx="9060024" cy="4163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4826">
                  <a:extLst>
                    <a:ext uri="{9D8B030D-6E8A-4147-A177-3AD203B41FA5}">
                      <a16:colId xmlns:a16="http://schemas.microsoft.com/office/drawing/2014/main" val="1226859795"/>
                    </a:ext>
                  </a:extLst>
                </a:gridCol>
                <a:gridCol w="1807077">
                  <a:extLst>
                    <a:ext uri="{9D8B030D-6E8A-4147-A177-3AD203B41FA5}">
                      <a16:colId xmlns:a16="http://schemas.microsoft.com/office/drawing/2014/main" val="61092949"/>
                    </a:ext>
                  </a:extLst>
                </a:gridCol>
                <a:gridCol w="2538121">
                  <a:extLst>
                    <a:ext uri="{9D8B030D-6E8A-4147-A177-3AD203B41FA5}">
                      <a16:colId xmlns:a16="http://schemas.microsoft.com/office/drawing/2014/main" val="633578801"/>
                    </a:ext>
                  </a:extLst>
                </a:gridCol>
              </a:tblGrid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new_user_id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b="1" dirty="0">
                          <a:effectLst/>
                        </a:rPr>
                        <a:t>交易金额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b="1" dirty="0">
                          <a:effectLst/>
                        </a:rPr>
                        <a:t>交易时间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47.070770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2156-03-03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46.203056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2156-08-04 07:31:27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46.554156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2156-09-20 07:31:27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453357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47.046780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2156-10-02 07:31:27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165686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46.116645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2156-10-21 07:31:27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478716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47.065333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2156-10-30 07:31:27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494791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45.520797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2156-11-06 07:31:27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375784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45.910230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2156-12-22 07:31:27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398951"/>
                  </a:ext>
                </a:extLst>
              </a:tr>
            </a:tbl>
          </a:graphicData>
        </a:graphic>
      </p:graphicFrame>
      <p:sp>
        <p:nvSpPr>
          <p:cNvPr id="32" name="右大括号 31">
            <a:extLst>
              <a:ext uri="{FF2B5EF4-FFF2-40B4-BE49-F238E27FC236}">
                <a16:creationId xmlns:a16="http://schemas.microsoft.com/office/drawing/2014/main" id="{3185A1CA-96E2-4445-9246-05A5705F1312}"/>
              </a:ext>
            </a:extLst>
          </p:cNvPr>
          <p:cNvSpPr/>
          <p:nvPr/>
        </p:nvSpPr>
        <p:spPr>
          <a:xfrm>
            <a:off x="10826496" y="5812272"/>
            <a:ext cx="135385" cy="50586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右大括号 32">
            <a:extLst>
              <a:ext uri="{FF2B5EF4-FFF2-40B4-BE49-F238E27FC236}">
                <a16:creationId xmlns:a16="http://schemas.microsoft.com/office/drawing/2014/main" id="{E3916901-27B9-4DF1-8006-FF4C01C77FD6}"/>
              </a:ext>
            </a:extLst>
          </p:cNvPr>
          <p:cNvSpPr/>
          <p:nvPr/>
        </p:nvSpPr>
        <p:spPr>
          <a:xfrm>
            <a:off x="10961881" y="5452110"/>
            <a:ext cx="135385" cy="85168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右大括号 33">
            <a:extLst>
              <a:ext uri="{FF2B5EF4-FFF2-40B4-BE49-F238E27FC236}">
                <a16:creationId xmlns:a16="http://schemas.microsoft.com/office/drawing/2014/main" id="{E84EA8FF-55FC-49D0-9139-74F3ACEF7F0A}"/>
              </a:ext>
            </a:extLst>
          </p:cNvPr>
          <p:cNvSpPr/>
          <p:nvPr/>
        </p:nvSpPr>
        <p:spPr>
          <a:xfrm>
            <a:off x="11164958" y="4015740"/>
            <a:ext cx="135385" cy="228805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大括号 34">
            <a:extLst>
              <a:ext uri="{FF2B5EF4-FFF2-40B4-BE49-F238E27FC236}">
                <a16:creationId xmlns:a16="http://schemas.microsoft.com/office/drawing/2014/main" id="{4C3B4114-AFE3-4511-BA5F-1069B6B06EC5}"/>
              </a:ext>
            </a:extLst>
          </p:cNvPr>
          <p:cNvSpPr/>
          <p:nvPr/>
        </p:nvSpPr>
        <p:spPr>
          <a:xfrm>
            <a:off x="11368035" y="3535680"/>
            <a:ext cx="135385" cy="276811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右大括号 35">
            <a:extLst>
              <a:ext uri="{FF2B5EF4-FFF2-40B4-BE49-F238E27FC236}">
                <a16:creationId xmlns:a16="http://schemas.microsoft.com/office/drawing/2014/main" id="{CFB1897D-395A-49B3-A5B2-413FE0C8D34A}"/>
              </a:ext>
            </a:extLst>
          </p:cNvPr>
          <p:cNvSpPr/>
          <p:nvPr/>
        </p:nvSpPr>
        <p:spPr>
          <a:xfrm>
            <a:off x="11657824" y="3116580"/>
            <a:ext cx="135385" cy="318721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35016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：统计性特征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02AB8B-4329-434D-9792-540F04839AEE}"/>
              </a:ext>
            </a:extLst>
          </p:cNvPr>
          <p:cNvSpPr txBox="1"/>
          <p:nvPr/>
        </p:nvSpPr>
        <p:spPr>
          <a:xfrm>
            <a:off x="3691190" y="934838"/>
            <a:ext cx="79666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计算各个月的收入较为麻烦，</a:t>
            </a:r>
            <a:endParaRPr lang="en-US" altLang="zh-CN" sz="2000" dirty="0"/>
          </a:p>
          <a:p>
            <a:r>
              <a:rPr lang="zh-CN" altLang="en-US" sz="2000" dirty="0"/>
              <a:t>需要用类似趋势量的方法，计算前</a:t>
            </a:r>
            <a:r>
              <a:rPr lang="en-US" altLang="zh-CN" sz="2000" dirty="0"/>
              <a:t>6</a:t>
            </a:r>
            <a:r>
              <a:rPr lang="zh-CN" altLang="en-US" sz="2000" dirty="0"/>
              <a:t>，</a:t>
            </a:r>
            <a:r>
              <a:rPr lang="en-US" altLang="zh-CN" sz="2000" dirty="0"/>
              <a:t>5</a:t>
            </a:r>
            <a:r>
              <a:rPr lang="zh-CN" altLang="en-US" sz="2000" dirty="0"/>
              <a:t>，</a:t>
            </a:r>
            <a:r>
              <a:rPr lang="en-US" altLang="zh-CN" sz="2000" dirty="0"/>
              <a:t>4</a:t>
            </a:r>
            <a:r>
              <a:rPr lang="zh-CN" altLang="en-US" sz="2000" dirty="0"/>
              <a:t>，</a:t>
            </a:r>
            <a:r>
              <a:rPr lang="en-US" altLang="zh-CN" sz="2000" dirty="0"/>
              <a:t>3</a:t>
            </a:r>
            <a:r>
              <a:rPr lang="zh-CN" altLang="en-US" sz="2000" dirty="0"/>
              <a:t>，</a:t>
            </a:r>
            <a:r>
              <a:rPr lang="en-US" altLang="zh-CN" sz="2000" dirty="0"/>
              <a:t>2</a:t>
            </a:r>
            <a:r>
              <a:rPr lang="zh-CN" altLang="en-US" sz="2000" dirty="0"/>
              <a:t>，</a:t>
            </a:r>
            <a:r>
              <a:rPr lang="en-US" altLang="zh-CN" sz="2000" dirty="0"/>
              <a:t>1</a:t>
            </a:r>
            <a:r>
              <a:rPr lang="zh-CN" altLang="en-US" sz="2000" dirty="0"/>
              <a:t>月的收入总和</a:t>
            </a:r>
            <a:endParaRPr lang="en-US" altLang="zh-CN" sz="2000" dirty="0"/>
          </a:p>
          <a:p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</a:rPr>
              <a:t>然后依次相减，之后聚合 </a:t>
            </a:r>
            <a:r>
              <a:rPr lang="en-US" altLang="zh-CN" sz="2000" dirty="0" err="1">
                <a:solidFill>
                  <a:schemeClr val="accent1">
                    <a:lumMod val="50000"/>
                  </a:schemeClr>
                </a:solidFill>
              </a:rPr>
              <a:t>groupby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</a:rPr>
              <a:t>求其标准差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31" name="表格 2">
            <a:extLst>
              <a:ext uri="{FF2B5EF4-FFF2-40B4-BE49-F238E27FC236}">
                <a16:creationId xmlns:a16="http://schemas.microsoft.com/office/drawing/2014/main" id="{D662A256-5919-4EC5-9AEA-DABF3B473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58744"/>
              </p:ext>
            </p:extLst>
          </p:nvPr>
        </p:nvGraphicFramePr>
        <p:xfrm>
          <a:off x="203719" y="2154237"/>
          <a:ext cx="9060024" cy="4163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4826">
                  <a:extLst>
                    <a:ext uri="{9D8B030D-6E8A-4147-A177-3AD203B41FA5}">
                      <a16:colId xmlns:a16="http://schemas.microsoft.com/office/drawing/2014/main" val="1226859795"/>
                    </a:ext>
                  </a:extLst>
                </a:gridCol>
                <a:gridCol w="1807077">
                  <a:extLst>
                    <a:ext uri="{9D8B030D-6E8A-4147-A177-3AD203B41FA5}">
                      <a16:colId xmlns:a16="http://schemas.microsoft.com/office/drawing/2014/main" val="61092949"/>
                    </a:ext>
                  </a:extLst>
                </a:gridCol>
                <a:gridCol w="2538121">
                  <a:extLst>
                    <a:ext uri="{9D8B030D-6E8A-4147-A177-3AD203B41FA5}">
                      <a16:colId xmlns:a16="http://schemas.microsoft.com/office/drawing/2014/main" val="633578801"/>
                    </a:ext>
                  </a:extLst>
                </a:gridCol>
              </a:tblGrid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new_user_id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b="1" dirty="0">
                          <a:effectLst/>
                        </a:rPr>
                        <a:t>交易金额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b="1" dirty="0">
                          <a:effectLst/>
                        </a:rPr>
                        <a:t>交易时间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effectLst/>
                        </a:rPr>
                        <a:t>47.070770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2156-03-03 07:31:27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46.203056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2156-08-04 07:31:27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46.554156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2156-09-20 07:31:27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453357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47.046780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2156-10-02 07:31:27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165686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46.116645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2156-10-21 07:31:27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478716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47.065333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2156-10-30 07:31:27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494791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45.520797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2156-11-06 07:31:27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375784"/>
                  </a:ext>
                </a:extLst>
              </a:tr>
              <a:tr h="462655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7ad5361fd9590ea88dc750aa0274332c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45.910230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2156-12-22 07:31:27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398951"/>
                  </a:ext>
                </a:extLst>
              </a:tr>
            </a:tbl>
          </a:graphicData>
        </a:graphic>
      </p:graphicFrame>
      <p:sp>
        <p:nvSpPr>
          <p:cNvPr id="32" name="右大括号 31">
            <a:extLst>
              <a:ext uri="{FF2B5EF4-FFF2-40B4-BE49-F238E27FC236}">
                <a16:creationId xmlns:a16="http://schemas.microsoft.com/office/drawing/2014/main" id="{3185A1CA-96E2-4445-9246-05A5705F1312}"/>
              </a:ext>
            </a:extLst>
          </p:cNvPr>
          <p:cNvSpPr/>
          <p:nvPr/>
        </p:nvSpPr>
        <p:spPr>
          <a:xfrm>
            <a:off x="9464227" y="5812272"/>
            <a:ext cx="135385" cy="50586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FDD6A055-9132-411E-8470-24895DDCAEEA}"/>
              </a:ext>
            </a:extLst>
          </p:cNvPr>
          <p:cNvSpPr/>
          <p:nvPr/>
        </p:nvSpPr>
        <p:spPr>
          <a:xfrm>
            <a:off x="9464227" y="5360152"/>
            <a:ext cx="135385" cy="50586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75C436B7-5206-4CB0-AD64-EB96F9F141ED}"/>
              </a:ext>
            </a:extLst>
          </p:cNvPr>
          <p:cNvSpPr/>
          <p:nvPr/>
        </p:nvSpPr>
        <p:spPr>
          <a:xfrm>
            <a:off x="9464226" y="3997960"/>
            <a:ext cx="135385" cy="141540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03E747B2-3866-4045-AC41-B50CC6774D14}"/>
              </a:ext>
            </a:extLst>
          </p:cNvPr>
          <p:cNvSpPr/>
          <p:nvPr/>
        </p:nvSpPr>
        <p:spPr>
          <a:xfrm>
            <a:off x="9464226" y="3545307"/>
            <a:ext cx="135385" cy="475085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大括号 17">
            <a:extLst>
              <a:ext uri="{FF2B5EF4-FFF2-40B4-BE49-F238E27FC236}">
                <a16:creationId xmlns:a16="http://schemas.microsoft.com/office/drawing/2014/main" id="{8FCF7EF2-DB1C-4EB4-BDA0-6A7B86C8C0D4}"/>
              </a:ext>
            </a:extLst>
          </p:cNvPr>
          <p:cNvSpPr/>
          <p:nvPr/>
        </p:nvSpPr>
        <p:spPr>
          <a:xfrm>
            <a:off x="9464226" y="3108309"/>
            <a:ext cx="135385" cy="475085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6C2A15-3F78-4117-B6F4-66DBD50A1AE0}"/>
              </a:ext>
            </a:extLst>
          </p:cNvPr>
          <p:cNvSpPr txBox="1"/>
          <p:nvPr/>
        </p:nvSpPr>
        <p:spPr>
          <a:xfrm>
            <a:off x="9599611" y="5864814"/>
            <a:ext cx="15177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12</a:t>
            </a:r>
            <a:r>
              <a:rPr lang="zh-CN" altLang="en-US" sz="2000" dirty="0"/>
              <a:t>月收入和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BB7AC9-F027-4760-8848-96C49C1C2013}"/>
              </a:ext>
            </a:extLst>
          </p:cNvPr>
          <p:cNvSpPr txBox="1"/>
          <p:nvPr/>
        </p:nvSpPr>
        <p:spPr>
          <a:xfrm>
            <a:off x="9599611" y="5436545"/>
            <a:ext cx="15177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11</a:t>
            </a:r>
            <a:r>
              <a:rPr lang="zh-CN" altLang="en-US" sz="2000" dirty="0"/>
              <a:t>月收入和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11474AC-8CFA-4FDD-9FC9-597139D9CA94}"/>
              </a:ext>
            </a:extLst>
          </p:cNvPr>
          <p:cNvSpPr txBox="1"/>
          <p:nvPr/>
        </p:nvSpPr>
        <p:spPr>
          <a:xfrm>
            <a:off x="9599611" y="4493485"/>
            <a:ext cx="15177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10</a:t>
            </a:r>
            <a:r>
              <a:rPr lang="zh-CN" altLang="en-US" sz="2000" dirty="0"/>
              <a:t>月收入和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E4F2416-6D13-453F-82EE-A157B0701FA4}"/>
              </a:ext>
            </a:extLst>
          </p:cNvPr>
          <p:cNvSpPr txBox="1"/>
          <p:nvPr/>
        </p:nvSpPr>
        <p:spPr>
          <a:xfrm>
            <a:off x="9599611" y="3624872"/>
            <a:ext cx="15177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 9</a:t>
            </a:r>
            <a:r>
              <a:rPr lang="zh-CN" altLang="en-US" sz="2000" dirty="0"/>
              <a:t>月收入和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6259B2D-C68F-4AD6-A04A-F8CA5AEC9CA6}"/>
              </a:ext>
            </a:extLst>
          </p:cNvPr>
          <p:cNvSpPr txBox="1"/>
          <p:nvPr/>
        </p:nvSpPr>
        <p:spPr>
          <a:xfrm>
            <a:off x="9599611" y="3159176"/>
            <a:ext cx="15177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 8</a:t>
            </a:r>
            <a:r>
              <a:rPr lang="zh-CN" altLang="en-US" sz="2000" dirty="0"/>
              <a:t>月收入和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7686EF88-83F8-4EFE-AEC7-22683959D6E4}"/>
              </a:ext>
            </a:extLst>
          </p:cNvPr>
          <p:cNvSpPr/>
          <p:nvPr/>
        </p:nvSpPr>
        <p:spPr>
          <a:xfrm>
            <a:off x="11049625" y="3116580"/>
            <a:ext cx="135385" cy="318721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78BECE7-D00B-4B1A-8B92-88113893230D}"/>
              </a:ext>
            </a:extLst>
          </p:cNvPr>
          <p:cNvSpPr txBox="1"/>
          <p:nvPr/>
        </p:nvSpPr>
        <p:spPr>
          <a:xfrm>
            <a:off x="11229428" y="4493485"/>
            <a:ext cx="962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标准差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006983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：统计性特征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107DDAA-87D9-4221-BC55-5FA1AA12695C}"/>
              </a:ext>
            </a:extLst>
          </p:cNvPr>
          <p:cNvSpPr txBox="1"/>
          <p:nvPr/>
        </p:nvSpPr>
        <p:spPr>
          <a:xfrm>
            <a:off x="194309" y="1346727"/>
            <a:ext cx="1180338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# </a:t>
            </a:r>
            <a:r>
              <a:rPr lang="zh-CN" altLang="en-US" sz="1200" dirty="0"/>
              <a:t>过去半年内收入波动</a:t>
            </a:r>
          </a:p>
          <a:p>
            <a:r>
              <a:rPr lang="en-US" altLang="zh-CN" sz="1200" dirty="0"/>
              <a:t># </a:t>
            </a:r>
            <a:r>
              <a:rPr lang="zh-CN" altLang="en-US" sz="1200" dirty="0"/>
              <a:t>交易类型是 </a:t>
            </a:r>
            <a:r>
              <a:rPr lang="en-US" altLang="zh-CN" sz="1200" dirty="0"/>
              <a:t>0 </a:t>
            </a:r>
            <a:r>
              <a:rPr lang="zh-CN" altLang="en-US" sz="1200" dirty="0"/>
              <a:t>的为收入，</a:t>
            </a:r>
            <a:r>
              <a:rPr lang="en-US" altLang="zh-CN" sz="1200" dirty="0"/>
              <a:t>1 </a:t>
            </a:r>
            <a:r>
              <a:rPr lang="zh-CN" altLang="en-US" sz="1200" dirty="0"/>
              <a:t>是支出</a:t>
            </a:r>
          </a:p>
          <a:p>
            <a:r>
              <a:rPr lang="en-US" altLang="zh-CN" sz="1200" dirty="0" err="1"/>
              <a:t>in_train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bank_train</a:t>
            </a:r>
            <a:r>
              <a:rPr lang="en-US" altLang="zh-CN" sz="1200" dirty="0"/>
              <a:t>[</a:t>
            </a:r>
            <a:r>
              <a:rPr lang="en-US" altLang="zh-CN" sz="1200" dirty="0" err="1"/>
              <a:t>bank_train</a:t>
            </a:r>
            <a:r>
              <a:rPr lang="en-US" altLang="zh-CN" sz="1200" dirty="0"/>
              <a:t>['</a:t>
            </a:r>
            <a:r>
              <a:rPr lang="zh-CN" altLang="en-US" sz="1200" dirty="0"/>
              <a:t>交易类型</a:t>
            </a:r>
            <a:r>
              <a:rPr lang="en-US" altLang="zh-CN" sz="1200" dirty="0"/>
              <a:t>'] == 1]</a:t>
            </a:r>
          </a:p>
          <a:p>
            <a:r>
              <a:rPr lang="en-US" altLang="zh-CN" sz="1200" dirty="0"/>
              <a:t># </a:t>
            </a:r>
            <a:r>
              <a:rPr lang="zh-CN" altLang="en-US" sz="1200" dirty="0"/>
              <a:t>以月为单位统计标准差</a:t>
            </a:r>
          </a:p>
          <a:p>
            <a:r>
              <a:rPr lang="en-US" altLang="zh-CN" sz="1200" dirty="0" err="1"/>
              <a:t>agg_agg_tot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in_train.groupby</a:t>
            </a:r>
            <a:r>
              <a:rPr lang="en-US" altLang="zh-CN" sz="1200" dirty="0"/>
              <a:t>("</a:t>
            </a:r>
            <a:r>
              <a:rPr lang="en-US" altLang="zh-CN" sz="1200" dirty="0" err="1"/>
              <a:t>new_user_id</a:t>
            </a:r>
            <a:r>
              <a:rPr lang="en-US" altLang="zh-CN" sz="1200" dirty="0"/>
              <a:t>")[['</a:t>
            </a:r>
            <a:r>
              <a:rPr lang="en-US" altLang="zh-CN" sz="1200" dirty="0" err="1"/>
              <a:t>new_user_id</a:t>
            </a:r>
            <a:r>
              <a:rPr lang="en-US" altLang="zh-CN" sz="1200" dirty="0"/>
              <a:t>']].</a:t>
            </a:r>
            <a:r>
              <a:rPr lang="en-US" altLang="zh-CN" sz="1200" dirty="0" err="1"/>
              <a:t>agg</a:t>
            </a:r>
            <a:r>
              <a:rPr lang="en-US" altLang="zh-CN" sz="1200" dirty="0"/>
              <a:t>('count')</a:t>
            </a:r>
          </a:p>
          <a:p>
            <a:r>
              <a:rPr lang="en-US" altLang="zh-CN" sz="1200" dirty="0" err="1"/>
              <a:t>agg_agg_tot.columns</a:t>
            </a:r>
            <a:r>
              <a:rPr lang="en-US" altLang="zh-CN" sz="1200" dirty="0"/>
              <a:t> = ['None']</a:t>
            </a:r>
          </a:p>
          <a:p>
            <a:r>
              <a:rPr lang="en-US" altLang="zh-CN" sz="1200" dirty="0" err="1"/>
              <a:t>agg_agg_tot.reset_index</a:t>
            </a:r>
            <a:r>
              <a:rPr lang="en-US" altLang="zh-CN" sz="1200" dirty="0"/>
              <a:t>(</a:t>
            </a:r>
            <a:r>
              <a:rPr lang="en-US" altLang="zh-CN" sz="1200" dirty="0" err="1"/>
              <a:t>inplace</a:t>
            </a:r>
            <a:r>
              <a:rPr lang="en-US" altLang="zh-CN" sz="1200" dirty="0"/>
              <a:t>=True)</a:t>
            </a:r>
          </a:p>
          <a:p>
            <a:r>
              <a:rPr lang="en-US" altLang="zh-CN" sz="1200" dirty="0" err="1"/>
              <a:t>agg_agg_tot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agg_agg_tot</a:t>
            </a:r>
            <a:r>
              <a:rPr lang="en-US" altLang="zh-CN" sz="1200" dirty="0"/>
              <a:t>[['</a:t>
            </a:r>
            <a:r>
              <a:rPr lang="en-US" altLang="zh-CN" sz="1200" dirty="0" err="1"/>
              <a:t>new_user_id</a:t>
            </a:r>
            <a:r>
              <a:rPr lang="en-US" altLang="zh-CN" sz="1200" dirty="0"/>
              <a:t>']]</a:t>
            </a:r>
          </a:p>
          <a:p>
            <a:r>
              <a:rPr lang="en-US" altLang="zh-CN" sz="1200" dirty="0"/>
              <a:t>for </a:t>
            </a:r>
            <a:r>
              <a:rPr lang="en-US" altLang="zh-CN" sz="1200" dirty="0" err="1"/>
              <a:t>i</a:t>
            </a:r>
            <a:r>
              <a:rPr lang="en-US" altLang="zh-CN" sz="1200" dirty="0"/>
              <a:t> in range(1, 7):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agg_agg_ins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in_train.groupby</a:t>
            </a:r>
            <a:r>
              <a:rPr lang="en-US" altLang="zh-CN" sz="1200" dirty="0"/>
              <a:t>("</a:t>
            </a:r>
            <a:r>
              <a:rPr lang="en-US" altLang="zh-CN" sz="1200" dirty="0" err="1"/>
              <a:t>new_user_id</a:t>
            </a:r>
            <a:r>
              <a:rPr lang="en-US" altLang="zh-CN" sz="1200" dirty="0"/>
              <a:t>")["</a:t>
            </a:r>
            <a:r>
              <a:rPr lang="zh-CN" altLang="en-US" sz="1200" dirty="0"/>
              <a:t>交易金额</a:t>
            </a:r>
            <a:r>
              <a:rPr lang="en-US" altLang="zh-CN" sz="1200" dirty="0"/>
              <a:t>","</a:t>
            </a:r>
            <a:r>
              <a:rPr lang="zh-CN" altLang="en-US" sz="1200" dirty="0"/>
              <a:t>交易时间</a:t>
            </a:r>
            <a:r>
              <a:rPr lang="en-US" altLang="zh-CN" sz="1200" dirty="0"/>
              <a:t>"]</a:t>
            </a:r>
          </a:p>
          <a:p>
            <a:r>
              <a:rPr lang="en-US" altLang="zh-CN" sz="1200" dirty="0"/>
              <a:t>    def </a:t>
            </a:r>
            <a:r>
              <a:rPr lang="en-US" altLang="zh-CN" sz="1200" dirty="0" err="1"/>
              <a:t>func</a:t>
            </a:r>
            <a:r>
              <a:rPr lang="en-US" altLang="zh-CN" sz="1200" dirty="0"/>
              <a:t>(x):</a:t>
            </a:r>
          </a:p>
          <a:p>
            <a:r>
              <a:rPr lang="en-US" altLang="zh-CN" sz="1200" dirty="0"/>
              <a:t>        return x[</a:t>
            </a:r>
            <a:r>
              <a:rPr lang="en-US" altLang="zh-CN" sz="1200" dirty="0" err="1"/>
              <a:t>cust_period</a:t>
            </a:r>
            <a:r>
              <a:rPr lang="en-US" altLang="zh-CN" sz="1200" dirty="0"/>
              <a:t>(x["</a:t>
            </a:r>
            <a:r>
              <a:rPr lang="zh-CN" altLang="en-US" sz="1200" dirty="0"/>
              <a:t>交易时间</a:t>
            </a:r>
            <a:r>
              <a:rPr lang="en-US" altLang="zh-CN" sz="1200" dirty="0"/>
              <a:t>"], "months", </a:t>
            </a:r>
            <a:r>
              <a:rPr lang="en-US" altLang="zh-CN" sz="1200" dirty="0" err="1"/>
              <a:t>i</a:t>
            </a:r>
            <a:r>
              <a:rPr lang="en-US" altLang="zh-CN" sz="1200" dirty="0"/>
              <a:t>)]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agg_agg_ins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agg_agg_ins</a:t>
            </a:r>
            <a:r>
              <a:rPr lang="en-US" altLang="zh-CN" sz="1200" dirty="0"/>
              <a:t> .apply(</a:t>
            </a:r>
            <a:r>
              <a:rPr lang="en-US" altLang="zh-CN" sz="1200" dirty="0" err="1"/>
              <a:t>func</a:t>
            </a:r>
            <a:r>
              <a:rPr lang="en-US" altLang="zh-CN" sz="1200" dirty="0"/>
              <a:t>)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agg_agg_ins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agg_agg_ins.groupby</a:t>
            </a:r>
            <a:r>
              <a:rPr lang="en-US" altLang="zh-CN" sz="1200" dirty="0"/>
              <a:t>("</a:t>
            </a:r>
            <a:r>
              <a:rPr lang="en-US" altLang="zh-CN" sz="1200" dirty="0" err="1"/>
              <a:t>new_user_id</a:t>
            </a:r>
            <a:r>
              <a:rPr lang="en-US" altLang="zh-CN" sz="1200" dirty="0"/>
              <a:t>")["</a:t>
            </a:r>
            <a:r>
              <a:rPr lang="zh-CN" altLang="en-US" sz="1200" dirty="0"/>
              <a:t>交易金额</a:t>
            </a:r>
            <a:r>
              <a:rPr lang="en-US" altLang="zh-CN" sz="1200" dirty="0"/>
              <a:t>"].</a:t>
            </a:r>
            <a:r>
              <a:rPr lang="en-US" altLang="zh-CN" sz="1200" dirty="0" err="1"/>
              <a:t>agg</a:t>
            </a:r>
            <a:r>
              <a:rPr lang="en-US" altLang="zh-CN" sz="1200" dirty="0"/>
              <a:t>(["sum"])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agg_agg_ins.columns</a:t>
            </a:r>
            <a:r>
              <a:rPr lang="en-US" altLang="zh-CN" sz="1200" dirty="0"/>
              <a:t> = [f"{</a:t>
            </a:r>
            <a:r>
              <a:rPr lang="en-US" altLang="zh-CN" sz="1200" dirty="0" err="1"/>
              <a:t>i</a:t>
            </a:r>
            <a:r>
              <a:rPr lang="en-US" altLang="zh-CN" sz="1200" dirty="0"/>
              <a:t>}</a:t>
            </a:r>
            <a:r>
              <a:rPr lang="zh-CN" altLang="en-US" sz="1200" dirty="0"/>
              <a:t>月内收入</a:t>
            </a:r>
            <a:r>
              <a:rPr lang="en-US" altLang="zh-CN" sz="1200" dirty="0"/>
              <a:t>"]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agg_agg_ins.reset_index</a:t>
            </a:r>
            <a:r>
              <a:rPr lang="en-US" altLang="zh-CN" sz="1200" dirty="0"/>
              <a:t>(</a:t>
            </a:r>
            <a:r>
              <a:rPr lang="en-US" altLang="zh-CN" sz="1200" dirty="0" err="1"/>
              <a:t>inplace</a:t>
            </a:r>
            <a:r>
              <a:rPr lang="en-US" altLang="zh-CN" sz="1200" dirty="0"/>
              <a:t>=True)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agg_agg_tot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pd.merge</a:t>
            </a:r>
            <a:r>
              <a:rPr lang="en-US" altLang="zh-CN" sz="1200" dirty="0"/>
              <a:t>(</a:t>
            </a:r>
            <a:r>
              <a:rPr lang="en-US" altLang="zh-CN" sz="1200" dirty="0" err="1"/>
              <a:t>agg_agg_tot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agg_agg_ins</a:t>
            </a:r>
            <a:r>
              <a:rPr lang="en-US" altLang="zh-CN" sz="1200" dirty="0"/>
              <a:t>, how='left', on=['</a:t>
            </a:r>
            <a:r>
              <a:rPr lang="en-US" altLang="zh-CN" sz="1200" dirty="0" err="1"/>
              <a:t>new_user_id</a:t>
            </a:r>
            <a:r>
              <a:rPr lang="en-US" altLang="zh-CN" sz="1200" dirty="0"/>
              <a:t>'])</a:t>
            </a:r>
          </a:p>
          <a:p>
            <a:r>
              <a:rPr lang="en-US" altLang="zh-CN" sz="1200" dirty="0"/>
              <a:t>for </a:t>
            </a:r>
            <a:r>
              <a:rPr lang="en-US" altLang="zh-CN" sz="1200" dirty="0" err="1"/>
              <a:t>i</a:t>
            </a:r>
            <a:r>
              <a:rPr lang="en-US" altLang="zh-CN" sz="1200" dirty="0"/>
              <a:t> in range(2, 7):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agg_agg_tot</a:t>
            </a:r>
            <a:r>
              <a:rPr lang="en-US" altLang="zh-CN" sz="1200" dirty="0"/>
              <a:t>[f'{i-1}</a:t>
            </a:r>
            <a:r>
              <a:rPr lang="zh-CN" altLang="en-US" sz="1200" dirty="0"/>
              <a:t>到</a:t>
            </a:r>
            <a:r>
              <a:rPr lang="en-US" altLang="zh-CN" sz="1200" dirty="0"/>
              <a:t>{</a:t>
            </a:r>
            <a:r>
              <a:rPr lang="en-US" altLang="zh-CN" sz="1200" dirty="0" err="1"/>
              <a:t>i</a:t>
            </a:r>
            <a:r>
              <a:rPr lang="en-US" altLang="zh-CN" sz="1200" dirty="0"/>
              <a:t>}</a:t>
            </a:r>
            <a:r>
              <a:rPr lang="zh-CN" altLang="en-US" sz="1200" dirty="0"/>
              <a:t>月收入</a:t>
            </a:r>
            <a:r>
              <a:rPr lang="en-US" altLang="zh-CN" sz="1200" dirty="0"/>
              <a:t>'] = </a:t>
            </a:r>
            <a:r>
              <a:rPr lang="en-US" altLang="zh-CN" sz="1200" dirty="0" err="1"/>
              <a:t>agg_agg_tot</a:t>
            </a:r>
            <a:r>
              <a:rPr lang="en-US" altLang="zh-CN" sz="1200" dirty="0"/>
              <a:t>[f"{</a:t>
            </a:r>
            <a:r>
              <a:rPr lang="en-US" altLang="zh-CN" sz="1200" dirty="0" err="1"/>
              <a:t>i</a:t>
            </a:r>
            <a:r>
              <a:rPr lang="en-US" altLang="zh-CN" sz="1200" dirty="0"/>
              <a:t>}</a:t>
            </a:r>
            <a:r>
              <a:rPr lang="zh-CN" altLang="en-US" sz="1200" dirty="0"/>
              <a:t>月内收入</a:t>
            </a:r>
            <a:r>
              <a:rPr lang="en-US" altLang="zh-CN" sz="1200" dirty="0"/>
              <a:t>"] - </a:t>
            </a:r>
            <a:r>
              <a:rPr lang="en-US" altLang="zh-CN" sz="1200" dirty="0" err="1"/>
              <a:t>agg_agg_tot</a:t>
            </a:r>
            <a:r>
              <a:rPr lang="en-US" altLang="zh-CN" sz="1200" dirty="0"/>
              <a:t>[f"{i-1}</a:t>
            </a:r>
            <a:r>
              <a:rPr lang="zh-CN" altLang="en-US" sz="1200" dirty="0"/>
              <a:t>月内收入</a:t>
            </a:r>
            <a:r>
              <a:rPr lang="en-US" altLang="zh-CN" sz="1200" dirty="0"/>
              <a:t>"]</a:t>
            </a:r>
          </a:p>
          <a:p>
            <a:r>
              <a:rPr lang="en-US" altLang="zh-CN" sz="1200" dirty="0" err="1"/>
              <a:t>agg_agg_tot</a:t>
            </a:r>
            <a:r>
              <a:rPr lang="en-US" altLang="zh-CN" sz="1200" dirty="0"/>
              <a:t>[f'{0}</a:t>
            </a:r>
            <a:r>
              <a:rPr lang="zh-CN" altLang="en-US" sz="1200" dirty="0"/>
              <a:t>到</a:t>
            </a:r>
            <a:r>
              <a:rPr lang="en-US" altLang="zh-CN" sz="1200" dirty="0"/>
              <a:t>{1}</a:t>
            </a:r>
            <a:r>
              <a:rPr lang="zh-CN" altLang="en-US" sz="1200" dirty="0"/>
              <a:t>月收入</a:t>
            </a:r>
            <a:r>
              <a:rPr lang="en-US" altLang="zh-CN" sz="1200" dirty="0"/>
              <a:t>'] = </a:t>
            </a:r>
            <a:r>
              <a:rPr lang="en-US" altLang="zh-CN" sz="1200" dirty="0" err="1"/>
              <a:t>agg_agg_tot</a:t>
            </a:r>
            <a:r>
              <a:rPr lang="en-US" altLang="zh-CN" sz="1200" dirty="0"/>
              <a:t>[f"{1}</a:t>
            </a:r>
            <a:r>
              <a:rPr lang="zh-CN" altLang="en-US" sz="1200" dirty="0"/>
              <a:t>月内收入</a:t>
            </a:r>
            <a:r>
              <a:rPr lang="en-US" altLang="zh-CN" sz="1200" dirty="0"/>
              <a:t>"]</a:t>
            </a:r>
          </a:p>
          <a:p>
            <a:r>
              <a:rPr lang="en-US" altLang="zh-CN" sz="1200" dirty="0"/>
              <a:t>cols = [f'{i-1}</a:t>
            </a:r>
            <a:r>
              <a:rPr lang="zh-CN" altLang="en-US" sz="1200" dirty="0"/>
              <a:t>到</a:t>
            </a:r>
            <a:r>
              <a:rPr lang="en-US" altLang="zh-CN" sz="1200" dirty="0"/>
              <a:t>{</a:t>
            </a:r>
            <a:r>
              <a:rPr lang="en-US" altLang="zh-CN" sz="1200" dirty="0" err="1"/>
              <a:t>i</a:t>
            </a:r>
            <a:r>
              <a:rPr lang="en-US" altLang="zh-CN" sz="1200" dirty="0"/>
              <a:t>}</a:t>
            </a:r>
            <a:r>
              <a:rPr lang="zh-CN" altLang="en-US" sz="1200" dirty="0"/>
              <a:t>月收入</a:t>
            </a:r>
            <a:r>
              <a:rPr lang="en-US" altLang="zh-CN" sz="1200" dirty="0"/>
              <a:t>' for </a:t>
            </a:r>
            <a:r>
              <a:rPr lang="en-US" altLang="zh-CN" sz="1200" dirty="0" err="1"/>
              <a:t>i</a:t>
            </a:r>
            <a:r>
              <a:rPr lang="en-US" altLang="zh-CN" sz="1200" dirty="0"/>
              <a:t> in range(1, 7)]</a:t>
            </a:r>
          </a:p>
          <a:p>
            <a:r>
              <a:rPr lang="en-US" altLang="zh-CN" sz="1200" dirty="0"/>
              <a:t>def </a:t>
            </a:r>
            <a:r>
              <a:rPr lang="en-US" altLang="zh-CN" sz="1200" dirty="0" err="1"/>
              <a:t>func</a:t>
            </a:r>
            <a:r>
              <a:rPr lang="en-US" altLang="zh-CN" sz="1200" dirty="0"/>
              <a:t>(x):  # </a:t>
            </a:r>
            <a:r>
              <a:rPr lang="zh-CN" altLang="en-US" sz="1200" dirty="0"/>
              <a:t>和 </a:t>
            </a:r>
            <a:r>
              <a:rPr lang="en-US" altLang="zh-CN" sz="1200" dirty="0"/>
              <a:t>apply </a:t>
            </a:r>
            <a:r>
              <a:rPr lang="zh-CN" altLang="en-US" sz="1200" dirty="0"/>
              <a:t>联用计算各个月收入标准差</a:t>
            </a:r>
          </a:p>
          <a:p>
            <a:r>
              <a:rPr lang="zh-CN" altLang="en-US" sz="1200" dirty="0"/>
              <a:t>    </a:t>
            </a:r>
            <a:r>
              <a:rPr lang="en-US" altLang="zh-CN" sz="1200" dirty="0" err="1"/>
              <a:t>tmp</a:t>
            </a:r>
            <a:r>
              <a:rPr lang="en-US" altLang="zh-CN" sz="1200" dirty="0"/>
              <a:t> = []</a:t>
            </a:r>
          </a:p>
          <a:p>
            <a:r>
              <a:rPr lang="en-US" altLang="zh-CN" sz="1200" dirty="0"/>
              <a:t>    for c in cols:  # cols </a:t>
            </a:r>
            <a:r>
              <a:rPr lang="zh-CN" altLang="en-US" sz="1200" dirty="0"/>
              <a:t>是</a:t>
            </a:r>
            <a:r>
              <a:rPr lang="en-US" altLang="zh-CN" sz="1200" dirty="0"/>
              <a:t>['1</a:t>
            </a:r>
            <a:r>
              <a:rPr lang="zh-CN" altLang="en-US" sz="1200" dirty="0"/>
              <a:t>到</a:t>
            </a:r>
            <a:r>
              <a:rPr lang="en-US" altLang="zh-CN" sz="1200" dirty="0"/>
              <a:t>2</a:t>
            </a:r>
            <a:r>
              <a:rPr lang="zh-CN" altLang="en-US" sz="1200" dirty="0"/>
              <a:t>月收入</a:t>
            </a:r>
            <a:r>
              <a:rPr lang="en-US" altLang="zh-CN" sz="1200" dirty="0"/>
              <a:t>', '2</a:t>
            </a:r>
            <a:r>
              <a:rPr lang="zh-CN" altLang="en-US" sz="1200" dirty="0"/>
              <a:t>到</a:t>
            </a:r>
            <a:r>
              <a:rPr lang="en-US" altLang="zh-CN" sz="1200" dirty="0"/>
              <a:t>3</a:t>
            </a:r>
            <a:r>
              <a:rPr lang="zh-CN" altLang="en-US" sz="1200" dirty="0"/>
              <a:t>月收入</a:t>
            </a:r>
            <a:r>
              <a:rPr lang="en-US" altLang="zh-CN" sz="1200" dirty="0"/>
              <a:t>', '3</a:t>
            </a:r>
            <a:r>
              <a:rPr lang="zh-CN" altLang="en-US" sz="1200" dirty="0"/>
              <a:t>到</a:t>
            </a:r>
            <a:r>
              <a:rPr lang="en-US" altLang="zh-CN" sz="1200" dirty="0"/>
              <a:t>4</a:t>
            </a:r>
            <a:r>
              <a:rPr lang="zh-CN" altLang="en-US" sz="1200" dirty="0"/>
              <a:t>月收入</a:t>
            </a:r>
            <a:r>
              <a:rPr lang="en-US" altLang="zh-CN" sz="1200" dirty="0"/>
              <a:t>', ...]</a:t>
            </a:r>
          </a:p>
          <a:p>
            <a:r>
              <a:rPr lang="en-US" altLang="zh-CN" sz="1200" dirty="0"/>
              <a:t>        </a:t>
            </a:r>
            <a:r>
              <a:rPr lang="en-US" altLang="zh-CN" sz="1200" dirty="0" err="1"/>
              <a:t>tmp.append</a:t>
            </a:r>
            <a:r>
              <a:rPr lang="en-US" altLang="zh-CN" sz="1200" dirty="0"/>
              <a:t>(x[c])</a:t>
            </a:r>
          </a:p>
          <a:p>
            <a:r>
              <a:rPr lang="en-US" altLang="zh-CN" sz="1200" dirty="0"/>
              <a:t>    return </a:t>
            </a:r>
            <a:r>
              <a:rPr lang="en-US" altLang="zh-CN" sz="1200" dirty="0" err="1"/>
              <a:t>np.std</a:t>
            </a:r>
            <a:r>
              <a:rPr lang="en-US" altLang="zh-CN" sz="1200" dirty="0"/>
              <a:t>(</a:t>
            </a:r>
            <a:r>
              <a:rPr lang="en-US" altLang="zh-CN" sz="1200" dirty="0" err="1"/>
              <a:t>tmp</a:t>
            </a:r>
            <a:r>
              <a:rPr lang="en-US" altLang="zh-CN" sz="1200" dirty="0"/>
              <a:t>)  # </a:t>
            </a:r>
            <a:r>
              <a:rPr lang="zh-CN" altLang="en-US" sz="1200" dirty="0"/>
              <a:t>这里 </a:t>
            </a:r>
            <a:r>
              <a:rPr lang="en-US" altLang="zh-CN" sz="1200" dirty="0"/>
              <a:t>apply </a:t>
            </a:r>
            <a:r>
              <a:rPr lang="zh-CN" altLang="en-US" sz="1200" dirty="0"/>
              <a:t>中 </a:t>
            </a:r>
            <a:r>
              <a:rPr lang="en-US" altLang="zh-CN" sz="1200" dirty="0"/>
              <a:t>axis=1 </a:t>
            </a:r>
            <a:r>
              <a:rPr lang="zh-CN" altLang="en-US" sz="1200" dirty="0"/>
              <a:t>，</a:t>
            </a:r>
            <a:r>
              <a:rPr lang="en-US" altLang="zh-CN" sz="1200" dirty="0"/>
              <a:t>x </a:t>
            </a:r>
            <a:r>
              <a:rPr lang="zh-CN" altLang="en-US" sz="1200" dirty="0"/>
              <a:t>是每一行数据， </a:t>
            </a:r>
            <a:r>
              <a:rPr lang="en-US" altLang="zh-CN" sz="1200" dirty="0"/>
              <a:t>apply </a:t>
            </a:r>
            <a:r>
              <a:rPr lang="zh-CN" altLang="en-US" sz="1200" dirty="0"/>
              <a:t>分别对每一行执行 </a:t>
            </a:r>
            <a:r>
              <a:rPr lang="en-US" altLang="zh-CN" sz="1200" dirty="0" err="1"/>
              <a:t>func</a:t>
            </a:r>
            <a:endParaRPr lang="en-US" altLang="zh-CN" sz="1200" dirty="0"/>
          </a:p>
          <a:p>
            <a:r>
              <a:rPr lang="en-US" altLang="zh-CN" sz="1200" dirty="0" err="1"/>
              <a:t>agg_agg_tot</a:t>
            </a:r>
            <a:r>
              <a:rPr lang="en-US" altLang="zh-CN" sz="1200" dirty="0"/>
              <a:t>['</a:t>
            </a:r>
            <a:r>
              <a:rPr lang="zh-CN" altLang="en-US" sz="1200" dirty="0"/>
              <a:t>过去半年内收入波动</a:t>
            </a:r>
            <a:r>
              <a:rPr lang="en-US" altLang="zh-CN" sz="1200" dirty="0"/>
              <a:t>'] = </a:t>
            </a:r>
            <a:r>
              <a:rPr lang="en-US" altLang="zh-CN" sz="1200" dirty="0" err="1"/>
              <a:t>agg_agg_tot.apply</a:t>
            </a:r>
            <a:r>
              <a:rPr lang="en-US" altLang="zh-CN" sz="1200" dirty="0"/>
              <a:t>(</a:t>
            </a:r>
            <a:r>
              <a:rPr lang="en-US" altLang="zh-CN" sz="1200" dirty="0" err="1"/>
              <a:t>func</a:t>
            </a:r>
            <a:r>
              <a:rPr lang="en-US" altLang="zh-CN" sz="1200" dirty="0"/>
              <a:t>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DFED24D-9608-4D16-B6F9-91216AE4B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1440" y="92615"/>
            <a:ext cx="5159187" cy="16155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8797D60-306E-4A0B-ADE5-27E0981723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4337" y="1840573"/>
            <a:ext cx="4927663" cy="15069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796009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：统计性特征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6F6428-C406-4D72-B18E-333F82B1F924}"/>
              </a:ext>
            </a:extLst>
          </p:cNvPr>
          <p:cNvSpPr txBox="1"/>
          <p:nvPr/>
        </p:nvSpPr>
        <p:spPr>
          <a:xfrm>
            <a:off x="194309" y="1459258"/>
            <a:ext cx="11803382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我们把 </a:t>
            </a:r>
            <a:r>
              <a:rPr lang="en-US" altLang="zh-CN" dirty="0"/>
              <a:t>3 </a:t>
            </a:r>
            <a:r>
              <a:rPr lang="zh-CN" altLang="en-US" dirty="0"/>
              <a:t>个原始特征 </a:t>
            </a:r>
            <a:r>
              <a:rPr lang="en-US" altLang="zh-CN" dirty="0"/>
              <a:t>+ 2 </a:t>
            </a:r>
            <a:r>
              <a:rPr lang="zh-CN" altLang="en-US" dirty="0"/>
              <a:t>个刚刚做好的状态性特征合起来</a:t>
            </a:r>
            <a:endParaRPr lang="en-US" altLang="zh-CN" dirty="0"/>
          </a:p>
          <a:p>
            <a:r>
              <a:rPr lang="zh-CN" altLang="en-US" dirty="0"/>
              <a:t>再加上我们刚刚构造的</a:t>
            </a:r>
            <a:r>
              <a:rPr lang="zh-CN" altLang="en-US" dirty="0">
                <a:solidFill>
                  <a:srgbClr val="FF0000"/>
                </a:solidFill>
              </a:rPr>
              <a:t>平均还款比例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趋势量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波动量</a:t>
            </a:r>
            <a:r>
              <a:rPr lang="zh-CN" altLang="en-US" dirty="0"/>
              <a:t>，看看效果</a:t>
            </a:r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第一阶段用到的特征</a:t>
            </a:r>
          </a:p>
          <a:p>
            <a:r>
              <a:rPr lang="en-US" altLang="zh-CN" dirty="0"/>
              <a:t>feat_1 = ['</a:t>
            </a:r>
            <a:r>
              <a:rPr lang="zh-CN" altLang="en-US" dirty="0"/>
              <a:t>职业</a:t>
            </a:r>
            <a:r>
              <a:rPr lang="en-US" altLang="zh-CN" dirty="0"/>
              <a:t>', '</a:t>
            </a:r>
            <a:r>
              <a:rPr lang="zh-CN" altLang="en-US" dirty="0"/>
              <a:t>教育程度</a:t>
            </a:r>
            <a:r>
              <a:rPr lang="en-US" altLang="zh-CN" dirty="0"/>
              <a:t>', '</a:t>
            </a:r>
            <a:r>
              <a:rPr lang="zh-CN" altLang="en-US" dirty="0"/>
              <a:t>婚姻状态</a:t>
            </a:r>
            <a:r>
              <a:rPr lang="en-US" altLang="zh-CN" dirty="0"/>
              <a:t>', '</a:t>
            </a:r>
            <a:r>
              <a:rPr lang="zh-CN" altLang="en-US" dirty="0"/>
              <a:t>平均欠款金额</a:t>
            </a:r>
            <a:r>
              <a:rPr lang="en-US" altLang="zh-CN" dirty="0"/>
              <a:t>', '</a:t>
            </a:r>
            <a:r>
              <a:rPr lang="zh-CN" altLang="en-US" dirty="0"/>
              <a:t>平均工资收入</a:t>
            </a:r>
            <a:r>
              <a:rPr lang="en-US" altLang="zh-CN" dirty="0"/>
              <a:t>']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第二阶段用到的特征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feat_2 = ["</a:t>
            </a:r>
            <a:r>
              <a:rPr lang="zh-CN" altLang="en-US" dirty="0">
                <a:solidFill>
                  <a:srgbClr val="FF0000"/>
                </a:solidFill>
              </a:rPr>
              <a:t>过去半年内工资增长趋势</a:t>
            </a:r>
            <a:r>
              <a:rPr lang="en-US" altLang="zh-CN" dirty="0">
                <a:solidFill>
                  <a:srgbClr val="FF0000"/>
                </a:solidFill>
              </a:rPr>
              <a:t>", "</a:t>
            </a:r>
            <a:r>
              <a:rPr lang="zh-CN" altLang="en-US" dirty="0">
                <a:solidFill>
                  <a:srgbClr val="FF0000"/>
                </a:solidFill>
              </a:rPr>
              <a:t>过去半年内收入波动</a:t>
            </a:r>
            <a:r>
              <a:rPr lang="en-US" altLang="zh-CN" dirty="0">
                <a:solidFill>
                  <a:srgbClr val="FF0000"/>
                </a:solidFill>
              </a:rPr>
              <a:t>", "</a:t>
            </a:r>
            <a:r>
              <a:rPr lang="zh-CN" altLang="en-US" dirty="0">
                <a:solidFill>
                  <a:srgbClr val="FF0000"/>
                </a:solidFill>
              </a:rPr>
              <a:t>平均还款比例</a:t>
            </a:r>
            <a:r>
              <a:rPr lang="en-US" altLang="zh-CN" dirty="0">
                <a:solidFill>
                  <a:srgbClr val="FF0000"/>
                </a:solidFill>
              </a:rPr>
              <a:t>"]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定义总表</a:t>
            </a:r>
          </a:p>
          <a:p>
            <a:r>
              <a:rPr lang="en-US" altLang="zh-CN" dirty="0"/>
              <a:t>df = </a:t>
            </a:r>
            <a:r>
              <a:rPr lang="en-US" altLang="zh-CN" dirty="0" err="1"/>
              <a:t>pd.merge</a:t>
            </a:r>
            <a:r>
              <a:rPr lang="en-US" altLang="zh-CN" dirty="0"/>
              <a:t>(df, </a:t>
            </a:r>
            <a:r>
              <a:rPr lang="en-US" altLang="zh-CN" dirty="0" err="1"/>
              <a:t>agg_cormoney</a:t>
            </a:r>
            <a:r>
              <a:rPr lang="en-US" altLang="zh-CN" dirty="0"/>
              <a:t>, on='</a:t>
            </a:r>
            <a:r>
              <a:rPr lang="en-US" altLang="zh-CN" dirty="0" err="1"/>
              <a:t>new_user_id</a:t>
            </a:r>
            <a:r>
              <a:rPr lang="en-US" altLang="zh-CN" dirty="0"/>
              <a:t>', how='left')</a:t>
            </a:r>
          </a:p>
          <a:p>
            <a:r>
              <a:rPr lang="en-US" altLang="zh-CN" dirty="0"/>
              <a:t>df = </a:t>
            </a:r>
            <a:r>
              <a:rPr lang="en-US" altLang="zh-CN" dirty="0" err="1"/>
              <a:t>pd.merge</a:t>
            </a:r>
            <a:r>
              <a:rPr lang="en-US" altLang="zh-CN" dirty="0"/>
              <a:t>(df, agg_tend_3m[['</a:t>
            </a:r>
            <a:r>
              <a:rPr lang="en-US" altLang="zh-CN" dirty="0" err="1"/>
              <a:t>new_user_id</a:t>
            </a:r>
            <a:r>
              <a:rPr lang="en-US" altLang="zh-CN" dirty="0"/>
              <a:t>', '</a:t>
            </a:r>
            <a:r>
              <a:rPr lang="zh-CN" altLang="en-US" dirty="0"/>
              <a:t>过去半年内工资增长趋势</a:t>
            </a:r>
            <a:r>
              <a:rPr lang="en-US" altLang="zh-CN" dirty="0"/>
              <a:t>']], on='</a:t>
            </a:r>
            <a:r>
              <a:rPr lang="en-US" altLang="zh-CN" dirty="0" err="1"/>
              <a:t>new_user_id</a:t>
            </a:r>
            <a:r>
              <a:rPr lang="en-US" altLang="zh-CN" dirty="0"/>
              <a:t>', how='left')</a:t>
            </a:r>
          </a:p>
          <a:p>
            <a:r>
              <a:rPr lang="en-US" altLang="zh-CN" dirty="0"/>
              <a:t>df = </a:t>
            </a:r>
            <a:r>
              <a:rPr lang="en-US" altLang="zh-CN" dirty="0" err="1"/>
              <a:t>pd.merge</a:t>
            </a:r>
            <a:r>
              <a:rPr lang="en-US" altLang="zh-CN" dirty="0"/>
              <a:t>(df, </a:t>
            </a:r>
            <a:r>
              <a:rPr lang="en-US" altLang="zh-CN" dirty="0" err="1"/>
              <a:t>agg_agg_tot</a:t>
            </a:r>
            <a:r>
              <a:rPr lang="en-US" altLang="zh-CN" dirty="0"/>
              <a:t>[['</a:t>
            </a:r>
            <a:r>
              <a:rPr lang="en-US" altLang="zh-CN" dirty="0" err="1"/>
              <a:t>new_user_id</a:t>
            </a:r>
            <a:r>
              <a:rPr lang="en-US" altLang="zh-CN" dirty="0"/>
              <a:t>', '</a:t>
            </a:r>
            <a:r>
              <a:rPr lang="zh-CN" altLang="en-US" dirty="0"/>
              <a:t>过去半年内收入波动</a:t>
            </a:r>
            <a:r>
              <a:rPr lang="en-US" altLang="zh-CN" dirty="0"/>
              <a:t>']], on='</a:t>
            </a:r>
            <a:r>
              <a:rPr lang="en-US" altLang="zh-CN" dirty="0" err="1"/>
              <a:t>new_user_id</a:t>
            </a:r>
            <a:r>
              <a:rPr lang="en-US" altLang="zh-CN" dirty="0"/>
              <a:t>', how='left')</a:t>
            </a:r>
          </a:p>
          <a:p>
            <a:r>
              <a:rPr lang="en-US" altLang="zh-CN" dirty="0"/>
              <a:t>df = </a:t>
            </a:r>
            <a:r>
              <a:rPr lang="en-US" altLang="zh-CN" dirty="0" err="1"/>
              <a:t>df.fillna</a:t>
            </a:r>
            <a:r>
              <a:rPr lang="en-US" altLang="zh-CN" dirty="0"/>
              <a:t>(0)  # </a:t>
            </a:r>
            <a:r>
              <a:rPr lang="zh-CN" altLang="en-US" dirty="0"/>
              <a:t>填补空值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X_train</a:t>
            </a:r>
            <a:r>
              <a:rPr lang="en-US" altLang="zh-CN" dirty="0"/>
              <a:t>, </a:t>
            </a:r>
            <a:r>
              <a:rPr lang="en-US" altLang="zh-CN" dirty="0" err="1"/>
              <a:t>X_test</a:t>
            </a:r>
            <a:r>
              <a:rPr lang="en-US" altLang="zh-CN" dirty="0"/>
              <a:t>, </a:t>
            </a:r>
            <a:r>
              <a:rPr lang="en-US" altLang="zh-CN" dirty="0" err="1"/>
              <a:t>Y_train</a:t>
            </a:r>
            <a:r>
              <a:rPr lang="en-US" altLang="zh-CN" dirty="0"/>
              <a:t>, </a:t>
            </a:r>
            <a:r>
              <a:rPr lang="en-US" altLang="zh-CN" dirty="0" err="1"/>
              <a:t>Y_test</a:t>
            </a:r>
            <a:r>
              <a:rPr lang="en-US" altLang="zh-CN" dirty="0"/>
              <a:t> = </a:t>
            </a:r>
            <a:r>
              <a:rPr lang="en-US" altLang="zh-CN" dirty="0" err="1"/>
              <a:t>train_test_split</a:t>
            </a:r>
            <a:r>
              <a:rPr lang="en-US" altLang="zh-CN" dirty="0"/>
              <a:t>(df[feat_1 + feat_2], df[['</a:t>
            </a:r>
            <a:r>
              <a:rPr lang="zh-CN" altLang="en-US" dirty="0"/>
              <a:t>标签</a:t>
            </a:r>
            <a:r>
              <a:rPr lang="en-US" altLang="zh-CN" dirty="0"/>
              <a:t>']], </a:t>
            </a:r>
            <a:r>
              <a:rPr lang="en-US" altLang="zh-CN" dirty="0" err="1"/>
              <a:t>test_size</a:t>
            </a:r>
            <a:r>
              <a:rPr lang="en-US" altLang="zh-CN" dirty="0"/>
              <a:t>=0.2)</a:t>
            </a:r>
          </a:p>
          <a:p>
            <a:r>
              <a:rPr lang="en-US" altLang="zh-CN" dirty="0"/>
              <a:t>model = </a:t>
            </a:r>
            <a:r>
              <a:rPr lang="en-US" altLang="zh-CN" dirty="0" err="1"/>
              <a:t>LogisticRegression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model.fit</a:t>
            </a:r>
            <a:r>
              <a:rPr lang="en-US" altLang="zh-CN" dirty="0"/>
              <a:t>(</a:t>
            </a:r>
            <a:r>
              <a:rPr lang="en-US" altLang="zh-CN" dirty="0" err="1"/>
              <a:t>X_train</a:t>
            </a:r>
            <a:r>
              <a:rPr lang="en-US" altLang="zh-CN" dirty="0"/>
              <a:t>, </a:t>
            </a:r>
            <a:r>
              <a:rPr lang="en-US" altLang="zh-CN" dirty="0" err="1"/>
              <a:t>Y_train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Y_pred</a:t>
            </a:r>
            <a:r>
              <a:rPr lang="en-US" altLang="zh-CN" dirty="0"/>
              <a:t> = </a:t>
            </a:r>
            <a:r>
              <a:rPr lang="en-US" altLang="zh-CN" dirty="0" err="1"/>
              <a:t>model.predict</a:t>
            </a:r>
            <a:r>
              <a:rPr lang="en-US" altLang="zh-CN" dirty="0"/>
              <a:t>(</a:t>
            </a:r>
            <a:r>
              <a:rPr lang="en-US" altLang="zh-CN" dirty="0" err="1"/>
              <a:t>X_test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print(“f1 score </a:t>
            </a:r>
            <a:r>
              <a:rPr lang="zh-CN" altLang="en-US" dirty="0"/>
              <a:t>为：</a:t>
            </a:r>
            <a:r>
              <a:rPr lang="en-US" altLang="zh-CN" dirty="0"/>
              <a:t>”, </a:t>
            </a:r>
            <a:r>
              <a:rPr lang="en-US" altLang="zh-CN" dirty="0" err="1"/>
              <a:t>accuracy_score</a:t>
            </a:r>
            <a:r>
              <a:rPr lang="en-US" altLang="zh-CN" dirty="0"/>
              <a:t>(</a:t>
            </a:r>
            <a:r>
              <a:rPr lang="en-US" altLang="zh-CN" dirty="0" err="1"/>
              <a:t>Y_test</a:t>
            </a:r>
            <a:r>
              <a:rPr lang="en-US" altLang="zh-CN" dirty="0"/>
              <a:t>, </a:t>
            </a:r>
            <a:r>
              <a:rPr lang="en-US" altLang="zh-CN" dirty="0" err="1"/>
              <a:t>Y_pred</a:t>
            </a:r>
            <a:r>
              <a:rPr lang="en-US" altLang="zh-CN" dirty="0"/>
              <a:t>))      </a:t>
            </a:r>
            <a:r>
              <a:rPr lang="en-US" altLang="zh-CN" sz="2800" dirty="0">
                <a:solidFill>
                  <a:srgbClr val="FF0000"/>
                </a:solidFill>
              </a:rPr>
              <a:t>f1 score </a:t>
            </a:r>
            <a:r>
              <a:rPr lang="zh-CN" altLang="en-US" sz="2800" dirty="0">
                <a:solidFill>
                  <a:srgbClr val="FF0000"/>
                </a:solidFill>
              </a:rPr>
              <a:t>为 </a:t>
            </a:r>
            <a:r>
              <a:rPr lang="en-US" altLang="zh-CN" sz="2800" dirty="0">
                <a:solidFill>
                  <a:srgbClr val="FF0000"/>
                </a:solidFill>
              </a:rPr>
              <a:t>0.457,  </a:t>
            </a:r>
            <a:r>
              <a:rPr lang="en-US" altLang="zh-CN" sz="2800" dirty="0" err="1">
                <a:solidFill>
                  <a:srgbClr val="FF0000"/>
                </a:solidFill>
              </a:rPr>
              <a:t>mse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zh-CN" altLang="en-US" sz="2800" dirty="0">
                <a:solidFill>
                  <a:srgbClr val="FF0000"/>
                </a:solidFill>
              </a:rPr>
              <a:t>为 </a:t>
            </a:r>
            <a:r>
              <a:rPr lang="en-US" altLang="zh-CN" sz="2800" dirty="0">
                <a:solidFill>
                  <a:srgbClr val="FF0000"/>
                </a:solidFill>
              </a:rPr>
              <a:t>0.4913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236529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153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：统计性特征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大实际上部分统计性特征则是对聚合（</a:t>
            </a:r>
            <a:r>
              <a:rPr lang="en-US" altLang="zh-CN" sz="2000" dirty="0" err="1">
                <a:solidFill>
                  <a:srgbClr val="FF0000"/>
                </a:solidFill>
              </a:rPr>
              <a:t>groupby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 err="1">
                <a:solidFill>
                  <a:srgbClr val="FF0000"/>
                </a:solidFill>
              </a:rPr>
              <a:t>agg</a:t>
            </a:r>
            <a:r>
              <a:rPr lang="zh-CN" altLang="en-US" sz="2000" dirty="0">
                <a:solidFill>
                  <a:srgbClr val="00518E"/>
                </a:solidFill>
              </a:rPr>
              <a:t>）函数的进一步应用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实现难度比趋势量或波动量小很多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539990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116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：统计性特征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以最大工资收入、最小工资收入为例</a:t>
            </a:r>
          </a:p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rgbClr val="00518E"/>
              </a:solidFill>
            </a:endParaRPr>
          </a:p>
        </p:txBody>
      </p:sp>
      <p:graphicFrame>
        <p:nvGraphicFramePr>
          <p:cNvPr id="15" name="表格 2">
            <a:extLst>
              <a:ext uri="{FF2B5EF4-FFF2-40B4-BE49-F238E27FC236}">
                <a16:creationId xmlns:a16="http://schemas.microsoft.com/office/drawing/2014/main" id="{CAB6D6D3-7821-4604-B4BE-4D31B84FB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699637"/>
              </p:ext>
            </p:extLst>
          </p:nvPr>
        </p:nvGraphicFramePr>
        <p:xfrm>
          <a:off x="335278" y="2152234"/>
          <a:ext cx="8774862" cy="4413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7656">
                  <a:extLst>
                    <a:ext uri="{9D8B030D-6E8A-4147-A177-3AD203B41FA5}">
                      <a16:colId xmlns:a16="http://schemas.microsoft.com/office/drawing/2014/main" val="2840135025"/>
                    </a:ext>
                  </a:extLst>
                </a:gridCol>
                <a:gridCol w="2163603">
                  <a:extLst>
                    <a:ext uri="{9D8B030D-6E8A-4147-A177-3AD203B41FA5}">
                      <a16:colId xmlns:a16="http://schemas.microsoft.com/office/drawing/2014/main" val="1280814439"/>
                    </a:ext>
                  </a:extLst>
                </a:gridCol>
                <a:gridCol w="2163603">
                  <a:extLst>
                    <a:ext uri="{9D8B030D-6E8A-4147-A177-3AD203B41FA5}">
                      <a16:colId xmlns:a16="http://schemas.microsoft.com/office/drawing/2014/main" val="1226859795"/>
                    </a:ext>
                  </a:extLst>
                </a:gridCol>
              </a:tblGrid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new_user_id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工资收入标记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交易金额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45.313927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45.419923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42.143743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00872649357929f1f3d7fafbe484810b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46.172646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13756"/>
                  </a:ext>
                </a:extLst>
              </a:tr>
              <a:tr h="63054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00872649357929f1f3d7fafbe484810b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463095"/>
                  </a:ext>
                </a:extLst>
              </a:tr>
            </a:tbl>
          </a:graphicData>
        </a:graphic>
      </p:graphicFrame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9980FB9-B13F-4FE9-80BC-102590B5D341}"/>
              </a:ext>
            </a:extLst>
          </p:cNvPr>
          <p:cNvCxnSpPr>
            <a:cxnSpLocks/>
          </p:cNvCxnSpPr>
          <p:nvPr/>
        </p:nvCxnSpPr>
        <p:spPr>
          <a:xfrm>
            <a:off x="162046" y="3109524"/>
            <a:ext cx="1027293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右大括号 17">
            <a:extLst>
              <a:ext uri="{FF2B5EF4-FFF2-40B4-BE49-F238E27FC236}">
                <a16:creationId xmlns:a16="http://schemas.microsoft.com/office/drawing/2014/main" id="{A05F9921-A7EF-48A8-BB0A-715874EC1FC2}"/>
              </a:ext>
            </a:extLst>
          </p:cNvPr>
          <p:cNvSpPr/>
          <p:nvPr/>
        </p:nvSpPr>
        <p:spPr>
          <a:xfrm>
            <a:off x="9300529" y="2848001"/>
            <a:ext cx="382555" cy="2397967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4D283FCE-2DEF-45FE-8548-325C0635B8D3}"/>
              </a:ext>
            </a:extLst>
          </p:cNvPr>
          <p:cNvSpPr/>
          <p:nvPr/>
        </p:nvSpPr>
        <p:spPr>
          <a:xfrm>
            <a:off x="9291199" y="5371153"/>
            <a:ext cx="382555" cy="1095025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44DED70-6B8B-407E-A557-DF4381334444}"/>
              </a:ext>
            </a:extLst>
          </p:cNvPr>
          <p:cNvSpPr txBox="1"/>
          <p:nvPr/>
        </p:nvSpPr>
        <p:spPr>
          <a:xfrm>
            <a:off x="9842425" y="3693041"/>
            <a:ext cx="2282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取最大 </a:t>
            </a:r>
            <a:r>
              <a:rPr lang="en-US" altLang="zh-CN" sz="2000" dirty="0">
                <a:effectLst/>
              </a:rPr>
              <a:t>45.419923</a:t>
            </a:r>
          </a:p>
          <a:p>
            <a:r>
              <a:rPr lang="zh-CN" altLang="en-US" sz="2000" dirty="0"/>
              <a:t>取最小 </a:t>
            </a:r>
            <a:r>
              <a:rPr lang="en-US" altLang="zh-CN" sz="2000" dirty="0">
                <a:effectLst/>
              </a:rPr>
              <a:t>42.143743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E229B3-CDC0-4F7D-9748-1C72C07097A3}"/>
              </a:ext>
            </a:extLst>
          </p:cNvPr>
          <p:cNvSpPr txBox="1"/>
          <p:nvPr/>
        </p:nvSpPr>
        <p:spPr>
          <a:xfrm>
            <a:off x="9842424" y="5564722"/>
            <a:ext cx="2282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取最大 </a:t>
            </a:r>
            <a:r>
              <a:rPr lang="en-US" altLang="zh-CN" sz="2000" dirty="0">
                <a:effectLst/>
              </a:rPr>
              <a:t>46.172646</a:t>
            </a:r>
          </a:p>
          <a:p>
            <a:r>
              <a:rPr lang="zh-CN" altLang="en-US" sz="2000" dirty="0"/>
              <a:t>取最小 </a:t>
            </a:r>
            <a:r>
              <a:rPr lang="en-US" altLang="zh-CN" sz="2000" dirty="0">
                <a:effectLst/>
              </a:rPr>
              <a:t>44.143523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666937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：统计性特征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以最大工资收入、最小工资收入为例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8C8504-F6EA-40F3-85EB-F3F83EBA14B1}"/>
              </a:ext>
            </a:extLst>
          </p:cNvPr>
          <p:cNvSpPr txBox="1"/>
          <p:nvPr/>
        </p:nvSpPr>
        <p:spPr>
          <a:xfrm>
            <a:off x="194309" y="2368141"/>
            <a:ext cx="118033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agg_salary1_max = </a:t>
            </a:r>
            <a:r>
              <a:rPr lang="en-US" altLang="zh-CN" dirty="0" err="1"/>
              <a:t>bank_train</a:t>
            </a:r>
            <a:r>
              <a:rPr lang="en-US" altLang="zh-CN" dirty="0"/>
              <a:t>[</a:t>
            </a:r>
            <a:r>
              <a:rPr lang="en-US" altLang="zh-CN" dirty="0" err="1"/>
              <a:t>bank_train</a:t>
            </a:r>
            <a:r>
              <a:rPr lang="en-US" altLang="zh-CN" dirty="0"/>
              <a:t>['</a:t>
            </a:r>
            <a:r>
              <a:rPr lang="zh-CN" altLang="en-US" dirty="0"/>
              <a:t>工资收入标记</a:t>
            </a:r>
            <a:r>
              <a:rPr lang="en-US" altLang="zh-CN" dirty="0"/>
              <a:t>'] == 1].</a:t>
            </a:r>
            <a:r>
              <a:rPr lang="en-US" altLang="zh-CN" dirty="0" err="1"/>
              <a:t>groupby</a:t>
            </a:r>
            <a:r>
              <a:rPr lang="en-US" altLang="zh-CN" dirty="0"/>
              <a:t>("</a:t>
            </a:r>
            <a:r>
              <a:rPr lang="en-US" altLang="zh-CN" dirty="0" err="1"/>
              <a:t>new_user_id</a:t>
            </a:r>
            <a:r>
              <a:rPr lang="en-US" altLang="zh-CN" dirty="0"/>
              <a:t>")['</a:t>
            </a:r>
            <a:r>
              <a:rPr lang="zh-CN" altLang="en-US" dirty="0"/>
              <a:t>交易金额</a:t>
            </a:r>
            <a:r>
              <a:rPr lang="en-US" altLang="zh-CN" dirty="0"/>
              <a:t>'].</a:t>
            </a:r>
            <a:r>
              <a:rPr lang="en-US" altLang="zh-CN" dirty="0" err="1"/>
              <a:t>agg</a:t>
            </a:r>
            <a:r>
              <a:rPr lang="en-US" altLang="zh-CN" dirty="0"/>
              <a:t>(["max"])</a:t>
            </a:r>
          </a:p>
          <a:p>
            <a:r>
              <a:rPr lang="en-US" altLang="zh-CN" dirty="0"/>
              <a:t>agg_salary1_max.columns = ['</a:t>
            </a:r>
            <a:r>
              <a:rPr lang="zh-CN" altLang="en-US" dirty="0"/>
              <a:t>最大工资收入</a:t>
            </a:r>
            <a:r>
              <a:rPr lang="en-US" altLang="zh-CN" dirty="0"/>
              <a:t>']</a:t>
            </a:r>
          </a:p>
          <a:p>
            <a:r>
              <a:rPr lang="en-US" altLang="zh-CN" dirty="0"/>
              <a:t>agg_salary1_max.reset_index(</a:t>
            </a:r>
            <a:r>
              <a:rPr lang="en-US" altLang="zh-CN" dirty="0" err="1"/>
              <a:t>inplace</a:t>
            </a:r>
            <a:r>
              <a:rPr lang="en-US" altLang="zh-CN" dirty="0"/>
              <a:t>=True)</a:t>
            </a:r>
          </a:p>
          <a:p>
            <a:endParaRPr lang="en-US" altLang="zh-CN" dirty="0"/>
          </a:p>
          <a:p>
            <a:r>
              <a:rPr lang="en-US" altLang="zh-CN" dirty="0"/>
              <a:t>agg_salary1_min = </a:t>
            </a:r>
            <a:r>
              <a:rPr lang="en-US" altLang="zh-CN" dirty="0" err="1"/>
              <a:t>bank_train</a:t>
            </a:r>
            <a:r>
              <a:rPr lang="en-US" altLang="zh-CN" dirty="0"/>
              <a:t>[</a:t>
            </a:r>
            <a:r>
              <a:rPr lang="en-US" altLang="zh-CN" dirty="0" err="1"/>
              <a:t>bank_train</a:t>
            </a:r>
            <a:r>
              <a:rPr lang="en-US" altLang="zh-CN" dirty="0"/>
              <a:t>['</a:t>
            </a:r>
            <a:r>
              <a:rPr lang="zh-CN" altLang="en-US" dirty="0"/>
              <a:t>工资收入标记</a:t>
            </a:r>
            <a:r>
              <a:rPr lang="en-US" altLang="zh-CN" dirty="0"/>
              <a:t>'] == 1].</a:t>
            </a:r>
            <a:r>
              <a:rPr lang="en-US" altLang="zh-CN" dirty="0" err="1"/>
              <a:t>groupby</a:t>
            </a:r>
            <a:r>
              <a:rPr lang="en-US" altLang="zh-CN" dirty="0"/>
              <a:t>("</a:t>
            </a:r>
            <a:r>
              <a:rPr lang="en-US" altLang="zh-CN" dirty="0" err="1"/>
              <a:t>new_user_id</a:t>
            </a:r>
            <a:r>
              <a:rPr lang="en-US" altLang="zh-CN" dirty="0"/>
              <a:t>")['</a:t>
            </a:r>
            <a:r>
              <a:rPr lang="zh-CN" altLang="en-US" dirty="0"/>
              <a:t>交易金额</a:t>
            </a:r>
            <a:r>
              <a:rPr lang="en-US" altLang="zh-CN" dirty="0"/>
              <a:t>'].</a:t>
            </a:r>
            <a:r>
              <a:rPr lang="en-US" altLang="zh-CN" dirty="0" err="1"/>
              <a:t>agg</a:t>
            </a:r>
            <a:r>
              <a:rPr lang="en-US" altLang="zh-CN" dirty="0"/>
              <a:t>(["min"])</a:t>
            </a:r>
          </a:p>
          <a:p>
            <a:r>
              <a:rPr lang="en-US" altLang="zh-CN" dirty="0"/>
              <a:t>agg_salary1_min.columns = ['</a:t>
            </a:r>
            <a:r>
              <a:rPr lang="zh-CN" altLang="en-US" dirty="0"/>
              <a:t>最小工资收入</a:t>
            </a:r>
            <a:r>
              <a:rPr lang="en-US" altLang="zh-CN" dirty="0"/>
              <a:t>']</a:t>
            </a:r>
          </a:p>
          <a:p>
            <a:r>
              <a:rPr lang="en-US" altLang="zh-CN" dirty="0"/>
              <a:t>agg_salary1_min.reset_index(</a:t>
            </a:r>
            <a:r>
              <a:rPr lang="en-US" altLang="zh-CN" dirty="0" err="1"/>
              <a:t>inplace</a:t>
            </a:r>
            <a:r>
              <a:rPr lang="en-US" altLang="zh-CN" dirty="0"/>
              <a:t>=True)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140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3467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数据准备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355D463C-F5B3-4A45-AAA3-9E4051122DFD}"/>
              </a:ext>
            </a:extLst>
          </p:cNvPr>
          <p:cNvSpPr/>
          <p:nvPr/>
        </p:nvSpPr>
        <p:spPr>
          <a:xfrm>
            <a:off x="3191774" y="2191109"/>
            <a:ext cx="155276" cy="690113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8E8307-EBCA-4912-87A1-90CF010E7108}"/>
              </a:ext>
            </a:extLst>
          </p:cNvPr>
          <p:cNvSpPr txBox="1"/>
          <p:nvPr/>
        </p:nvSpPr>
        <p:spPr>
          <a:xfrm>
            <a:off x="3347050" y="2351499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不好的数据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正常的数据</a:t>
            </a:r>
            <a:endParaRPr lang="zh-CN" altLang="en-US" dirty="0"/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F340BC09-EC64-41C5-AB56-6C0A96FEB3EC}"/>
              </a:ext>
            </a:extLst>
          </p:cNvPr>
          <p:cNvSpPr/>
          <p:nvPr/>
        </p:nvSpPr>
        <p:spPr>
          <a:xfrm>
            <a:off x="3191774" y="3907766"/>
            <a:ext cx="155276" cy="1121434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BB05C1-8724-496C-BAEF-F5BC9ED161B8}"/>
              </a:ext>
            </a:extLst>
          </p:cNvPr>
          <p:cNvSpPr txBox="1"/>
          <p:nvPr/>
        </p:nvSpPr>
        <p:spPr>
          <a:xfrm>
            <a:off x="3347050" y="4264660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正常的数据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优秀的数据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1AB19F-6E44-4D8A-BFFB-B2B669E4C408}"/>
              </a:ext>
            </a:extLst>
          </p:cNvPr>
          <p:cNvSpPr txBox="1"/>
          <p:nvPr/>
        </p:nvSpPr>
        <p:spPr>
          <a:xfrm>
            <a:off x="-310291" y="1251512"/>
            <a:ext cx="7765949" cy="4170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518E"/>
                </a:solidFill>
              </a:rPr>
              <a:t>数据清洗</a:t>
            </a:r>
            <a:endParaRPr lang="en-US" altLang="zh-CN" sz="2800" dirty="0">
              <a:solidFill>
                <a:srgbClr val="00518E"/>
              </a:solidFill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518E"/>
                </a:solidFill>
              </a:rPr>
              <a:t>处理异常值</a:t>
            </a:r>
            <a:endParaRPr lang="en-US" altLang="zh-CN" sz="2400" dirty="0">
              <a:solidFill>
                <a:srgbClr val="00518E"/>
              </a:solidFill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518E"/>
                </a:solidFill>
              </a:rPr>
              <a:t>处理缺失值</a:t>
            </a:r>
            <a:endParaRPr lang="en-US" altLang="zh-CN" sz="24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518E"/>
                </a:solidFill>
              </a:rPr>
              <a:t>数据预处理</a:t>
            </a:r>
            <a:endParaRPr lang="en-US" altLang="zh-CN" sz="2800" dirty="0">
              <a:solidFill>
                <a:srgbClr val="00518E"/>
              </a:solidFill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518E"/>
                </a:solidFill>
              </a:rPr>
              <a:t>特征编码</a:t>
            </a:r>
            <a:endParaRPr lang="en-US" altLang="zh-CN" sz="2400" dirty="0">
              <a:solidFill>
                <a:srgbClr val="00518E"/>
              </a:solidFill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518E"/>
                </a:solidFill>
              </a:rPr>
              <a:t>特征缩放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518E"/>
                </a:solidFill>
              </a:rPr>
              <a:t>特征生成</a:t>
            </a:r>
            <a:endParaRPr lang="en-US" altLang="zh-CN" sz="2800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132763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：统计性特征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以交易类型为分类进行统计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B0FA00E7-DE20-4C5A-807F-A878C96D9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326904"/>
              </p:ext>
            </p:extLst>
          </p:nvPr>
        </p:nvGraphicFramePr>
        <p:xfrm>
          <a:off x="670560" y="2159000"/>
          <a:ext cx="1133855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16880">
                  <a:extLst>
                    <a:ext uri="{9D8B030D-6E8A-4147-A177-3AD203B41FA5}">
                      <a16:colId xmlns:a16="http://schemas.microsoft.com/office/drawing/2014/main" val="4021820270"/>
                    </a:ext>
                  </a:extLst>
                </a:gridCol>
                <a:gridCol w="1461801">
                  <a:extLst>
                    <a:ext uri="{9D8B030D-6E8A-4147-A177-3AD203B41FA5}">
                      <a16:colId xmlns:a16="http://schemas.microsoft.com/office/drawing/2014/main" val="2192845850"/>
                    </a:ext>
                  </a:extLst>
                </a:gridCol>
                <a:gridCol w="4359878">
                  <a:extLst>
                    <a:ext uri="{9D8B030D-6E8A-4147-A177-3AD203B41FA5}">
                      <a16:colId xmlns:a16="http://schemas.microsoft.com/office/drawing/2014/main" val="3396376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+mj-ea"/>
                          <a:ea typeface="+mj-ea"/>
                        </a:rPr>
                        <a:t>new_user_id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ea"/>
                          <a:ea typeface="+mj-ea"/>
                        </a:rPr>
                        <a:t>交易类型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ea"/>
                          <a:ea typeface="+mj-ea"/>
                        </a:rPr>
                        <a:t>交易金额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10000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20400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23000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00872649357929f1f3d7fafbe484810b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780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4CB1453E-5DB1-4A00-B1E0-B106352E93BD}"/>
              </a:ext>
            </a:extLst>
          </p:cNvPr>
          <p:cNvSpPr txBox="1"/>
          <p:nvPr/>
        </p:nvSpPr>
        <p:spPr>
          <a:xfrm>
            <a:off x="2309694" y="4396500"/>
            <a:ext cx="41096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常用的统计方法有：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求数量 </a:t>
            </a:r>
            <a:r>
              <a:rPr lang="en-US" altLang="zh-CN" sz="2000" dirty="0"/>
              <a:t>count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求最大值 </a:t>
            </a:r>
            <a:r>
              <a:rPr lang="en-US" altLang="zh-CN" sz="2000" dirty="0"/>
              <a:t>max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求最小值 </a:t>
            </a:r>
            <a:r>
              <a:rPr lang="en-US" altLang="zh-CN" sz="2000" dirty="0"/>
              <a:t>min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求均值 </a:t>
            </a:r>
            <a:r>
              <a:rPr lang="en-US" altLang="zh-CN" sz="2000" dirty="0"/>
              <a:t>mean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求总和 </a:t>
            </a:r>
            <a:r>
              <a:rPr lang="en-US" altLang="zh-CN" sz="2000" dirty="0"/>
              <a:t>sum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548371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：统计性特征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以交易类型为分类进行统计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B0FA00E7-DE20-4C5A-807F-A878C96D95BF}"/>
              </a:ext>
            </a:extLst>
          </p:cNvPr>
          <p:cNvGraphicFramePr>
            <a:graphicFrameLocks noGrp="1"/>
          </p:cNvGraphicFramePr>
          <p:nvPr/>
        </p:nvGraphicFramePr>
        <p:xfrm>
          <a:off x="670560" y="2159000"/>
          <a:ext cx="1133855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16880">
                  <a:extLst>
                    <a:ext uri="{9D8B030D-6E8A-4147-A177-3AD203B41FA5}">
                      <a16:colId xmlns:a16="http://schemas.microsoft.com/office/drawing/2014/main" val="4021820270"/>
                    </a:ext>
                  </a:extLst>
                </a:gridCol>
                <a:gridCol w="1461801">
                  <a:extLst>
                    <a:ext uri="{9D8B030D-6E8A-4147-A177-3AD203B41FA5}">
                      <a16:colId xmlns:a16="http://schemas.microsoft.com/office/drawing/2014/main" val="2192845850"/>
                    </a:ext>
                  </a:extLst>
                </a:gridCol>
                <a:gridCol w="4359878">
                  <a:extLst>
                    <a:ext uri="{9D8B030D-6E8A-4147-A177-3AD203B41FA5}">
                      <a16:colId xmlns:a16="http://schemas.microsoft.com/office/drawing/2014/main" val="3396376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+mj-ea"/>
                          <a:ea typeface="+mj-ea"/>
                        </a:rPr>
                        <a:t>new_user_id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ea"/>
                          <a:ea typeface="+mj-ea"/>
                        </a:rPr>
                        <a:t>交易类型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ea"/>
                          <a:ea typeface="+mj-ea"/>
                        </a:rPr>
                        <a:t>交易金额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10000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20400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23000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00872649357929f1f3d7fafbe484810b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780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0E8DF7D4-24D2-4683-9678-D5D190020D2E}"/>
              </a:ext>
            </a:extLst>
          </p:cNvPr>
          <p:cNvSpPr txBox="1"/>
          <p:nvPr/>
        </p:nvSpPr>
        <p:spPr>
          <a:xfrm>
            <a:off x="3072955" y="1758890"/>
            <a:ext cx="8783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以多个键值进行统计，比如可以以“用户”</a:t>
            </a:r>
            <a:r>
              <a:rPr lang="en-US" altLang="zh-CN" sz="2000" dirty="0"/>
              <a:t>+</a:t>
            </a:r>
            <a:r>
              <a:rPr lang="zh-CN" altLang="en-US" sz="2000" dirty="0"/>
              <a:t>“交易类型”两个键值进行聚类</a:t>
            </a:r>
          </a:p>
        </p:txBody>
      </p:sp>
      <p:graphicFrame>
        <p:nvGraphicFramePr>
          <p:cNvPr id="10" name="表格 2">
            <a:extLst>
              <a:ext uri="{FF2B5EF4-FFF2-40B4-BE49-F238E27FC236}">
                <a16:creationId xmlns:a16="http://schemas.microsoft.com/office/drawing/2014/main" id="{C0963A9D-F36F-4158-9E76-FAA035071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703544"/>
              </p:ext>
            </p:extLst>
          </p:nvPr>
        </p:nvGraphicFramePr>
        <p:xfrm>
          <a:off x="222153" y="4195094"/>
          <a:ext cx="565980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165">
                  <a:extLst>
                    <a:ext uri="{9D8B030D-6E8A-4147-A177-3AD203B41FA5}">
                      <a16:colId xmlns:a16="http://schemas.microsoft.com/office/drawing/2014/main" val="4021820270"/>
                    </a:ext>
                  </a:extLst>
                </a:gridCol>
                <a:gridCol w="1571880">
                  <a:extLst>
                    <a:ext uri="{9D8B030D-6E8A-4147-A177-3AD203B41FA5}">
                      <a16:colId xmlns:a16="http://schemas.microsoft.com/office/drawing/2014/main" val="2192845850"/>
                    </a:ext>
                  </a:extLst>
                </a:gridCol>
                <a:gridCol w="1571880">
                  <a:extLst>
                    <a:ext uri="{9D8B030D-6E8A-4147-A177-3AD203B41FA5}">
                      <a16:colId xmlns:a16="http://schemas.microsoft.com/office/drawing/2014/main" val="1967990030"/>
                    </a:ext>
                  </a:extLst>
                </a:gridCol>
                <a:gridCol w="1571880">
                  <a:extLst>
                    <a:ext uri="{9D8B030D-6E8A-4147-A177-3AD203B41FA5}">
                      <a16:colId xmlns:a16="http://schemas.microsoft.com/office/drawing/2014/main" val="3396376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id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ea"/>
                          <a:ea typeface="+mj-ea"/>
                        </a:rPr>
                        <a:t>交易类型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ea"/>
                          <a:ea typeface="+mj-ea"/>
                        </a:rPr>
                        <a:t>交易时间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ea"/>
                          <a:ea typeface="+mj-ea"/>
                        </a:rPr>
                        <a:t>交易金额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00375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1628555534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10000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00375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1628555538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20400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</a:tbl>
          </a:graphicData>
        </a:graphic>
      </p:graphicFrame>
      <p:graphicFrame>
        <p:nvGraphicFramePr>
          <p:cNvPr id="11" name="表格 2">
            <a:extLst>
              <a:ext uri="{FF2B5EF4-FFF2-40B4-BE49-F238E27FC236}">
                <a16:creationId xmlns:a16="http://schemas.microsoft.com/office/drawing/2014/main" id="{8CE98BF2-B3DB-49E3-8C6A-CD1A0FA43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05379"/>
              </p:ext>
            </p:extLst>
          </p:nvPr>
        </p:nvGraphicFramePr>
        <p:xfrm>
          <a:off x="6310042" y="4393471"/>
          <a:ext cx="565980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165">
                  <a:extLst>
                    <a:ext uri="{9D8B030D-6E8A-4147-A177-3AD203B41FA5}">
                      <a16:colId xmlns:a16="http://schemas.microsoft.com/office/drawing/2014/main" val="4021820270"/>
                    </a:ext>
                  </a:extLst>
                </a:gridCol>
                <a:gridCol w="1571880">
                  <a:extLst>
                    <a:ext uri="{9D8B030D-6E8A-4147-A177-3AD203B41FA5}">
                      <a16:colId xmlns:a16="http://schemas.microsoft.com/office/drawing/2014/main" val="2192845850"/>
                    </a:ext>
                  </a:extLst>
                </a:gridCol>
                <a:gridCol w="1571880">
                  <a:extLst>
                    <a:ext uri="{9D8B030D-6E8A-4147-A177-3AD203B41FA5}">
                      <a16:colId xmlns:a16="http://schemas.microsoft.com/office/drawing/2014/main" val="1967990030"/>
                    </a:ext>
                  </a:extLst>
                </a:gridCol>
                <a:gridCol w="1571880">
                  <a:extLst>
                    <a:ext uri="{9D8B030D-6E8A-4147-A177-3AD203B41FA5}">
                      <a16:colId xmlns:a16="http://schemas.microsoft.com/office/drawing/2014/main" val="3396376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id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ea"/>
                          <a:ea typeface="+mj-ea"/>
                        </a:rPr>
                        <a:t>交易类型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ea"/>
                          <a:ea typeface="+mj-ea"/>
                        </a:rPr>
                        <a:t>交易时间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ea"/>
                          <a:ea typeface="+mj-ea"/>
                        </a:rPr>
                        <a:t>交易金额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00375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01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1628556854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23000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</a:tbl>
          </a:graphicData>
        </a:graphic>
      </p:graphicFrame>
      <p:graphicFrame>
        <p:nvGraphicFramePr>
          <p:cNvPr id="12" name="表格 2">
            <a:extLst>
              <a:ext uri="{FF2B5EF4-FFF2-40B4-BE49-F238E27FC236}">
                <a16:creationId xmlns:a16="http://schemas.microsoft.com/office/drawing/2014/main" id="{00B40437-A7F4-4438-8737-E37B40921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542525"/>
              </p:ext>
            </p:extLst>
          </p:nvPr>
        </p:nvGraphicFramePr>
        <p:xfrm>
          <a:off x="3266097" y="5704368"/>
          <a:ext cx="565980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165">
                  <a:extLst>
                    <a:ext uri="{9D8B030D-6E8A-4147-A177-3AD203B41FA5}">
                      <a16:colId xmlns:a16="http://schemas.microsoft.com/office/drawing/2014/main" val="4021820270"/>
                    </a:ext>
                  </a:extLst>
                </a:gridCol>
                <a:gridCol w="1571880">
                  <a:extLst>
                    <a:ext uri="{9D8B030D-6E8A-4147-A177-3AD203B41FA5}">
                      <a16:colId xmlns:a16="http://schemas.microsoft.com/office/drawing/2014/main" val="2192845850"/>
                    </a:ext>
                  </a:extLst>
                </a:gridCol>
                <a:gridCol w="1571880">
                  <a:extLst>
                    <a:ext uri="{9D8B030D-6E8A-4147-A177-3AD203B41FA5}">
                      <a16:colId xmlns:a16="http://schemas.microsoft.com/office/drawing/2014/main" val="1967990030"/>
                    </a:ext>
                  </a:extLst>
                </a:gridCol>
                <a:gridCol w="1571880">
                  <a:extLst>
                    <a:ext uri="{9D8B030D-6E8A-4147-A177-3AD203B41FA5}">
                      <a16:colId xmlns:a16="http://schemas.microsoft.com/office/drawing/2014/main" val="3396376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id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ea"/>
                          <a:ea typeface="+mj-ea"/>
                        </a:rPr>
                        <a:t>交易类型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ea"/>
                          <a:ea typeface="+mj-ea"/>
                        </a:rPr>
                        <a:t>交易时间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ea"/>
                          <a:ea typeface="+mj-ea"/>
                        </a:rPr>
                        <a:t>交易金额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00872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1628555796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780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0752422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：统计性特征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以交易类型为分类进行统计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B0FA00E7-DE20-4C5A-807F-A878C96D9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61714"/>
              </p:ext>
            </p:extLst>
          </p:nvPr>
        </p:nvGraphicFramePr>
        <p:xfrm>
          <a:off x="716085" y="1788608"/>
          <a:ext cx="1133855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16880">
                  <a:extLst>
                    <a:ext uri="{9D8B030D-6E8A-4147-A177-3AD203B41FA5}">
                      <a16:colId xmlns:a16="http://schemas.microsoft.com/office/drawing/2014/main" val="4021820270"/>
                    </a:ext>
                  </a:extLst>
                </a:gridCol>
                <a:gridCol w="1461801">
                  <a:extLst>
                    <a:ext uri="{9D8B030D-6E8A-4147-A177-3AD203B41FA5}">
                      <a16:colId xmlns:a16="http://schemas.microsoft.com/office/drawing/2014/main" val="2192845850"/>
                    </a:ext>
                  </a:extLst>
                </a:gridCol>
                <a:gridCol w="4359878">
                  <a:extLst>
                    <a:ext uri="{9D8B030D-6E8A-4147-A177-3AD203B41FA5}">
                      <a16:colId xmlns:a16="http://schemas.microsoft.com/office/drawing/2014/main" val="3396376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+mj-ea"/>
                          <a:ea typeface="+mj-ea"/>
                        </a:rPr>
                        <a:t>new_user_id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ea"/>
                          <a:ea typeface="+mj-ea"/>
                        </a:rPr>
                        <a:t>交易类型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ea"/>
                          <a:ea typeface="+mj-ea"/>
                        </a:rPr>
                        <a:t>交易金额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10000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20400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00375b8a7a62da4f578f4f4464fc4228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23000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00872649357929f1f3d7fafbe484810b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780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</a:tbl>
          </a:graphicData>
        </a:graphic>
      </p:graphicFrame>
      <p:graphicFrame>
        <p:nvGraphicFramePr>
          <p:cNvPr id="13" name="表格 2">
            <a:extLst>
              <a:ext uri="{FF2B5EF4-FFF2-40B4-BE49-F238E27FC236}">
                <a16:creationId xmlns:a16="http://schemas.microsoft.com/office/drawing/2014/main" id="{0FF89B3F-7724-4689-896A-249DA0E2D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89259"/>
              </p:ext>
            </p:extLst>
          </p:nvPr>
        </p:nvGraphicFramePr>
        <p:xfrm>
          <a:off x="1716847" y="3752180"/>
          <a:ext cx="9337039" cy="132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6028">
                  <a:extLst>
                    <a:ext uri="{9D8B030D-6E8A-4147-A177-3AD203B41FA5}">
                      <a16:colId xmlns:a16="http://schemas.microsoft.com/office/drawing/2014/main" val="4021820270"/>
                    </a:ext>
                  </a:extLst>
                </a:gridCol>
                <a:gridCol w="1932483">
                  <a:extLst>
                    <a:ext uri="{9D8B030D-6E8A-4147-A177-3AD203B41FA5}">
                      <a16:colId xmlns:a16="http://schemas.microsoft.com/office/drawing/2014/main" val="3396376474"/>
                    </a:ext>
                  </a:extLst>
                </a:gridCol>
                <a:gridCol w="1667132">
                  <a:extLst>
                    <a:ext uri="{9D8B030D-6E8A-4147-A177-3AD203B41FA5}">
                      <a16:colId xmlns:a16="http://schemas.microsoft.com/office/drawing/2014/main" val="999989716"/>
                    </a:ext>
                  </a:extLst>
                </a:gridCol>
                <a:gridCol w="1667132">
                  <a:extLst>
                    <a:ext uri="{9D8B030D-6E8A-4147-A177-3AD203B41FA5}">
                      <a16:colId xmlns:a16="http://schemas.microsoft.com/office/drawing/2014/main" val="471313340"/>
                    </a:ext>
                  </a:extLst>
                </a:gridCol>
                <a:gridCol w="1667132">
                  <a:extLst>
                    <a:ext uri="{9D8B030D-6E8A-4147-A177-3AD203B41FA5}">
                      <a16:colId xmlns:a16="http://schemas.microsoft.com/office/drawing/2014/main" val="3642989574"/>
                    </a:ext>
                  </a:extLst>
                </a:gridCol>
                <a:gridCol w="1667132">
                  <a:extLst>
                    <a:ext uri="{9D8B030D-6E8A-4147-A177-3AD203B41FA5}">
                      <a16:colId xmlns:a16="http://schemas.microsoft.com/office/drawing/2014/main" val="102045258"/>
                    </a:ext>
                  </a:extLst>
                </a:gridCol>
              </a:tblGrid>
              <a:tr h="1615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交易类型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_0_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交易金额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_count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交易类型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_0_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交易金额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_max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交易类型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_0_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交易金额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_min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交易类型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_0_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交易金额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_mean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交易类型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_0_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交易金额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_sum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0037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2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20400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10000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15200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30400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0087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780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780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780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780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</a:tbl>
          </a:graphicData>
        </a:graphic>
      </p:graphicFrame>
      <p:graphicFrame>
        <p:nvGraphicFramePr>
          <p:cNvPr id="14" name="表格 2">
            <a:extLst>
              <a:ext uri="{FF2B5EF4-FFF2-40B4-BE49-F238E27FC236}">
                <a16:creationId xmlns:a16="http://schemas.microsoft.com/office/drawing/2014/main" id="{94567628-8EFB-4CEE-B383-FB3591185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716351"/>
              </p:ext>
            </p:extLst>
          </p:nvPr>
        </p:nvGraphicFramePr>
        <p:xfrm>
          <a:off x="1716846" y="5182352"/>
          <a:ext cx="9337039" cy="132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6028">
                  <a:extLst>
                    <a:ext uri="{9D8B030D-6E8A-4147-A177-3AD203B41FA5}">
                      <a16:colId xmlns:a16="http://schemas.microsoft.com/office/drawing/2014/main" val="4021820270"/>
                    </a:ext>
                  </a:extLst>
                </a:gridCol>
                <a:gridCol w="1932483">
                  <a:extLst>
                    <a:ext uri="{9D8B030D-6E8A-4147-A177-3AD203B41FA5}">
                      <a16:colId xmlns:a16="http://schemas.microsoft.com/office/drawing/2014/main" val="3396376474"/>
                    </a:ext>
                  </a:extLst>
                </a:gridCol>
                <a:gridCol w="1667132">
                  <a:extLst>
                    <a:ext uri="{9D8B030D-6E8A-4147-A177-3AD203B41FA5}">
                      <a16:colId xmlns:a16="http://schemas.microsoft.com/office/drawing/2014/main" val="999989716"/>
                    </a:ext>
                  </a:extLst>
                </a:gridCol>
                <a:gridCol w="1667132">
                  <a:extLst>
                    <a:ext uri="{9D8B030D-6E8A-4147-A177-3AD203B41FA5}">
                      <a16:colId xmlns:a16="http://schemas.microsoft.com/office/drawing/2014/main" val="471313340"/>
                    </a:ext>
                  </a:extLst>
                </a:gridCol>
                <a:gridCol w="1667132">
                  <a:extLst>
                    <a:ext uri="{9D8B030D-6E8A-4147-A177-3AD203B41FA5}">
                      <a16:colId xmlns:a16="http://schemas.microsoft.com/office/drawing/2014/main" val="3642989574"/>
                    </a:ext>
                  </a:extLst>
                </a:gridCol>
                <a:gridCol w="1667132">
                  <a:extLst>
                    <a:ext uri="{9D8B030D-6E8A-4147-A177-3AD203B41FA5}">
                      <a16:colId xmlns:a16="http://schemas.microsoft.com/office/drawing/2014/main" val="102045258"/>
                    </a:ext>
                  </a:extLst>
                </a:gridCol>
              </a:tblGrid>
              <a:tr h="16153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ea"/>
                          <a:ea typeface="+mj-ea"/>
                        </a:rPr>
                        <a:t>用户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交易类型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_1_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交易金额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_count</a:t>
                      </a:r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交易类型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_1_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交易金额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_max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交易类型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_1_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交易金额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_min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交易类型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_1_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交易金额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_mean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交易类型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_1_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交易金额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_sum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0037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23000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23000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23000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23000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0087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</a:tbl>
          </a:graphicData>
        </a:graphic>
      </p:graphicFrame>
      <p:sp>
        <p:nvSpPr>
          <p:cNvPr id="2" name="箭头: 左弧形 1">
            <a:extLst>
              <a:ext uri="{FF2B5EF4-FFF2-40B4-BE49-F238E27FC236}">
                <a16:creationId xmlns:a16="http://schemas.microsoft.com/office/drawing/2014/main" id="{93E2814D-5FF5-4EF6-AD28-0D93F619BA6E}"/>
              </a:ext>
            </a:extLst>
          </p:cNvPr>
          <p:cNvSpPr/>
          <p:nvPr/>
        </p:nvSpPr>
        <p:spPr>
          <a:xfrm>
            <a:off x="173890" y="2715708"/>
            <a:ext cx="964224" cy="246664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40885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：统计性特征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以交易类型为分类进行统计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BC6B9A8-9912-4EE8-850D-9F4195F24133}"/>
              </a:ext>
            </a:extLst>
          </p:cNvPr>
          <p:cNvSpPr txBox="1"/>
          <p:nvPr/>
        </p:nvSpPr>
        <p:spPr>
          <a:xfrm>
            <a:off x="194309" y="2063341"/>
            <a:ext cx="118033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# </a:t>
            </a:r>
            <a:r>
              <a:rPr lang="zh-CN" altLang="en-US" dirty="0"/>
              <a:t>交易行为的聚类特征</a:t>
            </a:r>
          </a:p>
          <a:p>
            <a:r>
              <a:rPr lang="en-US" altLang="zh-CN" dirty="0" err="1"/>
              <a:t>agg_agg_behavior</a:t>
            </a:r>
            <a:r>
              <a:rPr lang="en-US" altLang="zh-CN" dirty="0"/>
              <a:t> = </a:t>
            </a:r>
            <a:r>
              <a:rPr lang="en-US" altLang="zh-CN" dirty="0" err="1"/>
              <a:t>bank_train.groupby</a:t>
            </a:r>
            <a:r>
              <a:rPr lang="en-US" altLang="zh-CN" dirty="0"/>
              <a:t>(["</a:t>
            </a:r>
            <a:r>
              <a:rPr lang="en-US" altLang="zh-CN" dirty="0" err="1"/>
              <a:t>new_user_id</a:t>
            </a:r>
            <a:r>
              <a:rPr lang="en-US" altLang="zh-CN" dirty="0"/>
              <a:t>", "</a:t>
            </a:r>
            <a:r>
              <a:rPr lang="zh-CN" altLang="en-US" dirty="0"/>
              <a:t>交易类型</a:t>
            </a:r>
            <a:r>
              <a:rPr lang="en-US" altLang="zh-CN" dirty="0"/>
              <a:t>"])["</a:t>
            </a:r>
            <a:r>
              <a:rPr lang="zh-CN" altLang="en-US" dirty="0"/>
              <a:t>交易金额</a:t>
            </a:r>
            <a:r>
              <a:rPr lang="en-US" altLang="zh-CN" dirty="0"/>
              <a:t>"].</a:t>
            </a:r>
            <a:r>
              <a:rPr lang="en-US" altLang="zh-CN" dirty="0" err="1"/>
              <a:t>agg</a:t>
            </a:r>
            <a:r>
              <a:rPr lang="en-US" altLang="zh-CN" dirty="0"/>
              <a:t>(["max", "min", "mean", "count", "sum"])</a:t>
            </a:r>
          </a:p>
          <a:p>
            <a:r>
              <a:rPr lang="en-US" altLang="zh-CN" dirty="0" err="1"/>
              <a:t>agg_agg_behavior.reset_index</a:t>
            </a:r>
            <a:r>
              <a:rPr lang="en-US" altLang="zh-CN" dirty="0"/>
              <a:t>(</a:t>
            </a:r>
            <a:r>
              <a:rPr lang="en-US" altLang="zh-CN" dirty="0" err="1"/>
              <a:t>inplace</a:t>
            </a:r>
            <a:r>
              <a:rPr lang="en-US" altLang="zh-CN" dirty="0"/>
              <a:t>=True)</a:t>
            </a:r>
          </a:p>
          <a:p>
            <a:r>
              <a:rPr lang="en-US" altLang="zh-CN" dirty="0"/>
              <a:t>agg_agg_behavior_1 = </a:t>
            </a:r>
            <a:r>
              <a:rPr lang="en-US" altLang="zh-CN" dirty="0" err="1"/>
              <a:t>agg_agg_behavior</a:t>
            </a:r>
            <a:r>
              <a:rPr lang="en-US" altLang="zh-CN" dirty="0"/>
              <a:t>[</a:t>
            </a:r>
            <a:r>
              <a:rPr lang="en-US" altLang="zh-CN" dirty="0" err="1"/>
              <a:t>agg_agg_behavior</a:t>
            </a:r>
            <a:r>
              <a:rPr lang="en-US" altLang="zh-CN" dirty="0"/>
              <a:t>['</a:t>
            </a:r>
            <a:r>
              <a:rPr lang="zh-CN" altLang="en-US" dirty="0"/>
              <a:t>交易类型</a:t>
            </a:r>
            <a:r>
              <a:rPr lang="en-US" altLang="zh-CN" dirty="0"/>
              <a:t>']==1][["</a:t>
            </a:r>
            <a:r>
              <a:rPr lang="en-US" altLang="zh-CN" dirty="0" err="1"/>
              <a:t>new_user_id</a:t>
            </a:r>
            <a:r>
              <a:rPr lang="en-US" altLang="zh-CN" dirty="0"/>
              <a:t>", "max", "min", "mean", "count", "sum"]]</a:t>
            </a:r>
          </a:p>
          <a:p>
            <a:r>
              <a:rPr lang="en-US" altLang="zh-CN" dirty="0"/>
              <a:t>agg_agg_behavior_0 = </a:t>
            </a:r>
            <a:r>
              <a:rPr lang="en-US" altLang="zh-CN" dirty="0" err="1"/>
              <a:t>agg_agg_behavior</a:t>
            </a:r>
            <a:r>
              <a:rPr lang="en-US" altLang="zh-CN" dirty="0"/>
              <a:t>[</a:t>
            </a:r>
            <a:r>
              <a:rPr lang="en-US" altLang="zh-CN" dirty="0" err="1"/>
              <a:t>agg_agg_behavior</a:t>
            </a:r>
            <a:r>
              <a:rPr lang="en-US" altLang="zh-CN" dirty="0"/>
              <a:t>['</a:t>
            </a:r>
            <a:r>
              <a:rPr lang="zh-CN" altLang="en-US" dirty="0"/>
              <a:t>交易类型</a:t>
            </a:r>
            <a:r>
              <a:rPr lang="en-US" altLang="zh-CN" dirty="0"/>
              <a:t>']==0][["</a:t>
            </a:r>
            <a:r>
              <a:rPr lang="en-US" altLang="zh-CN" dirty="0" err="1"/>
              <a:t>new_user_id</a:t>
            </a:r>
            <a:r>
              <a:rPr lang="en-US" altLang="zh-CN" dirty="0"/>
              <a:t>", "max", "min", "mean", "count", "sum"]]</a:t>
            </a:r>
          </a:p>
          <a:p>
            <a:r>
              <a:rPr lang="en-US" altLang="zh-CN" dirty="0"/>
              <a:t>agg_agg_behavior_0.columns = ["</a:t>
            </a:r>
            <a:r>
              <a:rPr lang="en-US" altLang="zh-CN" dirty="0" err="1"/>
              <a:t>new_user_id</a:t>
            </a:r>
            <a:r>
              <a:rPr lang="en-US" altLang="zh-CN" dirty="0"/>
              <a:t>", "</a:t>
            </a:r>
            <a:r>
              <a:rPr lang="zh-CN" altLang="en-US" dirty="0"/>
              <a:t>交易类型</a:t>
            </a:r>
            <a:r>
              <a:rPr lang="en-US" altLang="zh-CN" dirty="0"/>
              <a:t>_0_</a:t>
            </a:r>
            <a:r>
              <a:rPr lang="zh-CN" altLang="en-US" dirty="0"/>
              <a:t>交易金额</a:t>
            </a:r>
            <a:r>
              <a:rPr lang="en-US" altLang="zh-CN" dirty="0"/>
              <a:t>_max", "</a:t>
            </a:r>
            <a:r>
              <a:rPr lang="zh-CN" altLang="en-US" dirty="0"/>
              <a:t>交易类型</a:t>
            </a:r>
            <a:r>
              <a:rPr lang="en-US" altLang="zh-CN" dirty="0"/>
              <a:t>_0_</a:t>
            </a:r>
            <a:r>
              <a:rPr lang="zh-CN" altLang="en-US" dirty="0"/>
              <a:t>交易金额</a:t>
            </a:r>
            <a:r>
              <a:rPr lang="en-US" altLang="zh-CN" dirty="0"/>
              <a:t>_min", "</a:t>
            </a:r>
            <a:r>
              <a:rPr lang="zh-CN" altLang="en-US" dirty="0"/>
              <a:t>交易类型</a:t>
            </a:r>
            <a:r>
              <a:rPr lang="en-US" altLang="zh-CN" dirty="0"/>
              <a:t>_0_</a:t>
            </a:r>
            <a:r>
              <a:rPr lang="zh-CN" altLang="en-US" dirty="0"/>
              <a:t>交易金额</a:t>
            </a:r>
            <a:r>
              <a:rPr lang="en-US" altLang="zh-CN" dirty="0"/>
              <a:t>_mean", "</a:t>
            </a:r>
            <a:r>
              <a:rPr lang="zh-CN" altLang="en-US" dirty="0"/>
              <a:t>交易类型</a:t>
            </a:r>
            <a:r>
              <a:rPr lang="en-US" altLang="zh-CN" dirty="0"/>
              <a:t>_0_</a:t>
            </a:r>
            <a:r>
              <a:rPr lang="zh-CN" altLang="en-US" dirty="0"/>
              <a:t>交易金额</a:t>
            </a:r>
            <a:r>
              <a:rPr lang="en-US" altLang="zh-CN" dirty="0"/>
              <a:t>_count", "</a:t>
            </a:r>
            <a:r>
              <a:rPr lang="zh-CN" altLang="en-US" dirty="0"/>
              <a:t>交易类型</a:t>
            </a:r>
            <a:r>
              <a:rPr lang="en-US" altLang="zh-CN" dirty="0"/>
              <a:t>_0_</a:t>
            </a:r>
            <a:r>
              <a:rPr lang="zh-CN" altLang="en-US" dirty="0"/>
              <a:t>交易金额</a:t>
            </a:r>
            <a:r>
              <a:rPr lang="en-US" altLang="zh-CN" dirty="0"/>
              <a:t>_sum"]</a:t>
            </a:r>
          </a:p>
          <a:p>
            <a:r>
              <a:rPr lang="en-US" altLang="zh-CN" dirty="0"/>
              <a:t>agg_agg_behavior_1.columns = ["</a:t>
            </a:r>
            <a:r>
              <a:rPr lang="en-US" altLang="zh-CN" dirty="0" err="1"/>
              <a:t>new_user_id</a:t>
            </a:r>
            <a:r>
              <a:rPr lang="en-US" altLang="zh-CN" dirty="0"/>
              <a:t>", "</a:t>
            </a:r>
            <a:r>
              <a:rPr lang="zh-CN" altLang="en-US" dirty="0"/>
              <a:t>交易类型</a:t>
            </a:r>
            <a:r>
              <a:rPr lang="en-US" altLang="zh-CN" dirty="0"/>
              <a:t>_1_</a:t>
            </a:r>
            <a:r>
              <a:rPr lang="zh-CN" altLang="en-US" dirty="0"/>
              <a:t>交易金额</a:t>
            </a:r>
            <a:r>
              <a:rPr lang="en-US" altLang="zh-CN" dirty="0"/>
              <a:t>_max", "</a:t>
            </a:r>
            <a:r>
              <a:rPr lang="zh-CN" altLang="en-US" dirty="0"/>
              <a:t>交易类型</a:t>
            </a:r>
            <a:r>
              <a:rPr lang="en-US" altLang="zh-CN" dirty="0"/>
              <a:t>_1_</a:t>
            </a:r>
            <a:r>
              <a:rPr lang="zh-CN" altLang="en-US" dirty="0"/>
              <a:t>交易金额</a:t>
            </a:r>
            <a:r>
              <a:rPr lang="en-US" altLang="zh-CN" dirty="0"/>
              <a:t>_min", "</a:t>
            </a:r>
            <a:r>
              <a:rPr lang="zh-CN" altLang="en-US" dirty="0"/>
              <a:t>交易类型</a:t>
            </a:r>
            <a:r>
              <a:rPr lang="en-US" altLang="zh-CN" dirty="0"/>
              <a:t>_1_</a:t>
            </a:r>
            <a:r>
              <a:rPr lang="zh-CN" altLang="en-US" dirty="0"/>
              <a:t>交易金额</a:t>
            </a:r>
            <a:r>
              <a:rPr lang="en-US" altLang="zh-CN" dirty="0"/>
              <a:t>_mean", "</a:t>
            </a:r>
            <a:r>
              <a:rPr lang="zh-CN" altLang="en-US" dirty="0"/>
              <a:t>交易类型</a:t>
            </a:r>
            <a:r>
              <a:rPr lang="en-US" altLang="zh-CN" dirty="0"/>
              <a:t>_1_</a:t>
            </a:r>
            <a:r>
              <a:rPr lang="zh-CN" altLang="en-US" dirty="0"/>
              <a:t>交易金额</a:t>
            </a:r>
            <a:r>
              <a:rPr lang="en-US" altLang="zh-CN" dirty="0"/>
              <a:t>_count", "</a:t>
            </a:r>
            <a:r>
              <a:rPr lang="zh-CN" altLang="en-US" dirty="0"/>
              <a:t>交易类型</a:t>
            </a:r>
            <a:r>
              <a:rPr lang="en-US" altLang="zh-CN" dirty="0"/>
              <a:t>_1_</a:t>
            </a:r>
            <a:r>
              <a:rPr lang="zh-CN" altLang="en-US" dirty="0"/>
              <a:t>交易金额</a:t>
            </a:r>
            <a:r>
              <a:rPr lang="en-US" altLang="zh-CN" dirty="0"/>
              <a:t>_sum"]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32291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124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518E"/>
                </a:solidFill>
              </a:rPr>
              <a:t>练习</a:t>
            </a:r>
            <a:endParaRPr lang="en-US" altLang="zh-CN" sz="2400" b="1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对数据进行数据清洗与预处理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从状态、趋势、统计性方面构造自己的特征，并且找到让准确率最高的特征组合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77453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4621530" y="-11141"/>
            <a:ext cx="7640320" cy="6881149"/>
          </a:xfrm>
          <a:prstGeom prst="rect">
            <a:avLst/>
          </a:prstGeom>
          <a:blipFill rotWithShape="1">
            <a:blip r:embed="rId10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3"/>
            </p:custDataLst>
          </p:nvPr>
        </p:nvSpPr>
        <p:spPr>
          <a:xfrm>
            <a:off x="0" y="-22860"/>
            <a:ext cx="5052695" cy="6880860"/>
          </a:xfrm>
          <a:custGeom>
            <a:avLst/>
            <a:gdLst>
              <a:gd name="connsiteX0" fmla="*/ 0 w 6119446"/>
              <a:gd name="connsiteY0" fmla="*/ 0 h 6881149"/>
              <a:gd name="connsiteX1" fmla="*/ 5473182 w 6119446"/>
              <a:gd name="connsiteY1" fmla="*/ 0 h 6881149"/>
              <a:gd name="connsiteX2" fmla="*/ 5522799 w 6119446"/>
              <a:gd name="connsiteY2" fmla="*/ 125839 h 6881149"/>
              <a:gd name="connsiteX3" fmla="*/ 6119446 w 6119446"/>
              <a:gd name="connsiteY3" fmla="*/ 3506661 h 6881149"/>
              <a:gd name="connsiteX4" fmla="*/ 5677386 w 6119446"/>
              <a:gd name="connsiteY4" fmla="*/ 6430615 h 6881149"/>
              <a:gd name="connsiteX5" fmla="*/ 5524942 w 6119446"/>
              <a:gd name="connsiteY5" fmla="*/ 6881149 h 6881149"/>
              <a:gd name="connsiteX6" fmla="*/ 0 w 6119446"/>
              <a:gd name="connsiteY6" fmla="*/ 6881149 h 688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19446" h="6881149">
                <a:moveTo>
                  <a:pt x="0" y="0"/>
                </a:moveTo>
                <a:lnTo>
                  <a:pt x="5473182" y="0"/>
                </a:lnTo>
                <a:lnTo>
                  <a:pt x="5522799" y="125839"/>
                </a:lnTo>
                <a:cubicBezTo>
                  <a:pt x="5908791" y="1180033"/>
                  <a:pt x="6119446" y="2318747"/>
                  <a:pt x="6119446" y="3506661"/>
                </a:cubicBezTo>
                <a:cubicBezTo>
                  <a:pt x="6119446" y="4524874"/>
                  <a:pt x="5964679" y="5506939"/>
                  <a:pt x="5677386" y="6430615"/>
                </a:cubicBezTo>
                <a:lnTo>
                  <a:pt x="5524942" y="6881149"/>
                </a:lnTo>
                <a:lnTo>
                  <a:pt x="0" y="6881149"/>
                </a:lnTo>
                <a:close/>
              </a:path>
            </a:pathLst>
          </a:custGeom>
          <a:solidFill>
            <a:srgbClr val="9BB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>
            <p:custDataLst>
              <p:tags r:id="rId4"/>
            </p:custDataLst>
          </p:nvPr>
        </p:nvSpPr>
        <p:spPr>
          <a:xfrm>
            <a:off x="4377970" y="-22860"/>
            <a:ext cx="1173802" cy="6881149"/>
          </a:xfrm>
          <a:custGeom>
            <a:avLst/>
            <a:gdLst>
              <a:gd name="connsiteX0" fmla="*/ 0 w 1173802"/>
              <a:gd name="connsiteY0" fmla="*/ 0 h 6881149"/>
              <a:gd name="connsiteX1" fmla="*/ 553595 w 1173802"/>
              <a:gd name="connsiteY1" fmla="*/ 0 h 6881149"/>
              <a:gd name="connsiteX2" fmla="*/ 577155 w 1173802"/>
              <a:gd name="connsiteY2" fmla="*/ 59753 h 6881149"/>
              <a:gd name="connsiteX3" fmla="*/ 1173802 w 1173802"/>
              <a:gd name="connsiteY3" fmla="*/ 3440575 h 6881149"/>
              <a:gd name="connsiteX4" fmla="*/ 577155 w 1173802"/>
              <a:gd name="connsiteY4" fmla="*/ 6821398 h 6881149"/>
              <a:gd name="connsiteX5" fmla="*/ 553596 w 1173802"/>
              <a:gd name="connsiteY5" fmla="*/ 6881149 h 6881149"/>
              <a:gd name="connsiteX6" fmla="*/ 51760 w 1173802"/>
              <a:gd name="connsiteY6" fmla="*/ 6881149 h 6881149"/>
              <a:gd name="connsiteX7" fmla="*/ 204204 w 1173802"/>
              <a:gd name="connsiteY7" fmla="*/ 6430615 h 6881149"/>
              <a:gd name="connsiteX8" fmla="*/ 646264 w 1173802"/>
              <a:gd name="connsiteY8" fmla="*/ 3506661 h 6881149"/>
              <a:gd name="connsiteX9" fmla="*/ 49617 w 1173802"/>
              <a:gd name="connsiteY9" fmla="*/ 125839 h 6881149"/>
              <a:gd name="connsiteX10" fmla="*/ 0 w 1173802"/>
              <a:gd name="connsiteY10" fmla="*/ 0 h 688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3802" h="6881149">
                <a:moveTo>
                  <a:pt x="0" y="0"/>
                </a:moveTo>
                <a:lnTo>
                  <a:pt x="553595" y="0"/>
                </a:lnTo>
                <a:lnTo>
                  <a:pt x="577155" y="59753"/>
                </a:lnTo>
                <a:cubicBezTo>
                  <a:pt x="963147" y="1113947"/>
                  <a:pt x="1173802" y="2252660"/>
                  <a:pt x="1173802" y="3440575"/>
                </a:cubicBezTo>
                <a:cubicBezTo>
                  <a:pt x="1173802" y="4628490"/>
                  <a:pt x="963147" y="5767203"/>
                  <a:pt x="577155" y="6821398"/>
                </a:cubicBezTo>
                <a:lnTo>
                  <a:pt x="553596" y="6881149"/>
                </a:lnTo>
                <a:lnTo>
                  <a:pt x="51760" y="6881149"/>
                </a:lnTo>
                <a:lnTo>
                  <a:pt x="204204" y="6430615"/>
                </a:lnTo>
                <a:cubicBezTo>
                  <a:pt x="491497" y="5506939"/>
                  <a:pt x="646264" y="4524874"/>
                  <a:pt x="646264" y="3506661"/>
                </a:cubicBezTo>
                <a:cubicBezTo>
                  <a:pt x="646264" y="2318747"/>
                  <a:pt x="435609" y="1180033"/>
                  <a:pt x="49617" y="125839"/>
                </a:cubicBezTo>
                <a:lnTo>
                  <a:pt x="0" y="0"/>
                </a:lnTo>
                <a:close/>
              </a:path>
            </a:pathLst>
          </a:cu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507357" y="708380"/>
            <a:ext cx="32524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383904" y="2796195"/>
            <a:ext cx="474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518E"/>
                </a:solidFill>
              </a:rPr>
              <a:t>模型之中：训练模型</a:t>
            </a:r>
            <a:endParaRPr lang="zh-CN" altLang="zh-CN" sz="36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7"/>
            </p:custDataLst>
          </p:nvPr>
        </p:nvCxnSpPr>
        <p:spPr>
          <a:xfrm>
            <a:off x="622893" y="4730692"/>
            <a:ext cx="76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04704" y="3169417"/>
            <a:ext cx="4106569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sz="16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740" y="6332220"/>
            <a:ext cx="2263588" cy="384810"/>
          </a:xfrm>
          <a:prstGeom prst="rect">
            <a:avLst/>
          </a:prstGeom>
        </p:spPr>
      </p:pic>
      <p:pic>
        <p:nvPicPr>
          <p:cNvPr id="17" name="图片 16" descr="WeChat 圖片_2021040119134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28555" y="-569862"/>
            <a:ext cx="2163445" cy="20345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091161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61517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093360" cy="153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过拟合与欠拟合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训练集</a:t>
            </a:r>
            <a:r>
              <a:rPr lang="en-US" altLang="zh-CN" sz="2000" dirty="0">
                <a:solidFill>
                  <a:srgbClr val="00518E"/>
                </a:solidFill>
              </a:rPr>
              <a:t>-</a:t>
            </a:r>
            <a:r>
              <a:rPr lang="zh-CN" altLang="en-US" sz="2000" dirty="0">
                <a:solidFill>
                  <a:srgbClr val="00518E"/>
                </a:solidFill>
              </a:rPr>
              <a:t>测试集方法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K-</a:t>
            </a:r>
            <a:r>
              <a:rPr lang="zh-CN" altLang="en-US" sz="2000" dirty="0">
                <a:solidFill>
                  <a:srgbClr val="00518E"/>
                </a:solidFill>
              </a:rPr>
              <a:t>折交叉检验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其他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19458" name="Picture 2" descr="Receiver operating characteristic example">
            <a:extLst>
              <a:ext uri="{FF2B5EF4-FFF2-40B4-BE49-F238E27FC236}">
                <a16:creationId xmlns:a16="http://schemas.microsoft.com/office/drawing/2014/main" id="{E1F632C9-40F8-4301-92EF-581A3E0C8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555" y="3172767"/>
            <a:ext cx="4468167" cy="335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Mean square error on each fold: Lars (train time: 0.07s)">
            <a:extLst>
              <a:ext uri="{FF2B5EF4-FFF2-40B4-BE49-F238E27FC236}">
                <a16:creationId xmlns:a16="http://schemas.microsoft.com/office/drawing/2014/main" id="{106DCDA1-7B03-4B71-AD4C-05CBB9586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14" y="3172767"/>
            <a:ext cx="4372041" cy="327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55873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093360" cy="116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过拟合与欠拟合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如果训练参数不合适，可能会出现“过拟合”或者“欠拟合”的现象。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0E9FA037-389D-4957-9C11-B4FF513CB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520" y="2674621"/>
            <a:ext cx="9712960" cy="349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70748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093360" cy="15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过拟合与欠拟合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欠拟合：欠拟合是指模型不能在训练集上获得足够低的误差。通俗地讲，就是模型复杂度低，模型在训练集上就表现很差，没法学习到数据背后的规律。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0E9FA037-389D-4957-9C11-B4FF513CB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r="32479"/>
          <a:stretch/>
        </p:blipFill>
        <p:spPr bwMode="auto">
          <a:xfrm>
            <a:off x="3012438" y="3106805"/>
            <a:ext cx="3307082" cy="349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查看源图像">
            <a:extLst>
              <a:ext uri="{FF2B5EF4-FFF2-40B4-BE49-F238E27FC236}">
                <a16:creationId xmlns:a16="http://schemas.microsoft.com/office/drawing/2014/main" id="{49BB39FA-8A58-48B2-A7E5-44E5E0D03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" t="-363" r="64500" b="363"/>
          <a:stretch/>
        </p:blipFill>
        <p:spPr bwMode="auto">
          <a:xfrm>
            <a:off x="6045200" y="3094105"/>
            <a:ext cx="3515489" cy="349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19990C-2A17-44C9-A88A-6F0DF6A6DF22}"/>
              </a:ext>
            </a:extLst>
          </p:cNvPr>
          <p:cNvSpPr txBox="1"/>
          <p:nvPr/>
        </p:nvSpPr>
        <p:spPr>
          <a:xfrm>
            <a:off x="7325737" y="2981670"/>
            <a:ext cx="1401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欠拟合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022CFE-EF11-41AC-8983-4A8CF0F6C189}"/>
              </a:ext>
            </a:extLst>
          </p:cNvPr>
          <p:cNvSpPr txBox="1"/>
          <p:nvPr/>
        </p:nvSpPr>
        <p:spPr>
          <a:xfrm>
            <a:off x="4204417" y="2981670"/>
            <a:ext cx="1401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拟合良好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651030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093360" cy="15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过拟合与欠拟合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欠拟合：欠拟合是指模型不能在训练集上获得足够低的误差。通俗地讲，就是模型复杂度低，模型在训练集上就表现很差，没法学习到数据背后的规律。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0E9FA037-389D-4957-9C11-B4FF513CB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r="32479"/>
          <a:stretch/>
        </p:blipFill>
        <p:spPr bwMode="auto">
          <a:xfrm>
            <a:off x="3012438" y="3106805"/>
            <a:ext cx="3307082" cy="349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查看源图像">
            <a:extLst>
              <a:ext uri="{FF2B5EF4-FFF2-40B4-BE49-F238E27FC236}">
                <a16:creationId xmlns:a16="http://schemas.microsoft.com/office/drawing/2014/main" id="{49BB39FA-8A58-48B2-A7E5-44E5E0D03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" t="-363" r="64500" b="363"/>
          <a:stretch/>
        </p:blipFill>
        <p:spPr bwMode="auto">
          <a:xfrm>
            <a:off x="6045200" y="3094105"/>
            <a:ext cx="3515489" cy="349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19990C-2A17-44C9-A88A-6F0DF6A6DF22}"/>
              </a:ext>
            </a:extLst>
          </p:cNvPr>
          <p:cNvSpPr txBox="1"/>
          <p:nvPr/>
        </p:nvSpPr>
        <p:spPr>
          <a:xfrm>
            <a:off x="7325737" y="2981670"/>
            <a:ext cx="1401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欠拟合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022CFE-EF11-41AC-8983-4A8CF0F6C189}"/>
              </a:ext>
            </a:extLst>
          </p:cNvPr>
          <p:cNvSpPr txBox="1"/>
          <p:nvPr/>
        </p:nvSpPr>
        <p:spPr>
          <a:xfrm>
            <a:off x="4204417" y="2981670"/>
            <a:ext cx="1401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拟合良好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B9F50E-40F5-4F09-AE4F-86E905E39EA6}"/>
              </a:ext>
            </a:extLst>
          </p:cNvPr>
          <p:cNvSpPr txBox="1"/>
          <p:nvPr/>
        </p:nvSpPr>
        <p:spPr>
          <a:xfrm>
            <a:off x="9560689" y="4080681"/>
            <a:ext cx="22750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欠拟合模型拟合能力不足，只能得到一条较为简单的分类器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309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数据清洗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1376680" y="1045728"/>
            <a:ext cx="9438640" cy="2276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缺失值的处理：清理“脏”数据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数据缺失的原因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数据缺失的处理方法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异常值的处理：消除“噪声”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识别异常值：业务法、</a:t>
            </a:r>
            <a:r>
              <a:rPr lang="en-US" altLang="zh-CN" sz="2000" dirty="0">
                <a:solidFill>
                  <a:srgbClr val="00518E"/>
                </a:solidFill>
              </a:rPr>
              <a:t>3sigma</a:t>
            </a:r>
            <a:r>
              <a:rPr lang="zh-CN" altLang="en-US" sz="2000" dirty="0">
                <a:solidFill>
                  <a:srgbClr val="00518E"/>
                </a:solidFill>
              </a:rPr>
              <a:t>原则、箱型图、基于模型方法等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数据的处理方法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2517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33229FD5-86DE-466A-9CF0-B37BB8CB25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-384" r="65455" b="384"/>
          <a:stretch/>
        </p:blipFill>
        <p:spPr>
          <a:xfrm>
            <a:off x="6234080" y="3464646"/>
            <a:ext cx="2890681" cy="3013572"/>
          </a:xfrm>
          <a:prstGeom prst="rect">
            <a:avLst/>
          </a:prstGeom>
        </p:spPr>
      </p:pic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093360" cy="15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过拟合与欠拟合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欠拟合：欠拟合是指模型不能在训练集上获得足够低的误差。通俗地讲，就是模型复杂度低，模型在训练集上就表现很差，没法学习到数据背后的规律。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19990C-2A17-44C9-A88A-6F0DF6A6DF22}"/>
              </a:ext>
            </a:extLst>
          </p:cNvPr>
          <p:cNvSpPr txBox="1"/>
          <p:nvPr/>
        </p:nvSpPr>
        <p:spPr>
          <a:xfrm>
            <a:off x="7325737" y="2981670"/>
            <a:ext cx="1401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欠拟合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022CFE-EF11-41AC-8983-4A8CF0F6C189}"/>
              </a:ext>
            </a:extLst>
          </p:cNvPr>
          <p:cNvSpPr txBox="1"/>
          <p:nvPr/>
        </p:nvSpPr>
        <p:spPr>
          <a:xfrm>
            <a:off x="4204417" y="2981670"/>
            <a:ext cx="1401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拟合良好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B9F50E-40F5-4F09-AE4F-86E905E39EA6}"/>
              </a:ext>
            </a:extLst>
          </p:cNvPr>
          <p:cNvSpPr txBox="1"/>
          <p:nvPr/>
        </p:nvSpPr>
        <p:spPr>
          <a:xfrm>
            <a:off x="9467661" y="4137495"/>
            <a:ext cx="22750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当应用于测试数据时，欠拟合模型并不会有很好的表现。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8EA7184-16FF-4CC3-9E5B-7CE671CF7F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7" r="32292"/>
          <a:stretch/>
        </p:blipFill>
        <p:spPr>
          <a:xfrm>
            <a:off x="3596640" y="3476221"/>
            <a:ext cx="2890681" cy="3013572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D083F2DD-C4FC-40F0-AEF9-771962E1333D}"/>
              </a:ext>
            </a:extLst>
          </p:cNvPr>
          <p:cNvGrpSpPr/>
          <p:nvPr/>
        </p:nvGrpSpPr>
        <p:grpSpPr>
          <a:xfrm>
            <a:off x="4376794" y="3865707"/>
            <a:ext cx="1183185" cy="1482510"/>
            <a:chOff x="4376794" y="3865707"/>
            <a:chExt cx="1183185" cy="1482510"/>
          </a:xfrm>
        </p:grpSpPr>
        <p:pic>
          <p:nvPicPr>
            <p:cNvPr id="14" name="Picture 2" descr="查看源图像">
              <a:extLst>
                <a:ext uri="{FF2B5EF4-FFF2-40B4-BE49-F238E27FC236}">
                  <a16:creationId xmlns:a16="http://schemas.microsoft.com/office/drawing/2014/main" id="{6FE1134C-EEC2-4E9A-8A40-53F69F3CCB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904927" y="3865707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查看源图像">
              <a:extLst>
                <a:ext uri="{FF2B5EF4-FFF2-40B4-BE49-F238E27FC236}">
                  <a16:creationId xmlns:a16="http://schemas.microsoft.com/office/drawing/2014/main" id="{943BDAF4-DFAF-4E06-B08C-AA022B20B3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064947" y="4058112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查看源图像">
              <a:extLst>
                <a:ext uri="{FF2B5EF4-FFF2-40B4-BE49-F238E27FC236}">
                  <a16:creationId xmlns:a16="http://schemas.microsoft.com/office/drawing/2014/main" id="{2834A2F7-D8F3-44BB-BE2B-86944004B2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99187" y="4046220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查看源图像">
              <a:extLst>
                <a:ext uri="{FF2B5EF4-FFF2-40B4-BE49-F238E27FC236}">
                  <a16:creationId xmlns:a16="http://schemas.microsoft.com/office/drawing/2014/main" id="{B6BC5508-81D8-4847-9164-F8F1EA8A60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85404" y="4411161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查看源图像">
              <a:extLst>
                <a:ext uri="{FF2B5EF4-FFF2-40B4-BE49-F238E27FC236}">
                  <a16:creationId xmlns:a16="http://schemas.microsoft.com/office/drawing/2014/main" id="{FC030BC7-9350-44A2-AA43-89028A8F65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479664" y="4583697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查看源图像">
              <a:extLst>
                <a:ext uri="{FF2B5EF4-FFF2-40B4-BE49-F238E27FC236}">
                  <a16:creationId xmlns:a16="http://schemas.microsoft.com/office/drawing/2014/main" id="{0BADFCED-6463-4045-9275-9B2E478180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596317" y="4756233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查看源图像">
              <a:extLst>
                <a:ext uri="{FF2B5EF4-FFF2-40B4-BE49-F238E27FC236}">
                  <a16:creationId xmlns:a16="http://schemas.microsoft.com/office/drawing/2014/main" id="{CC51D685-A8E0-4E94-B263-23F738FE7F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01584" y="4960753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查看源图像">
              <a:extLst>
                <a:ext uri="{FF2B5EF4-FFF2-40B4-BE49-F238E27FC236}">
                  <a16:creationId xmlns:a16="http://schemas.microsoft.com/office/drawing/2014/main" id="{E1DB5B38-7A90-4A09-8A7E-1464F46E3F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479664" y="4124315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查看源图像">
              <a:extLst>
                <a:ext uri="{FF2B5EF4-FFF2-40B4-BE49-F238E27FC236}">
                  <a16:creationId xmlns:a16="http://schemas.microsoft.com/office/drawing/2014/main" id="{5D247C6D-8654-4F5A-8A42-481B074352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376794" y="4344071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查看源图像">
              <a:extLst>
                <a:ext uri="{FF2B5EF4-FFF2-40B4-BE49-F238E27FC236}">
                  <a16:creationId xmlns:a16="http://schemas.microsoft.com/office/drawing/2014/main" id="{6701AD6F-37F3-479B-9DC4-0CF15CC480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547415" y="5155812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查看源图像">
              <a:extLst>
                <a:ext uri="{FF2B5EF4-FFF2-40B4-BE49-F238E27FC236}">
                  <a16:creationId xmlns:a16="http://schemas.microsoft.com/office/drawing/2014/main" id="{66630591-D64E-492B-A9B9-082CE4F140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925434" y="4300255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查看源图像">
              <a:extLst>
                <a:ext uri="{FF2B5EF4-FFF2-40B4-BE49-F238E27FC236}">
                  <a16:creationId xmlns:a16="http://schemas.microsoft.com/office/drawing/2014/main" id="{11398960-8555-49A6-A98E-85C0153B9E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224967" y="433557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查看源图像">
              <a:extLst>
                <a:ext uri="{FF2B5EF4-FFF2-40B4-BE49-F238E27FC236}">
                  <a16:creationId xmlns:a16="http://schemas.microsoft.com/office/drawing/2014/main" id="{48D07C7B-CF9C-4CF6-97DC-8DB4A72229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308519" y="3945839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查看源图像">
              <a:extLst>
                <a:ext uri="{FF2B5EF4-FFF2-40B4-BE49-F238E27FC236}">
                  <a16:creationId xmlns:a16="http://schemas.microsoft.com/office/drawing/2014/main" id="{D882D873-2329-4D05-98E3-0183EC9F32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769953" y="4569003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查看源图像">
              <a:extLst>
                <a:ext uri="{FF2B5EF4-FFF2-40B4-BE49-F238E27FC236}">
                  <a16:creationId xmlns:a16="http://schemas.microsoft.com/office/drawing/2014/main" id="{DB7B714E-9FD7-44DA-B95D-5EDA009F9A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165464" y="463608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查看源图像">
              <a:extLst>
                <a:ext uri="{FF2B5EF4-FFF2-40B4-BE49-F238E27FC236}">
                  <a16:creationId xmlns:a16="http://schemas.microsoft.com/office/drawing/2014/main" id="{192014C3-E433-4BE2-9C42-5753D70972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124450" y="488547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查看源图像">
              <a:extLst>
                <a:ext uri="{FF2B5EF4-FFF2-40B4-BE49-F238E27FC236}">
                  <a16:creationId xmlns:a16="http://schemas.microsoft.com/office/drawing/2014/main" id="{E0BF96BD-7477-45BC-9A44-91E84DCFC5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889620" y="4925372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查看源图像">
              <a:extLst>
                <a:ext uri="{FF2B5EF4-FFF2-40B4-BE49-F238E27FC236}">
                  <a16:creationId xmlns:a16="http://schemas.microsoft.com/office/drawing/2014/main" id="{709D31D3-30A4-48E8-ACD5-F81BC034DF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748998" y="5112388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6E6F7EC-F3C0-4C63-A9B2-9DCC9D0E0096}"/>
              </a:ext>
            </a:extLst>
          </p:cNvPr>
          <p:cNvGrpSpPr/>
          <p:nvPr/>
        </p:nvGrpSpPr>
        <p:grpSpPr>
          <a:xfrm>
            <a:off x="7050102" y="3822283"/>
            <a:ext cx="1183185" cy="1482510"/>
            <a:chOff x="4376794" y="3865707"/>
            <a:chExt cx="1183185" cy="1482510"/>
          </a:xfrm>
        </p:grpSpPr>
        <p:pic>
          <p:nvPicPr>
            <p:cNvPr id="34" name="Picture 2" descr="查看源图像">
              <a:extLst>
                <a:ext uri="{FF2B5EF4-FFF2-40B4-BE49-F238E27FC236}">
                  <a16:creationId xmlns:a16="http://schemas.microsoft.com/office/drawing/2014/main" id="{DCD40EE7-07AC-4AF3-A5B2-4ABF8799E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904927" y="3865707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查看源图像">
              <a:extLst>
                <a:ext uri="{FF2B5EF4-FFF2-40B4-BE49-F238E27FC236}">
                  <a16:creationId xmlns:a16="http://schemas.microsoft.com/office/drawing/2014/main" id="{87359398-0625-4313-A505-A7CE46BAED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064947" y="4058112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查看源图像">
              <a:extLst>
                <a:ext uri="{FF2B5EF4-FFF2-40B4-BE49-F238E27FC236}">
                  <a16:creationId xmlns:a16="http://schemas.microsoft.com/office/drawing/2014/main" id="{CEE6F0CB-E6C8-4919-A194-6FBEB9BB6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99187" y="4046220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查看源图像">
              <a:extLst>
                <a:ext uri="{FF2B5EF4-FFF2-40B4-BE49-F238E27FC236}">
                  <a16:creationId xmlns:a16="http://schemas.microsoft.com/office/drawing/2014/main" id="{85A1B422-579C-4520-AB9C-87B7DEB97B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85404" y="4411161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查看源图像">
              <a:extLst>
                <a:ext uri="{FF2B5EF4-FFF2-40B4-BE49-F238E27FC236}">
                  <a16:creationId xmlns:a16="http://schemas.microsoft.com/office/drawing/2014/main" id="{27C90BBD-F56F-4A85-888D-F4C915E0E8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479664" y="4583697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查看源图像">
              <a:extLst>
                <a:ext uri="{FF2B5EF4-FFF2-40B4-BE49-F238E27FC236}">
                  <a16:creationId xmlns:a16="http://schemas.microsoft.com/office/drawing/2014/main" id="{6A1FBAA5-7353-4756-9B43-67D8DB808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596317" y="4756233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查看源图像">
              <a:extLst>
                <a:ext uri="{FF2B5EF4-FFF2-40B4-BE49-F238E27FC236}">
                  <a16:creationId xmlns:a16="http://schemas.microsoft.com/office/drawing/2014/main" id="{2363E0F0-85F0-4A0C-B4C3-8DC033AF80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01584" y="4960753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查看源图像">
              <a:extLst>
                <a:ext uri="{FF2B5EF4-FFF2-40B4-BE49-F238E27FC236}">
                  <a16:creationId xmlns:a16="http://schemas.microsoft.com/office/drawing/2014/main" id="{B36B8FC8-3A7A-4402-830B-5094C1B375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479664" y="4124315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查看源图像">
              <a:extLst>
                <a:ext uri="{FF2B5EF4-FFF2-40B4-BE49-F238E27FC236}">
                  <a16:creationId xmlns:a16="http://schemas.microsoft.com/office/drawing/2014/main" id="{5632DA32-B19A-4033-8B3C-66C193357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376794" y="4344071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查看源图像">
              <a:extLst>
                <a:ext uri="{FF2B5EF4-FFF2-40B4-BE49-F238E27FC236}">
                  <a16:creationId xmlns:a16="http://schemas.microsoft.com/office/drawing/2014/main" id="{F0E0BB5B-8C45-4CBF-977D-00B75FE292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547415" y="5155812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查看源图像">
              <a:extLst>
                <a:ext uri="{FF2B5EF4-FFF2-40B4-BE49-F238E27FC236}">
                  <a16:creationId xmlns:a16="http://schemas.microsoft.com/office/drawing/2014/main" id="{0BAA9764-17C7-4C13-9DB6-CA30402624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925434" y="4300255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查看源图像">
              <a:extLst>
                <a:ext uri="{FF2B5EF4-FFF2-40B4-BE49-F238E27FC236}">
                  <a16:creationId xmlns:a16="http://schemas.microsoft.com/office/drawing/2014/main" id="{39FD3B0E-7F68-4E8A-9295-722E648499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224967" y="433557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查看源图像">
              <a:extLst>
                <a:ext uri="{FF2B5EF4-FFF2-40B4-BE49-F238E27FC236}">
                  <a16:creationId xmlns:a16="http://schemas.microsoft.com/office/drawing/2014/main" id="{F8CDE214-C642-44FB-A97C-8207128CEF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308519" y="3945839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查看源图像">
              <a:extLst>
                <a:ext uri="{FF2B5EF4-FFF2-40B4-BE49-F238E27FC236}">
                  <a16:creationId xmlns:a16="http://schemas.microsoft.com/office/drawing/2014/main" id="{BBF9AB59-57B4-496A-9ED8-067A31262E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769953" y="4569003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查看源图像">
              <a:extLst>
                <a:ext uri="{FF2B5EF4-FFF2-40B4-BE49-F238E27FC236}">
                  <a16:creationId xmlns:a16="http://schemas.microsoft.com/office/drawing/2014/main" id="{2DB5BE30-9183-4163-90C2-1F1C369727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165464" y="463608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查看源图像">
              <a:extLst>
                <a:ext uri="{FF2B5EF4-FFF2-40B4-BE49-F238E27FC236}">
                  <a16:creationId xmlns:a16="http://schemas.microsoft.com/office/drawing/2014/main" id="{4AD5AE15-ABEE-4747-B1FA-D647E39348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124450" y="488547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查看源图像">
              <a:extLst>
                <a:ext uri="{FF2B5EF4-FFF2-40B4-BE49-F238E27FC236}">
                  <a16:creationId xmlns:a16="http://schemas.microsoft.com/office/drawing/2014/main" id="{A5975772-3C49-42A7-85B5-AF46A2FF8D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889620" y="4925372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查看源图像">
              <a:extLst>
                <a:ext uri="{FF2B5EF4-FFF2-40B4-BE49-F238E27FC236}">
                  <a16:creationId xmlns:a16="http://schemas.microsoft.com/office/drawing/2014/main" id="{815A94F3-BB77-4D31-BE54-DFD590B335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748998" y="5112388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158019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33229FD5-86DE-466A-9CF0-B37BB8CB25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-384" r="65455" b="384"/>
          <a:stretch/>
        </p:blipFill>
        <p:spPr>
          <a:xfrm>
            <a:off x="8849959" y="3730864"/>
            <a:ext cx="2890681" cy="3013572"/>
          </a:xfrm>
          <a:prstGeom prst="rect">
            <a:avLst/>
          </a:prstGeom>
        </p:spPr>
      </p:pic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093360" cy="15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过拟合与欠拟合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欠拟合：欠拟合是指模型不能在训练集上获得足够低的误差。通俗地讲，就是模型复杂度低，模型在训练集上就表现很差，没法学习到数据背后的规律。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8EA7184-16FF-4CC3-9E5B-7CE671CF7F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7" r="32292"/>
          <a:stretch/>
        </p:blipFill>
        <p:spPr>
          <a:xfrm>
            <a:off x="6212519" y="3742439"/>
            <a:ext cx="2890681" cy="3013572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D083F2DD-C4FC-40F0-AEF9-771962E1333D}"/>
              </a:ext>
            </a:extLst>
          </p:cNvPr>
          <p:cNvGrpSpPr/>
          <p:nvPr/>
        </p:nvGrpSpPr>
        <p:grpSpPr>
          <a:xfrm>
            <a:off x="6992673" y="4131925"/>
            <a:ext cx="1183185" cy="1482510"/>
            <a:chOff x="4376794" y="3865707"/>
            <a:chExt cx="1183185" cy="1482510"/>
          </a:xfrm>
        </p:grpSpPr>
        <p:pic>
          <p:nvPicPr>
            <p:cNvPr id="14" name="Picture 2" descr="查看源图像">
              <a:extLst>
                <a:ext uri="{FF2B5EF4-FFF2-40B4-BE49-F238E27FC236}">
                  <a16:creationId xmlns:a16="http://schemas.microsoft.com/office/drawing/2014/main" id="{6FE1134C-EEC2-4E9A-8A40-53F69F3CCB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904927" y="3865707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查看源图像">
              <a:extLst>
                <a:ext uri="{FF2B5EF4-FFF2-40B4-BE49-F238E27FC236}">
                  <a16:creationId xmlns:a16="http://schemas.microsoft.com/office/drawing/2014/main" id="{943BDAF4-DFAF-4E06-B08C-AA022B20B3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064947" y="4058112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查看源图像">
              <a:extLst>
                <a:ext uri="{FF2B5EF4-FFF2-40B4-BE49-F238E27FC236}">
                  <a16:creationId xmlns:a16="http://schemas.microsoft.com/office/drawing/2014/main" id="{2834A2F7-D8F3-44BB-BE2B-86944004B2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99187" y="4046220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查看源图像">
              <a:extLst>
                <a:ext uri="{FF2B5EF4-FFF2-40B4-BE49-F238E27FC236}">
                  <a16:creationId xmlns:a16="http://schemas.microsoft.com/office/drawing/2014/main" id="{B6BC5508-81D8-4847-9164-F8F1EA8A60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85404" y="4411161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查看源图像">
              <a:extLst>
                <a:ext uri="{FF2B5EF4-FFF2-40B4-BE49-F238E27FC236}">
                  <a16:creationId xmlns:a16="http://schemas.microsoft.com/office/drawing/2014/main" id="{FC030BC7-9350-44A2-AA43-89028A8F65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479664" y="4583697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查看源图像">
              <a:extLst>
                <a:ext uri="{FF2B5EF4-FFF2-40B4-BE49-F238E27FC236}">
                  <a16:creationId xmlns:a16="http://schemas.microsoft.com/office/drawing/2014/main" id="{0BADFCED-6463-4045-9275-9B2E478180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596317" y="4756233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查看源图像">
              <a:extLst>
                <a:ext uri="{FF2B5EF4-FFF2-40B4-BE49-F238E27FC236}">
                  <a16:creationId xmlns:a16="http://schemas.microsoft.com/office/drawing/2014/main" id="{CC51D685-A8E0-4E94-B263-23F738FE7F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01584" y="4960753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查看源图像">
              <a:extLst>
                <a:ext uri="{FF2B5EF4-FFF2-40B4-BE49-F238E27FC236}">
                  <a16:creationId xmlns:a16="http://schemas.microsoft.com/office/drawing/2014/main" id="{E1DB5B38-7A90-4A09-8A7E-1464F46E3F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479664" y="4124315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查看源图像">
              <a:extLst>
                <a:ext uri="{FF2B5EF4-FFF2-40B4-BE49-F238E27FC236}">
                  <a16:creationId xmlns:a16="http://schemas.microsoft.com/office/drawing/2014/main" id="{5D247C6D-8654-4F5A-8A42-481B074352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376794" y="4344071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查看源图像">
              <a:extLst>
                <a:ext uri="{FF2B5EF4-FFF2-40B4-BE49-F238E27FC236}">
                  <a16:creationId xmlns:a16="http://schemas.microsoft.com/office/drawing/2014/main" id="{6701AD6F-37F3-479B-9DC4-0CF15CC480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547415" y="5155812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查看源图像">
              <a:extLst>
                <a:ext uri="{FF2B5EF4-FFF2-40B4-BE49-F238E27FC236}">
                  <a16:creationId xmlns:a16="http://schemas.microsoft.com/office/drawing/2014/main" id="{66630591-D64E-492B-A9B9-082CE4F140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925434" y="4300255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查看源图像">
              <a:extLst>
                <a:ext uri="{FF2B5EF4-FFF2-40B4-BE49-F238E27FC236}">
                  <a16:creationId xmlns:a16="http://schemas.microsoft.com/office/drawing/2014/main" id="{11398960-8555-49A6-A98E-85C0153B9E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224967" y="433557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查看源图像">
              <a:extLst>
                <a:ext uri="{FF2B5EF4-FFF2-40B4-BE49-F238E27FC236}">
                  <a16:creationId xmlns:a16="http://schemas.microsoft.com/office/drawing/2014/main" id="{48D07C7B-CF9C-4CF6-97DC-8DB4A72229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308519" y="3945839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查看源图像">
              <a:extLst>
                <a:ext uri="{FF2B5EF4-FFF2-40B4-BE49-F238E27FC236}">
                  <a16:creationId xmlns:a16="http://schemas.microsoft.com/office/drawing/2014/main" id="{D882D873-2329-4D05-98E3-0183EC9F32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769953" y="4569003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查看源图像">
              <a:extLst>
                <a:ext uri="{FF2B5EF4-FFF2-40B4-BE49-F238E27FC236}">
                  <a16:creationId xmlns:a16="http://schemas.microsoft.com/office/drawing/2014/main" id="{DB7B714E-9FD7-44DA-B95D-5EDA009F9A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165464" y="463608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查看源图像">
              <a:extLst>
                <a:ext uri="{FF2B5EF4-FFF2-40B4-BE49-F238E27FC236}">
                  <a16:creationId xmlns:a16="http://schemas.microsoft.com/office/drawing/2014/main" id="{192014C3-E433-4BE2-9C42-5753D70972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124450" y="488547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查看源图像">
              <a:extLst>
                <a:ext uri="{FF2B5EF4-FFF2-40B4-BE49-F238E27FC236}">
                  <a16:creationId xmlns:a16="http://schemas.microsoft.com/office/drawing/2014/main" id="{E0BF96BD-7477-45BC-9A44-91E84DCFC5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889620" y="4925372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查看源图像">
              <a:extLst>
                <a:ext uri="{FF2B5EF4-FFF2-40B4-BE49-F238E27FC236}">
                  <a16:creationId xmlns:a16="http://schemas.microsoft.com/office/drawing/2014/main" id="{709D31D3-30A4-48E8-ACD5-F81BC034DF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748998" y="5112388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6E6F7EC-F3C0-4C63-A9B2-9DCC9D0E0096}"/>
              </a:ext>
            </a:extLst>
          </p:cNvPr>
          <p:cNvGrpSpPr/>
          <p:nvPr/>
        </p:nvGrpSpPr>
        <p:grpSpPr>
          <a:xfrm>
            <a:off x="9665981" y="4088501"/>
            <a:ext cx="1183185" cy="1482510"/>
            <a:chOff x="4376794" y="3865707"/>
            <a:chExt cx="1183185" cy="1482510"/>
          </a:xfrm>
        </p:grpSpPr>
        <p:pic>
          <p:nvPicPr>
            <p:cNvPr id="34" name="Picture 2" descr="查看源图像">
              <a:extLst>
                <a:ext uri="{FF2B5EF4-FFF2-40B4-BE49-F238E27FC236}">
                  <a16:creationId xmlns:a16="http://schemas.microsoft.com/office/drawing/2014/main" id="{DCD40EE7-07AC-4AF3-A5B2-4ABF8799E7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904927" y="3865707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查看源图像">
              <a:extLst>
                <a:ext uri="{FF2B5EF4-FFF2-40B4-BE49-F238E27FC236}">
                  <a16:creationId xmlns:a16="http://schemas.microsoft.com/office/drawing/2014/main" id="{87359398-0625-4313-A505-A7CE46BAED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064947" y="4058112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查看源图像">
              <a:extLst>
                <a:ext uri="{FF2B5EF4-FFF2-40B4-BE49-F238E27FC236}">
                  <a16:creationId xmlns:a16="http://schemas.microsoft.com/office/drawing/2014/main" id="{CEE6F0CB-E6C8-4919-A194-6FBEB9BB6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99187" y="4046220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查看源图像">
              <a:extLst>
                <a:ext uri="{FF2B5EF4-FFF2-40B4-BE49-F238E27FC236}">
                  <a16:creationId xmlns:a16="http://schemas.microsoft.com/office/drawing/2014/main" id="{85A1B422-579C-4520-AB9C-87B7DEB97B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85404" y="4411161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查看源图像">
              <a:extLst>
                <a:ext uri="{FF2B5EF4-FFF2-40B4-BE49-F238E27FC236}">
                  <a16:creationId xmlns:a16="http://schemas.microsoft.com/office/drawing/2014/main" id="{27C90BBD-F56F-4A85-888D-F4C915E0E8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479664" y="4583697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查看源图像">
              <a:extLst>
                <a:ext uri="{FF2B5EF4-FFF2-40B4-BE49-F238E27FC236}">
                  <a16:creationId xmlns:a16="http://schemas.microsoft.com/office/drawing/2014/main" id="{6A1FBAA5-7353-4756-9B43-67D8DB808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596317" y="4756233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查看源图像">
              <a:extLst>
                <a:ext uri="{FF2B5EF4-FFF2-40B4-BE49-F238E27FC236}">
                  <a16:creationId xmlns:a16="http://schemas.microsoft.com/office/drawing/2014/main" id="{2363E0F0-85F0-4A0C-B4C3-8DC033AF80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01584" y="4960753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查看源图像">
              <a:extLst>
                <a:ext uri="{FF2B5EF4-FFF2-40B4-BE49-F238E27FC236}">
                  <a16:creationId xmlns:a16="http://schemas.microsoft.com/office/drawing/2014/main" id="{B36B8FC8-3A7A-4402-830B-5094C1B375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479664" y="4124315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查看源图像">
              <a:extLst>
                <a:ext uri="{FF2B5EF4-FFF2-40B4-BE49-F238E27FC236}">
                  <a16:creationId xmlns:a16="http://schemas.microsoft.com/office/drawing/2014/main" id="{5632DA32-B19A-4033-8B3C-66C193357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376794" y="4344071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查看源图像">
              <a:extLst>
                <a:ext uri="{FF2B5EF4-FFF2-40B4-BE49-F238E27FC236}">
                  <a16:creationId xmlns:a16="http://schemas.microsoft.com/office/drawing/2014/main" id="{F0E0BB5B-8C45-4CBF-977D-00B75FE292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547415" y="5155812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查看源图像">
              <a:extLst>
                <a:ext uri="{FF2B5EF4-FFF2-40B4-BE49-F238E27FC236}">
                  <a16:creationId xmlns:a16="http://schemas.microsoft.com/office/drawing/2014/main" id="{0BAA9764-17C7-4C13-9DB6-CA30402624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925434" y="4300255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查看源图像">
              <a:extLst>
                <a:ext uri="{FF2B5EF4-FFF2-40B4-BE49-F238E27FC236}">
                  <a16:creationId xmlns:a16="http://schemas.microsoft.com/office/drawing/2014/main" id="{39FD3B0E-7F68-4E8A-9295-722E648499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224967" y="433557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查看源图像">
              <a:extLst>
                <a:ext uri="{FF2B5EF4-FFF2-40B4-BE49-F238E27FC236}">
                  <a16:creationId xmlns:a16="http://schemas.microsoft.com/office/drawing/2014/main" id="{F8CDE214-C642-44FB-A97C-8207128CEF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308519" y="3945839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查看源图像">
              <a:extLst>
                <a:ext uri="{FF2B5EF4-FFF2-40B4-BE49-F238E27FC236}">
                  <a16:creationId xmlns:a16="http://schemas.microsoft.com/office/drawing/2014/main" id="{BBF9AB59-57B4-496A-9ED8-067A31262E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769953" y="4569003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查看源图像">
              <a:extLst>
                <a:ext uri="{FF2B5EF4-FFF2-40B4-BE49-F238E27FC236}">
                  <a16:creationId xmlns:a16="http://schemas.microsoft.com/office/drawing/2014/main" id="{2DB5BE30-9183-4163-90C2-1F1C369727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165464" y="463608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查看源图像">
              <a:extLst>
                <a:ext uri="{FF2B5EF4-FFF2-40B4-BE49-F238E27FC236}">
                  <a16:creationId xmlns:a16="http://schemas.microsoft.com/office/drawing/2014/main" id="{4AD5AE15-ABEE-4747-B1FA-D647E39348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124450" y="488547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查看源图像">
              <a:extLst>
                <a:ext uri="{FF2B5EF4-FFF2-40B4-BE49-F238E27FC236}">
                  <a16:creationId xmlns:a16="http://schemas.microsoft.com/office/drawing/2014/main" id="{A5975772-3C49-42A7-85B5-AF46A2FF8D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889620" y="4925372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查看源图像">
              <a:extLst>
                <a:ext uri="{FF2B5EF4-FFF2-40B4-BE49-F238E27FC236}">
                  <a16:creationId xmlns:a16="http://schemas.microsoft.com/office/drawing/2014/main" id="{815A94F3-BB77-4D31-BE54-DFD590B335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748998" y="5112388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3F5B6369-F38D-49CF-A645-22730BDA1BB3}"/>
              </a:ext>
            </a:extLst>
          </p:cNvPr>
          <p:cNvSpPr txBox="1"/>
          <p:nvPr/>
        </p:nvSpPr>
        <p:spPr>
          <a:xfrm>
            <a:off x="335279" y="2943159"/>
            <a:ext cx="5869824" cy="153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造成原因主要有以下几种：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欠拟合基本上都会发生在训练刚开始的时候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如果一直欠拟合，则可以</a:t>
            </a:r>
            <a:r>
              <a:rPr lang="zh-CN" altLang="en-US" sz="2000" dirty="0">
                <a:solidFill>
                  <a:srgbClr val="FF0000"/>
                </a:solidFill>
              </a:rPr>
              <a:t>增加模型复杂度</a:t>
            </a:r>
            <a:r>
              <a:rPr lang="zh-CN" altLang="en-US" sz="2000" dirty="0">
                <a:solidFill>
                  <a:srgbClr val="00518E"/>
                </a:solidFill>
              </a:rPr>
              <a:t>，或者调整模型参数（如降低模型正则化参数）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1225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093360" cy="15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过拟合与欠拟合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过拟合：过拟合是指训练误差和测试误差之间的差距太大。通俗地讲，就是模型复杂度高于实际问题，模型在训练集上表现很好，但在测试集上却表现很差。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0E9FA037-389D-4957-9C11-B4FF513CB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/>
          <a:stretch/>
        </p:blipFill>
        <p:spPr bwMode="auto">
          <a:xfrm>
            <a:off x="3012438" y="3106805"/>
            <a:ext cx="6461760" cy="349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19990C-2A17-44C9-A88A-6F0DF6A6DF22}"/>
              </a:ext>
            </a:extLst>
          </p:cNvPr>
          <p:cNvSpPr txBox="1"/>
          <p:nvPr/>
        </p:nvSpPr>
        <p:spPr>
          <a:xfrm>
            <a:off x="7325737" y="2981670"/>
            <a:ext cx="1401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过拟合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022CFE-EF11-41AC-8983-4A8CF0F6C189}"/>
              </a:ext>
            </a:extLst>
          </p:cNvPr>
          <p:cNvSpPr txBox="1"/>
          <p:nvPr/>
        </p:nvSpPr>
        <p:spPr>
          <a:xfrm>
            <a:off x="4204417" y="2981670"/>
            <a:ext cx="1401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拟合良好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507378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093360" cy="15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过拟合与欠拟合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过拟合：过拟合是指训练误差和测试误差之间的差距太大。通俗地讲，就是模型复杂度高于实际问题，模型在训练集上表现很好，但在测试集上却表现很差。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0E9FA037-389D-4957-9C11-B4FF513CB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/>
          <a:stretch/>
        </p:blipFill>
        <p:spPr bwMode="auto">
          <a:xfrm>
            <a:off x="3012438" y="3106805"/>
            <a:ext cx="6461760" cy="349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19990C-2A17-44C9-A88A-6F0DF6A6DF22}"/>
              </a:ext>
            </a:extLst>
          </p:cNvPr>
          <p:cNvSpPr txBox="1"/>
          <p:nvPr/>
        </p:nvSpPr>
        <p:spPr>
          <a:xfrm>
            <a:off x="7325737" y="2981670"/>
            <a:ext cx="1401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过拟合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022CFE-EF11-41AC-8983-4A8CF0F6C189}"/>
              </a:ext>
            </a:extLst>
          </p:cNvPr>
          <p:cNvSpPr txBox="1"/>
          <p:nvPr/>
        </p:nvSpPr>
        <p:spPr>
          <a:xfrm>
            <a:off x="4204417" y="2981670"/>
            <a:ext cx="1401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拟合良好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70E83F-8955-436D-ABF4-173CDA8253ED}"/>
              </a:ext>
            </a:extLst>
          </p:cNvPr>
          <p:cNvSpPr txBox="1"/>
          <p:nvPr/>
        </p:nvSpPr>
        <p:spPr>
          <a:xfrm>
            <a:off x="996431" y="3912287"/>
            <a:ext cx="22750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数据中存在噪声，我们的分类器会尽量忽略这些噪声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64BA22-21BB-4F4A-AAF9-BB9321F33C08}"/>
              </a:ext>
            </a:extLst>
          </p:cNvPr>
          <p:cNvSpPr/>
          <p:nvPr/>
        </p:nvSpPr>
        <p:spPr>
          <a:xfrm>
            <a:off x="4066033" y="4765416"/>
            <a:ext cx="493776" cy="457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813EC37-3879-4F3A-ABD5-97F5EC4B34E3}"/>
              </a:ext>
            </a:extLst>
          </p:cNvPr>
          <p:cNvCxnSpPr>
            <a:cxnSpLocks/>
          </p:cNvCxnSpPr>
          <p:nvPr/>
        </p:nvCxnSpPr>
        <p:spPr>
          <a:xfrm>
            <a:off x="3200400" y="4681728"/>
            <a:ext cx="813345" cy="439859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BC1089D-2692-4BE4-B4F8-9D635683F92D}"/>
              </a:ext>
            </a:extLst>
          </p:cNvPr>
          <p:cNvSpPr txBox="1"/>
          <p:nvPr/>
        </p:nvSpPr>
        <p:spPr>
          <a:xfrm>
            <a:off x="9526486" y="3490371"/>
            <a:ext cx="22750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我们的分类器将所有噪声也考虑在内，过分地进行拟合，没有得到真实的数据分布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EB2CCC4-A808-46C0-A91E-08FFB7A3531B}"/>
              </a:ext>
            </a:extLst>
          </p:cNvPr>
          <p:cNvCxnSpPr>
            <a:cxnSpLocks/>
          </p:cNvCxnSpPr>
          <p:nvPr/>
        </p:nvCxnSpPr>
        <p:spPr>
          <a:xfrm flipH="1">
            <a:off x="7752080" y="4196080"/>
            <a:ext cx="1698787" cy="109899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A83665A-85EC-4014-9C33-31B48B610FE6}"/>
              </a:ext>
            </a:extLst>
          </p:cNvPr>
          <p:cNvSpPr txBox="1"/>
          <p:nvPr/>
        </p:nvSpPr>
        <p:spPr>
          <a:xfrm>
            <a:off x="9526485" y="5121587"/>
            <a:ext cx="2275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过拟合中，</a:t>
            </a:r>
            <a:endParaRPr lang="en-US" altLang="zh-CN" sz="2000" dirty="0"/>
          </a:p>
          <a:p>
            <a:r>
              <a:rPr lang="zh-CN" altLang="en-US" sz="2000" dirty="0"/>
              <a:t>训练误差过小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8598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093360" cy="15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过拟合与欠拟合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过拟合：过拟合是指训练误差和测试误差之间的差距太大。通俗地讲，就是模型复杂度高于实际问题，模型在训练集上表现很好，但在测试集上却表现很差。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19990C-2A17-44C9-A88A-6F0DF6A6DF22}"/>
              </a:ext>
            </a:extLst>
          </p:cNvPr>
          <p:cNvSpPr txBox="1"/>
          <p:nvPr/>
        </p:nvSpPr>
        <p:spPr>
          <a:xfrm>
            <a:off x="7325737" y="2981670"/>
            <a:ext cx="1401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过拟合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022CFE-EF11-41AC-8983-4A8CF0F6C189}"/>
              </a:ext>
            </a:extLst>
          </p:cNvPr>
          <p:cNvSpPr txBox="1"/>
          <p:nvPr/>
        </p:nvSpPr>
        <p:spPr>
          <a:xfrm>
            <a:off x="4204417" y="2981670"/>
            <a:ext cx="1401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拟合良好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897D15-258B-42D2-8B66-74C29EFF39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7"/>
          <a:stretch/>
        </p:blipFill>
        <p:spPr>
          <a:xfrm>
            <a:off x="3596640" y="3476221"/>
            <a:ext cx="5593080" cy="3013572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259A494-84F6-49BA-BBF9-ACFCA729B75C}"/>
              </a:ext>
            </a:extLst>
          </p:cNvPr>
          <p:cNvGrpSpPr/>
          <p:nvPr/>
        </p:nvGrpSpPr>
        <p:grpSpPr>
          <a:xfrm>
            <a:off x="4376794" y="3865707"/>
            <a:ext cx="1183185" cy="1482510"/>
            <a:chOff x="4376794" y="3865707"/>
            <a:chExt cx="1183185" cy="1482510"/>
          </a:xfrm>
        </p:grpSpPr>
        <p:pic>
          <p:nvPicPr>
            <p:cNvPr id="17" name="Picture 2" descr="查看源图像">
              <a:extLst>
                <a:ext uri="{FF2B5EF4-FFF2-40B4-BE49-F238E27FC236}">
                  <a16:creationId xmlns:a16="http://schemas.microsoft.com/office/drawing/2014/main" id="{BF252E78-C159-4C16-90AA-8F20190FAA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904927" y="3865707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查看源图像">
              <a:extLst>
                <a:ext uri="{FF2B5EF4-FFF2-40B4-BE49-F238E27FC236}">
                  <a16:creationId xmlns:a16="http://schemas.microsoft.com/office/drawing/2014/main" id="{DE6AA916-6A13-4269-9DB7-1375D7745B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064947" y="4058112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查看源图像">
              <a:extLst>
                <a:ext uri="{FF2B5EF4-FFF2-40B4-BE49-F238E27FC236}">
                  <a16:creationId xmlns:a16="http://schemas.microsoft.com/office/drawing/2014/main" id="{41EAE752-7C39-4971-84D1-4D58E8914F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99187" y="4046220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查看源图像">
              <a:extLst>
                <a:ext uri="{FF2B5EF4-FFF2-40B4-BE49-F238E27FC236}">
                  <a16:creationId xmlns:a16="http://schemas.microsoft.com/office/drawing/2014/main" id="{0C0A1C17-79A2-4195-BF1A-D29F9C12F5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85404" y="4411161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查看源图像">
              <a:extLst>
                <a:ext uri="{FF2B5EF4-FFF2-40B4-BE49-F238E27FC236}">
                  <a16:creationId xmlns:a16="http://schemas.microsoft.com/office/drawing/2014/main" id="{BCBB92AE-200A-4AD4-9969-6127619129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479664" y="4583697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查看源图像">
              <a:extLst>
                <a:ext uri="{FF2B5EF4-FFF2-40B4-BE49-F238E27FC236}">
                  <a16:creationId xmlns:a16="http://schemas.microsoft.com/office/drawing/2014/main" id="{CB2B5118-4405-4657-A776-58A0C08508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596317" y="4756233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查看源图像">
              <a:extLst>
                <a:ext uri="{FF2B5EF4-FFF2-40B4-BE49-F238E27FC236}">
                  <a16:creationId xmlns:a16="http://schemas.microsoft.com/office/drawing/2014/main" id="{9CA13F4F-0C2B-4102-8A05-2C7C10BC33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01584" y="4960753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查看源图像">
              <a:extLst>
                <a:ext uri="{FF2B5EF4-FFF2-40B4-BE49-F238E27FC236}">
                  <a16:creationId xmlns:a16="http://schemas.microsoft.com/office/drawing/2014/main" id="{035A62BB-86F2-4244-BD27-ABEF8A78B4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479664" y="4124315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查看源图像">
              <a:extLst>
                <a:ext uri="{FF2B5EF4-FFF2-40B4-BE49-F238E27FC236}">
                  <a16:creationId xmlns:a16="http://schemas.microsoft.com/office/drawing/2014/main" id="{D652F135-DADA-4BF6-8D13-4FBD71B676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376794" y="4344071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查看源图像">
              <a:extLst>
                <a:ext uri="{FF2B5EF4-FFF2-40B4-BE49-F238E27FC236}">
                  <a16:creationId xmlns:a16="http://schemas.microsoft.com/office/drawing/2014/main" id="{86DA54DD-D62E-4549-B025-C8B41C7B73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547415" y="5155812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查看源图像">
              <a:extLst>
                <a:ext uri="{FF2B5EF4-FFF2-40B4-BE49-F238E27FC236}">
                  <a16:creationId xmlns:a16="http://schemas.microsoft.com/office/drawing/2014/main" id="{74888E99-DD90-44D0-A376-3B356A6513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925434" y="4300255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查看源图像">
              <a:extLst>
                <a:ext uri="{FF2B5EF4-FFF2-40B4-BE49-F238E27FC236}">
                  <a16:creationId xmlns:a16="http://schemas.microsoft.com/office/drawing/2014/main" id="{0AAF4AC5-11C9-4610-BF85-0948BF5F66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224967" y="433557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查看源图像">
              <a:extLst>
                <a:ext uri="{FF2B5EF4-FFF2-40B4-BE49-F238E27FC236}">
                  <a16:creationId xmlns:a16="http://schemas.microsoft.com/office/drawing/2014/main" id="{0BF2D91B-91C8-411A-957D-B958992119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308519" y="3945839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查看源图像">
              <a:extLst>
                <a:ext uri="{FF2B5EF4-FFF2-40B4-BE49-F238E27FC236}">
                  <a16:creationId xmlns:a16="http://schemas.microsoft.com/office/drawing/2014/main" id="{065E658C-AE4F-4E9F-8492-CBAA0D8D5C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769953" y="4569003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查看源图像">
              <a:extLst>
                <a:ext uri="{FF2B5EF4-FFF2-40B4-BE49-F238E27FC236}">
                  <a16:creationId xmlns:a16="http://schemas.microsoft.com/office/drawing/2014/main" id="{90815452-280A-4024-AA04-2EEF37F8F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165464" y="463608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查看源图像">
              <a:extLst>
                <a:ext uri="{FF2B5EF4-FFF2-40B4-BE49-F238E27FC236}">
                  <a16:creationId xmlns:a16="http://schemas.microsoft.com/office/drawing/2014/main" id="{53379AA6-3376-48BB-AF70-6CDECB174F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124450" y="488547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查看源图像">
              <a:extLst>
                <a:ext uri="{FF2B5EF4-FFF2-40B4-BE49-F238E27FC236}">
                  <a16:creationId xmlns:a16="http://schemas.microsoft.com/office/drawing/2014/main" id="{C7C182EE-4DD8-494A-BA10-2AB2A3DD0E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889620" y="4925372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查看源图像">
              <a:extLst>
                <a:ext uri="{FF2B5EF4-FFF2-40B4-BE49-F238E27FC236}">
                  <a16:creationId xmlns:a16="http://schemas.microsoft.com/office/drawing/2014/main" id="{7F44F5B4-F5EF-40E2-AB5E-AA9AAF3BCF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748998" y="5112388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2C36999-5C0D-4C4E-A7B5-71DC272B27C2}"/>
              </a:ext>
            </a:extLst>
          </p:cNvPr>
          <p:cNvGrpSpPr/>
          <p:nvPr/>
        </p:nvGrpSpPr>
        <p:grpSpPr>
          <a:xfrm>
            <a:off x="7050102" y="3822283"/>
            <a:ext cx="1183185" cy="1482510"/>
            <a:chOff x="4376794" y="3865707"/>
            <a:chExt cx="1183185" cy="1482510"/>
          </a:xfrm>
        </p:grpSpPr>
        <p:pic>
          <p:nvPicPr>
            <p:cNvPr id="61" name="Picture 2" descr="查看源图像">
              <a:extLst>
                <a:ext uri="{FF2B5EF4-FFF2-40B4-BE49-F238E27FC236}">
                  <a16:creationId xmlns:a16="http://schemas.microsoft.com/office/drawing/2014/main" id="{18AFFC1C-49CD-4C13-839E-B5D5C99B6A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904927" y="3865707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查看源图像">
              <a:extLst>
                <a:ext uri="{FF2B5EF4-FFF2-40B4-BE49-F238E27FC236}">
                  <a16:creationId xmlns:a16="http://schemas.microsoft.com/office/drawing/2014/main" id="{437053D8-EEE0-4132-A480-B2C7FFFCBD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064947" y="4058112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查看源图像">
              <a:extLst>
                <a:ext uri="{FF2B5EF4-FFF2-40B4-BE49-F238E27FC236}">
                  <a16:creationId xmlns:a16="http://schemas.microsoft.com/office/drawing/2014/main" id="{0F22948A-7007-4118-A100-E091D25D12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99187" y="4046220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查看源图像">
              <a:extLst>
                <a:ext uri="{FF2B5EF4-FFF2-40B4-BE49-F238E27FC236}">
                  <a16:creationId xmlns:a16="http://schemas.microsoft.com/office/drawing/2014/main" id="{2DED8E9C-3749-4B48-B16E-BB1A0F67C9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85404" y="4411161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查看源图像">
              <a:extLst>
                <a:ext uri="{FF2B5EF4-FFF2-40B4-BE49-F238E27FC236}">
                  <a16:creationId xmlns:a16="http://schemas.microsoft.com/office/drawing/2014/main" id="{25E5AE37-B5DE-42D1-AEC4-B468B8378C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479664" y="4583697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查看源图像">
              <a:extLst>
                <a:ext uri="{FF2B5EF4-FFF2-40B4-BE49-F238E27FC236}">
                  <a16:creationId xmlns:a16="http://schemas.microsoft.com/office/drawing/2014/main" id="{34E92D7C-4238-4BA1-AAA0-90319DB98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596317" y="4756233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查看源图像">
              <a:extLst>
                <a:ext uri="{FF2B5EF4-FFF2-40B4-BE49-F238E27FC236}">
                  <a16:creationId xmlns:a16="http://schemas.microsoft.com/office/drawing/2014/main" id="{3F57674A-6022-490D-B763-6BA0BE0BAC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01584" y="4960753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查看源图像">
              <a:extLst>
                <a:ext uri="{FF2B5EF4-FFF2-40B4-BE49-F238E27FC236}">
                  <a16:creationId xmlns:a16="http://schemas.microsoft.com/office/drawing/2014/main" id="{9948E0DA-5B3B-4903-8C85-3023303CC9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479664" y="4124315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查看源图像">
              <a:extLst>
                <a:ext uri="{FF2B5EF4-FFF2-40B4-BE49-F238E27FC236}">
                  <a16:creationId xmlns:a16="http://schemas.microsoft.com/office/drawing/2014/main" id="{08F77530-BE59-420B-8B3B-06E8D18D32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376794" y="4344071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查看源图像">
              <a:extLst>
                <a:ext uri="{FF2B5EF4-FFF2-40B4-BE49-F238E27FC236}">
                  <a16:creationId xmlns:a16="http://schemas.microsoft.com/office/drawing/2014/main" id="{4C79D597-EEDC-44A4-9526-A429BE3E8B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547415" y="5155812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查看源图像">
              <a:extLst>
                <a:ext uri="{FF2B5EF4-FFF2-40B4-BE49-F238E27FC236}">
                  <a16:creationId xmlns:a16="http://schemas.microsoft.com/office/drawing/2014/main" id="{85AF6D23-C63A-4EA5-A5DA-7EC394ED7C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925434" y="4300255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查看源图像">
              <a:extLst>
                <a:ext uri="{FF2B5EF4-FFF2-40B4-BE49-F238E27FC236}">
                  <a16:creationId xmlns:a16="http://schemas.microsoft.com/office/drawing/2014/main" id="{FE3F2A2B-CE5C-48D4-B6B1-F158010900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224967" y="433557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查看源图像">
              <a:extLst>
                <a:ext uri="{FF2B5EF4-FFF2-40B4-BE49-F238E27FC236}">
                  <a16:creationId xmlns:a16="http://schemas.microsoft.com/office/drawing/2014/main" id="{3EDC26EF-7608-4E44-8EA6-7093C3B6A1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308519" y="3945839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查看源图像">
              <a:extLst>
                <a:ext uri="{FF2B5EF4-FFF2-40B4-BE49-F238E27FC236}">
                  <a16:creationId xmlns:a16="http://schemas.microsoft.com/office/drawing/2014/main" id="{C7428B52-4D88-401D-962E-D61471976F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769953" y="4569003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查看源图像">
              <a:extLst>
                <a:ext uri="{FF2B5EF4-FFF2-40B4-BE49-F238E27FC236}">
                  <a16:creationId xmlns:a16="http://schemas.microsoft.com/office/drawing/2014/main" id="{64E44971-8ED1-4475-A132-7695634D6B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165464" y="463608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查看源图像">
              <a:extLst>
                <a:ext uri="{FF2B5EF4-FFF2-40B4-BE49-F238E27FC236}">
                  <a16:creationId xmlns:a16="http://schemas.microsoft.com/office/drawing/2014/main" id="{F68E97B7-49BA-419B-B261-C62AF127E8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124450" y="488547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查看源图像">
              <a:extLst>
                <a:ext uri="{FF2B5EF4-FFF2-40B4-BE49-F238E27FC236}">
                  <a16:creationId xmlns:a16="http://schemas.microsoft.com/office/drawing/2014/main" id="{6ADB10EA-2A79-4B31-B27A-0129B6854E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889620" y="4925372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2" descr="查看源图像">
              <a:extLst>
                <a:ext uri="{FF2B5EF4-FFF2-40B4-BE49-F238E27FC236}">
                  <a16:creationId xmlns:a16="http://schemas.microsoft.com/office/drawing/2014/main" id="{1696A152-16A3-484C-AC03-593EE53258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748998" y="5112388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F0817929-5596-452D-8917-85679D2CEE64}"/>
              </a:ext>
            </a:extLst>
          </p:cNvPr>
          <p:cNvSpPr txBox="1"/>
          <p:nvPr/>
        </p:nvSpPr>
        <p:spPr>
          <a:xfrm>
            <a:off x="8634930" y="3396392"/>
            <a:ext cx="22750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当过拟合模型应用于测试数据时，会得到比训练误差大很多的结果。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D5BEF0D-1E4A-412C-BA5B-626E868C45B7}"/>
              </a:ext>
            </a:extLst>
          </p:cNvPr>
          <p:cNvSpPr txBox="1"/>
          <p:nvPr/>
        </p:nvSpPr>
        <p:spPr>
          <a:xfrm>
            <a:off x="9526485" y="5121587"/>
            <a:ext cx="22750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过拟合中，</a:t>
            </a:r>
            <a:endParaRPr lang="en-US" altLang="zh-CN" sz="2000" dirty="0"/>
          </a:p>
          <a:p>
            <a:r>
              <a:rPr lang="zh-CN" altLang="en-US" sz="2000" dirty="0"/>
              <a:t>训练误差过小</a:t>
            </a:r>
            <a:endParaRPr lang="en-US" altLang="zh-CN" sz="2000" dirty="0"/>
          </a:p>
          <a:p>
            <a:r>
              <a:rPr lang="zh-CN" altLang="en-US" sz="2000" dirty="0">
                <a:solidFill>
                  <a:srgbClr val="FF0000"/>
                </a:solidFill>
              </a:rPr>
              <a:t>但是测试误差太大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966058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093360" cy="15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过拟合与欠拟合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过拟合：过拟合是指训练误差和测试误差之间的差距太大。通俗地讲，就是模型复杂度高于实际问题，模型在训练集上表现很好，但在测试集上却表现很差。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897D15-258B-42D2-8B66-74C29EFF39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7"/>
          <a:stretch/>
        </p:blipFill>
        <p:spPr>
          <a:xfrm>
            <a:off x="6598920" y="3661416"/>
            <a:ext cx="5593080" cy="3013572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259A494-84F6-49BA-BBF9-ACFCA729B75C}"/>
              </a:ext>
            </a:extLst>
          </p:cNvPr>
          <p:cNvGrpSpPr/>
          <p:nvPr/>
        </p:nvGrpSpPr>
        <p:grpSpPr>
          <a:xfrm>
            <a:off x="7379074" y="4050902"/>
            <a:ext cx="1183185" cy="1482510"/>
            <a:chOff x="4376794" y="3865707"/>
            <a:chExt cx="1183185" cy="1482510"/>
          </a:xfrm>
        </p:grpSpPr>
        <p:pic>
          <p:nvPicPr>
            <p:cNvPr id="17" name="Picture 2" descr="查看源图像">
              <a:extLst>
                <a:ext uri="{FF2B5EF4-FFF2-40B4-BE49-F238E27FC236}">
                  <a16:creationId xmlns:a16="http://schemas.microsoft.com/office/drawing/2014/main" id="{BF252E78-C159-4C16-90AA-8F20190FAA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904927" y="3865707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查看源图像">
              <a:extLst>
                <a:ext uri="{FF2B5EF4-FFF2-40B4-BE49-F238E27FC236}">
                  <a16:creationId xmlns:a16="http://schemas.microsoft.com/office/drawing/2014/main" id="{DE6AA916-6A13-4269-9DB7-1375D7745B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064947" y="4058112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查看源图像">
              <a:extLst>
                <a:ext uri="{FF2B5EF4-FFF2-40B4-BE49-F238E27FC236}">
                  <a16:creationId xmlns:a16="http://schemas.microsoft.com/office/drawing/2014/main" id="{41EAE752-7C39-4971-84D1-4D58E8914F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99187" y="4046220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查看源图像">
              <a:extLst>
                <a:ext uri="{FF2B5EF4-FFF2-40B4-BE49-F238E27FC236}">
                  <a16:creationId xmlns:a16="http://schemas.microsoft.com/office/drawing/2014/main" id="{0C0A1C17-79A2-4195-BF1A-D29F9C12F5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85404" y="4411161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查看源图像">
              <a:extLst>
                <a:ext uri="{FF2B5EF4-FFF2-40B4-BE49-F238E27FC236}">
                  <a16:creationId xmlns:a16="http://schemas.microsoft.com/office/drawing/2014/main" id="{BCBB92AE-200A-4AD4-9969-6127619129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479664" y="4583697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查看源图像">
              <a:extLst>
                <a:ext uri="{FF2B5EF4-FFF2-40B4-BE49-F238E27FC236}">
                  <a16:creationId xmlns:a16="http://schemas.microsoft.com/office/drawing/2014/main" id="{CB2B5118-4405-4657-A776-58A0C08508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596317" y="4756233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查看源图像">
              <a:extLst>
                <a:ext uri="{FF2B5EF4-FFF2-40B4-BE49-F238E27FC236}">
                  <a16:creationId xmlns:a16="http://schemas.microsoft.com/office/drawing/2014/main" id="{9CA13F4F-0C2B-4102-8A05-2C7C10BC33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01584" y="4960753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查看源图像">
              <a:extLst>
                <a:ext uri="{FF2B5EF4-FFF2-40B4-BE49-F238E27FC236}">
                  <a16:creationId xmlns:a16="http://schemas.microsoft.com/office/drawing/2014/main" id="{035A62BB-86F2-4244-BD27-ABEF8A78B4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479664" y="4124315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查看源图像">
              <a:extLst>
                <a:ext uri="{FF2B5EF4-FFF2-40B4-BE49-F238E27FC236}">
                  <a16:creationId xmlns:a16="http://schemas.microsoft.com/office/drawing/2014/main" id="{D652F135-DADA-4BF6-8D13-4FBD71B676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376794" y="4344071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查看源图像">
              <a:extLst>
                <a:ext uri="{FF2B5EF4-FFF2-40B4-BE49-F238E27FC236}">
                  <a16:creationId xmlns:a16="http://schemas.microsoft.com/office/drawing/2014/main" id="{86DA54DD-D62E-4549-B025-C8B41C7B73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547415" y="5155812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查看源图像">
              <a:extLst>
                <a:ext uri="{FF2B5EF4-FFF2-40B4-BE49-F238E27FC236}">
                  <a16:creationId xmlns:a16="http://schemas.microsoft.com/office/drawing/2014/main" id="{74888E99-DD90-44D0-A376-3B356A6513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925434" y="4300255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查看源图像">
              <a:extLst>
                <a:ext uri="{FF2B5EF4-FFF2-40B4-BE49-F238E27FC236}">
                  <a16:creationId xmlns:a16="http://schemas.microsoft.com/office/drawing/2014/main" id="{0AAF4AC5-11C9-4610-BF85-0948BF5F66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224967" y="433557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查看源图像">
              <a:extLst>
                <a:ext uri="{FF2B5EF4-FFF2-40B4-BE49-F238E27FC236}">
                  <a16:creationId xmlns:a16="http://schemas.microsoft.com/office/drawing/2014/main" id="{0BF2D91B-91C8-411A-957D-B958992119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308519" y="3945839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查看源图像">
              <a:extLst>
                <a:ext uri="{FF2B5EF4-FFF2-40B4-BE49-F238E27FC236}">
                  <a16:creationId xmlns:a16="http://schemas.microsoft.com/office/drawing/2014/main" id="{065E658C-AE4F-4E9F-8492-CBAA0D8D5C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769953" y="4569003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查看源图像">
              <a:extLst>
                <a:ext uri="{FF2B5EF4-FFF2-40B4-BE49-F238E27FC236}">
                  <a16:creationId xmlns:a16="http://schemas.microsoft.com/office/drawing/2014/main" id="{90815452-280A-4024-AA04-2EEF37F8F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165464" y="463608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查看源图像">
              <a:extLst>
                <a:ext uri="{FF2B5EF4-FFF2-40B4-BE49-F238E27FC236}">
                  <a16:creationId xmlns:a16="http://schemas.microsoft.com/office/drawing/2014/main" id="{53379AA6-3376-48BB-AF70-6CDECB174F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124450" y="488547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查看源图像">
              <a:extLst>
                <a:ext uri="{FF2B5EF4-FFF2-40B4-BE49-F238E27FC236}">
                  <a16:creationId xmlns:a16="http://schemas.microsoft.com/office/drawing/2014/main" id="{C7C182EE-4DD8-494A-BA10-2AB2A3DD0E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889620" y="4925372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查看源图像">
              <a:extLst>
                <a:ext uri="{FF2B5EF4-FFF2-40B4-BE49-F238E27FC236}">
                  <a16:creationId xmlns:a16="http://schemas.microsoft.com/office/drawing/2014/main" id="{7F44F5B4-F5EF-40E2-AB5E-AA9AAF3BCF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748998" y="5112388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2C36999-5C0D-4C4E-A7B5-71DC272B27C2}"/>
              </a:ext>
            </a:extLst>
          </p:cNvPr>
          <p:cNvGrpSpPr/>
          <p:nvPr/>
        </p:nvGrpSpPr>
        <p:grpSpPr>
          <a:xfrm>
            <a:off x="10052382" y="4007478"/>
            <a:ext cx="1183185" cy="1482510"/>
            <a:chOff x="4376794" y="3865707"/>
            <a:chExt cx="1183185" cy="1482510"/>
          </a:xfrm>
        </p:grpSpPr>
        <p:pic>
          <p:nvPicPr>
            <p:cNvPr id="61" name="Picture 2" descr="查看源图像">
              <a:extLst>
                <a:ext uri="{FF2B5EF4-FFF2-40B4-BE49-F238E27FC236}">
                  <a16:creationId xmlns:a16="http://schemas.microsoft.com/office/drawing/2014/main" id="{18AFFC1C-49CD-4C13-839E-B5D5C99B6A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904927" y="3865707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查看源图像">
              <a:extLst>
                <a:ext uri="{FF2B5EF4-FFF2-40B4-BE49-F238E27FC236}">
                  <a16:creationId xmlns:a16="http://schemas.microsoft.com/office/drawing/2014/main" id="{437053D8-EEE0-4132-A480-B2C7FFFCBD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064947" y="4058112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查看源图像">
              <a:extLst>
                <a:ext uri="{FF2B5EF4-FFF2-40B4-BE49-F238E27FC236}">
                  <a16:creationId xmlns:a16="http://schemas.microsoft.com/office/drawing/2014/main" id="{0F22948A-7007-4118-A100-E091D25D12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99187" y="4046220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查看源图像">
              <a:extLst>
                <a:ext uri="{FF2B5EF4-FFF2-40B4-BE49-F238E27FC236}">
                  <a16:creationId xmlns:a16="http://schemas.microsoft.com/office/drawing/2014/main" id="{2DED8E9C-3749-4B48-B16E-BB1A0F67C9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85404" y="4411161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查看源图像">
              <a:extLst>
                <a:ext uri="{FF2B5EF4-FFF2-40B4-BE49-F238E27FC236}">
                  <a16:creationId xmlns:a16="http://schemas.microsoft.com/office/drawing/2014/main" id="{25E5AE37-B5DE-42D1-AEC4-B468B8378C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479664" y="4583697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查看源图像">
              <a:extLst>
                <a:ext uri="{FF2B5EF4-FFF2-40B4-BE49-F238E27FC236}">
                  <a16:creationId xmlns:a16="http://schemas.microsoft.com/office/drawing/2014/main" id="{34E92D7C-4238-4BA1-AAA0-90319DB98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596317" y="4756233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查看源图像">
              <a:extLst>
                <a:ext uri="{FF2B5EF4-FFF2-40B4-BE49-F238E27FC236}">
                  <a16:creationId xmlns:a16="http://schemas.microsoft.com/office/drawing/2014/main" id="{3F57674A-6022-490D-B763-6BA0BE0BAC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601584" y="4960753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查看源图像">
              <a:extLst>
                <a:ext uri="{FF2B5EF4-FFF2-40B4-BE49-F238E27FC236}">
                  <a16:creationId xmlns:a16="http://schemas.microsoft.com/office/drawing/2014/main" id="{9948E0DA-5B3B-4903-8C85-3023303CC9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479664" y="4124315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查看源图像">
              <a:extLst>
                <a:ext uri="{FF2B5EF4-FFF2-40B4-BE49-F238E27FC236}">
                  <a16:creationId xmlns:a16="http://schemas.microsoft.com/office/drawing/2014/main" id="{08F77530-BE59-420B-8B3B-06E8D18D32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376794" y="4344071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查看源图像">
              <a:extLst>
                <a:ext uri="{FF2B5EF4-FFF2-40B4-BE49-F238E27FC236}">
                  <a16:creationId xmlns:a16="http://schemas.microsoft.com/office/drawing/2014/main" id="{4C79D597-EEDC-44A4-9526-A429BE3E8B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547415" y="5155812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查看源图像">
              <a:extLst>
                <a:ext uri="{FF2B5EF4-FFF2-40B4-BE49-F238E27FC236}">
                  <a16:creationId xmlns:a16="http://schemas.microsoft.com/office/drawing/2014/main" id="{85AF6D23-C63A-4EA5-A5DA-7EC394ED7C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925434" y="4300255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查看源图像">
              <a:extLst>
                <a:ext uri="{FF2B5EF4-FFF2-40B4-BE49-F238E27FC236}">
                  <a16:creationId xmlns:a16="http://schemas.microsoft.com/office/drawing/2014/main" id="{FE3F2A2B-CE5C-48D4-B6B1-F158010900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224967" y="433557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查看源图像">
              <a:extLst>
                <a:ext uri="{FF2B5EF4-FFF2-40B4-BE49-F238E27FC236}">
                  <a16:creationId xmlns:a16="http://schemas.microsoft.com/office/drawing/2014/main" id="{3EDC26EF-7608-4E44-8EA6-7093C3B6A1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308519" y="3945839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查看源图像">
              <a:extLst>
                <a:ext uri="{FF2B5EF4-FFF2-40B4-BE49-F238E27FC236}">
                  <a16:creationId xmlns:a16="http://schemas.microsoft.com/office/drawing/2014/main" id="{C7428B52-4D88-401D-962E-D61471976F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769953" y="4569003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查看源图像">
              <a:extLst>
                <a:ext uri="{FF2B5EF4-FFF2-40B4-BE49-F238E27FC236}">
                  <a16:creationId xmlns:a16="http://schemas.microsoft.com/office/drawing/2014/main" id="{64E44971-8ED1-4475-A132-7695634D6B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165464" y="463608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查看源图像">
              <a:extLst>
                <a:ext uri="{FF2B5EF4-FFF2-40B4-BE49-F238E27FC236}">
                  <a16:creationId xmlns:a16="http://schemas.microsoft.com/office/drawing/2014/main" id="{F68E97B7-49BA-419B-B261-C62AF127E8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5124450" y="4885474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查看源图像">
              <a:extLst>
                <a:ext uri="{FF2B5EF4-FFF2-40B4-BE49-F238E27FC236}">
                  <a16:creationId xmlns:a16="http://schemas.microsoft.com/office/drawing/2014/main" id="{6ADB10EA-2A79-4B31-B27A-0129B6854E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6724" b="43128" l="49857" r="51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8" t="35924" r="47813" b="56072"/>
            <a:stretch/>
          </p:blipFill>
          <p:spPr bwMode="auto">
            <a:xfrm>
              <a:off x="4889620" y="4925372"/>
              <a:ext cx="251460" cy="2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2" descr="查看源图像">
              <a:extLst>
                <a:ext uri="{FF2B5EF4-FFF2-40B4-BE49-F238E27FC236}">
                  <a16:creationId xmlns:a16="http://schemas.microsoft.com/office/drawing/2014/main" id="{1696A152-16A3-484C-AC03-593EE53258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505" b="34904" l="45486" r="471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4" t="29955" r="52608" b="64546"/>
            <a:stretch/>
          </p:blipFill>
          <p:spPr bwMode="auto">
            <a:xfrm>
              <a:off x="4748998" y="5112388"/>
              <a:ext cx="205740" cy="19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AF32BA98-F041-4433-B46A-13CCE0FE83C0}"/>
              </a:ext>
            </a:extLst>
          </p:cNvPr>
          <p:cNvSpPr txBox="1"/>
          <p:nvPr/>
        </p:nvSpPr>
        <p:spPr>
          <a:xfrm>
            <a:off x="335278" y="2943159"/>
            <a:ext cx="6150877" cy="2276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造成原因主要有以下几种：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训练数据集样本单一，样本不足。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训练数据中噪声干扰过大。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模型过于复杂。模型太复杂，已经能够“</a:t>
            </a:r>
            <a:r>
              <a:rPr lang="zh-CN" altLang="en-US" sz="2000" dirty="0">
                <a:solidFill>
                  <a:srgbClr val="FF0000"/>
                </a:solidFill>
              </a:rPr>
              <a:t>死记硬背</a:t>
            </a:r>
            <a:r>
              <a:rPr lang="zh-CN" altLang="en-US" sz="2000" dirty="0">
                <a:solidFill>
                  <a:srgbClr val="00518E"/>
                </a:solidFill>
              </a:rPr>
              <a:t>”记下了训练数据的信息，但是遇到没有见过的数据的时候</a:t>
            </a:r>
            <a:r>
              <a:rPr lang="zh-CN" altLang="en-US" sz="2000" dirty="0">
                <a:solidFill>
                  <a:srgbClr val="FF0000"/>
                </a:solidFill>
              </a:rPr>
              <a:t>不能够变通</a:t>
            </a:r>
            <a:r>
              <a:rPr lang="zh-CN" altLang="en-US" sz="2000" dirty="0">
                <a:solidFill>
                  <a:srgbClr val="00518E"/>
                </a:solidFill>
              </a:rPr>
              <a:t>，泛化能力太差。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411241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6748810" cy="15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为什么模型训练的策略很重要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在给定的建模样本中，拿出大部分样本进行建模型，留小部分样本用刚建立的模型进行评估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508C7DC-17AF-4065-9CD0-1207DEA54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649" y="3103297"/>
            <a:ext cx="4563772" cy="251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F9B8350-91BB-486D-B0DF-7CB48E5D2320}"/>
              </a:ext>
            </a:extLst>
          </p:cNvPr>
          <p:cNvSpPr/>
          <p:nvPr/>
        </p:nvSpPr>
        <p:spPr>
          <a:xfrm>
            <a:off x="3440727" y="3315570"/>
            <a:ext cx="814650" cy="2039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E14F85-2679-440C-B5CF-08E2F70AAED0}"/>
              </a:ext>
            </a:extLst>
          </p:cNvPr>
          <p:cNvSpPr/>
          <p:nvPr/>
        </p:nvSpPr>
        <p:spPr>
          <a:xfrm>
            <a:off x="3440727" y="3315570"/>
            <a:ext cx="814650" cy="5101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A31C2D-4562-4989-A692-B41CE64517F5}"/>
              </a:ext>
            </a:extLst>
          </p:cNvPr>
          <p:cNvSpPr txBox="1"/>
          <p:nvPr/>
        </p:nvSpPr>
        <p:spPr>
          <a:xfrm>
            <a:off x="1465565" y="3850830"/>
            <a:ext cx="1813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①划分数据集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834B80-BD6A-4BEB-A7E1-21355A6A2F31}"/>
              </a:ext>
            </a:extLst>
          </p:cNvPr>
          <p:cNvSpPr/>
          <p:nvPr/>
        </p:nvSpPr>
        <p:spPr>
          <a:xfrm>
            <a:off x="570149" y="3315570"/>
            <a:ext cx="814650" cy="2039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D4805D6-DE1E-4B82-9852-F8EE859A358F}"/>
              </a:ext>
            </a:extLst>
          </p:cNvPr>
          <p:cNvCxnSpPr>
            <a:cxnSpLocks/>
          </p:cNvCxnSpPr>
          <p:nvPr/>
        </p:nvCxnSpPr>
        <p:spPr>
          <a:xfrm>
            <a:off x="1546332" y="4335477"/>
            <a:ext cx="1652096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0F964BF-7AFB-4F7E-B210-45331A2779E2}"/>
              </a:ext>
            </a:extLst>
          </p:cNvPr>
          <p:cNvSpPr txBox="1"/>
          <p:nvPr/>
        </p:nvSpPr>
        <p:spPr>
          <a:xfrm>
            <a:off x="2941237" y="2915460"/>
            <a:ext cx="1813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用于评估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F5FD5BB-DD6E-43E3-AAD3-FF7899269007}"/>
              </a:ext>
            </a:extLst>
          </p:cNvPr>
          <p:cNvSpPr txBox="1"/>
          <p:nvPr/>
        </p:nvSpPr>
        <p:spPr>
          <a:xfrm>
            <a:off x="2941237" y="5434026"/>
            <a:ext cx="1813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用于训练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1846C50-23A1-4717-8A60-EE053B881E0B}"/>
              </a:ext>
            </a:extLst>
          </p:cNvPr>
          <p:cNvCxnSpPr>
            <a:cxnSpLocks/>
          </p:cNvCxnSpPr>
          <p:nvPr/>
        </p:nvCxnSpPr>
        <p:spPr>
          <a:xfrm>
            <a:off x="4438822" y="4357252"/>
            <a:ext cx="1652096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B03E125-7DBA-474F-98E2-7A06D869746E}"/>
                  </a:ext>
                </a:extLst>
              </p:cNvPr>
              <p:cNvSpPr txBox="1"/>
              <p:nvPr/>
            </p:nvSpPr>
            <p:spPr>
              <a:xfrm>
                <a:off x="6090918" y="4115500"/>
                <a:ext cx="6921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B03E125-7DBA-474F-98E2-7A06D8697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918" y="4115500"/>
                <a:ext cx="692176" cy="369332"/>
              </a:xfrm>
              <a:prstGeom prst="rect">
                <a:avLst/>
              </a:prstGeom>
              <a:blipFill>
                <a:blip r:embed="rId9"/>
                <a:stretch>
                  <a:fillRect l="-14035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87C7C60F-1952-466C-8019-1754BC6D3E4C}"/>
              </a:ext>
            </a:extLst>
          </p:cNvPr>
          <p:cNvSpPr txBox="1"/>
          <p:nvPr/>
        </p:nvSpPr>
        <p:spPr>
          <a:xfrm>
            <a:off x="4495409" y="4414118"/>
            <a:ext cx="1813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②训练模型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8D2CA4F-C980-41CB-8C7C-CD4ECA1A2E92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4403361" y="3570647"/>
            <a:ext cx="2033645" cy="544853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AA01808-5287-4DE2-80F0-C81FE02619D0}"/>
              </a:ext>
            </a:extLst>
          </p:cNvPr>
          <p:cNvSpPr txBox="1"/>
          <p:nvPr/>
        </p:nvSpPr>
        <p:spPr>
          <a:xfrm>
            <a:off x="4997165" y="3394210"/>
            <a:ext cx="1813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③评价模型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E2354A4-6BCC-4F9F-8F12-F21BDCC83363}"/>
              </a:ext>
            </a:extLst>
          </p:cNvPr>
          <p:cNvSpPr txBox="1"/>
          <p:nvPr/>
        </p:nvSpPr>
        <p:spPr>
          <a:xfrm>
            <a:off x="220300" y="5434026"/>
            <a:ext cx="1514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已有数据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957255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8646162" cy="15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交叉检验作用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一个公平的方法来判断模型训练的“好”还是“不好”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可以理解为“对模型的考试”，考得越多、机制越“公平”越好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00724280-8336-4216-A317-D6A0FEAE3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2991495"/>
            <a:ext cx="4886960" cy="326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49224623-91D3-4879-AC40-9FBC001922B1}"/>
              </a:ext>
            </a:extLst>
          </p:cNvPr>
          <p:cNvSpPr/>
          <p:nvPr/>
        </p:nvSpPr>
        <p:spPr>
          <a:xfrm>
            <a:off x="3386333" y="3493761"/>
            <a:ext cx="814650" cy="2039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D763567-45EF-4F88-9CA5-584499C3E7F6}"/>
              </a:ext>
            </a:extLst>
          </p:cNvPr>
          <p:cNvSpPr/>
          <p:nvPr/>
        </p:nvSpPr>
        <p:spPr>
          <a:xfrm>
            <a:off x="3386333" y="3493761"/>
            <a:ext cx="814650" cy="5101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1F9AB2A-E1F7-41AE-BB7F-E3436B8D3A7C}"/>
              </a:ext>
            </a:extLst>
          </p:cNvPr>
          <p:cNvSpPr txBox="1"/>
          <p:nvPr/>
        </p:nvSpPr>
        <p:spPr>
          <a:xfrm>
            <a:off x="1411171" y="4029021"/>
            <a:ext cx="1813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①划分数据集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FE28FE-93B7-4199-B07B-60400D408956}"/>
              </a:ext>
            </a:extLst>
          </p:cNvPr>
          <p:cNvSpPr/>
          <p:nvPr/>
        </p:nvSpPr>
        <p:spPr>
          <a:xfrm>
            <a:off x="515755" y="3493761"/>
            <a:ext cx="814650" cy="2039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0A79D3E-DD6C-4817-9334-032A4BD4D94E}"/>
              </a:ext>
            </a:extLst>
          </p:cNvPr>
          <p:cNvCxnSpPr>
            <a:cxnSpLocks/>
          </p:cNvCxnSpPr>
          <p:nvPr/>
        </p:nvCxnSpPr>
        <p:spPr>
          <a:xfrm>
            <a:off x="1491938" y="4513668"/>
            <a:ext cx="1652096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077D823-0C5C-49B6-A851-E6C9609BB491}"/>
              </a:ext>
            </a:extLst>
          </p:cNvPr>
          <p:cNvSpPr txBox="1"/>
          <p:nvPr/>
        </p:nvSpPr>
        <p:spPr>
          <a:xfrm>
            <a:off x="2886843" y="3093651"/>
            <a:ext cx="1813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用于评估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5FEE673-DA4F-4ACB-8016-D82B5FA55C8C}"/>
              </a:ext>
            </a:extLst>
          </p:cNvPr>
          <p:cNvSpPr txBox="1"/>
          <p:nvPr/>
        </p:nvSpPr>
        <p:spPr>
          <a:xfrm>
            <a:off x="2886843" y="5612217"/>
            <a:ext cx="1813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用于训练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0DE00F2-AA5C-4844-8F43-16B3F01A7EC0}"/>
              </a:ext>
            </a:extLst>
          </p:cNvPr>
          <p:cNvCxnSpPr>
            <a:cxnSpLocks/>
          </p:cNvCxnSpPr>
          <p:nvPr/>
        </p:nvCxnSpPr>
        <p:spPr>
          <a:xfrm>
            <a:off x="4384428" y="4535443"/>
            <a:ext cx="1652096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36D4D5D-0DF1-4444-AA98-CA3AF2F98CA8}"/>
                  </a:ext>
                </a:extLst>
              </p:cNvPr>
              <p:cNvSpPr txBox="1"/>
              <p:nvPr/>
            </p:nvSpPr>
            <p:spPr>
              <a:xfrm>
                <a:off x="6036524" y="4293691"/>
                <a:ext cx="6921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36D4D5D-0DF1-4444-AA98-CA3AF2F98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524" y="4293691"/>
                <a:ext cx="692176" cy="369332"/>
              </a:xfrm>
              <a:prstGeom prst="rect">
                <a:avLst/>
              </a:prstGeom>
              <a:blipFill>
                <a:blip r:embed="rId9"/>
                <a:stretch>
                  <a:fillRect l="-14035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C2D476ED-C5DA-488B-A49B-2DC87010D449}"/>
              </a:ext>
            </a:extLst>
          </p:cNvPr>
          <p:cNvSpPr txBox="1"/>
          <p:nvPr/>
        </p:nvSpPr>
        <p:spPr>
          <a:xfrm>
            <a:off x="4441015" y="4592309"/>
            <a:ext cx="1813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②训练模型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CEC6EC2-9DFA-4F80-9F34-26CCCEC900BE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4348967" y="3748838"/>
            <a:ext cx="2033645" cy="544853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0FE143C8-A2FF-4E0A-A69D-74614EB3610D}"/>
              </a:ext>
            </a:extLst>
          </p:cNvPr>
          <p:cNvSpPr txBox="1"/>
          <p:nvPr/>
        </p:nvSpPr>
        <p:spPr>
          <a:xfrm>
            <a:off x="4942771" y="3572401"/>
            <a:ext cx="1813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③评价模型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B72BE91-7638-4177-9612-5A6F80057B16}"/>
              </a:ext>
            </a:extLst>
          </p:cNvPr>
          <p:cNvSpPr txBox="1"/>
          <p:nvPr/>
        </p:nvSpPr>
        <p:spPr>
          <a:xfrm>
            <a:off x="165906" y="5612217"/>
            <a:ext cx="1514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已有数据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98486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8646162" cy="15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交叉检验作用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一个公平的方法来判断模型训练的“好”还是“不好”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可以理解为“对模型的考试”，考得越多、机制越“公平”越好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9224623-91D3-4879-AC40-9FBC001922B1}"/>
              </a:ext>
            </a:extLst>
          </p:cNvPr>
          <p:cNvSpPr/>
          <p:nvPr/>
        </p:nvSpPr>
        <p:spPr>
          <a:xfrm>
            <a:off x="3386333" y="3493761"/>
            <a:ext cx="814650" cy="2039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D763567-45EF-4F88-9CA5-584499C3E7F6}"/>
              </a:ext>
            </a:extLst>
          </p:cNvPr>
          <p:cNvSpPr/>
          <p:nvPr/>
        </p:nvSpPr>
        <p:spPr>
          <a:xfrm>
            <a:off x="3386333" y="3493761"/>
            <a:ext cx="814650" cy="5101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1F9AB2A-E1F7-41AE-BB7F-E3436B8D3A7C}"/>
              </a:ext>
            </a:extLst>
          </p:cNvPr>
          <p:cNvSpPr txBox="1"/>
          <p:nvPr/>
        </p:nvSpPr>
        <p:spPr>
          <a:xfrm>
            <a:off x="1411171" y="4029021"/>
            <a:ext cx="1813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①划分数据集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FE28FE-93B7-4199-B07B-60400D408956}"/>
              </a:ext>
            </a:extLst>
          </p:cNvPr>
          <p:cNvSpPr/>
          <p:nvPr/>
        </p:nvSpPr>
        <p:spPr>
          <a:xfrm>
            <a:off x="515755" y="3493761"/>
            <a:ext cx="814650" cy="2039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0A79D3E-DD6C-4817-9334-032A4BD4D94E}"/>
              </a:ext>
            </a:extLst>
          </p:cNvPr>
          <p:cNvCxnSpPr>
            <a:cxnSpLocks/>
          </p:cNvCxnSpPr>
          <p:nvPr/>
        </p:nvCxnSpPr>
        <p:spPr>
          <a:xfrm>
            <a:off x="1491938" y="4513668"/>
            <a:ext cx="1652096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077D823-0C5C-49B6-A851-E6C9609BB491}"/>
              </a:ext>
            </a:extLst>
          </p:cNvPr>
          <p:cNvSpPr txBox="1"/>
          <p:nvPr/>
        </p:nvSpPr>
        <p:spPr>
          <a:xfrm>
            <a:off x="2886843" y="3093651"/>
            <a:ext cx="1813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用于评估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5FEE673-DA4F-4ACB-8016-D82B5FA55C8C}"/>
              </a:ext>
            </a:extLst>
          </p:cNvPr>
          <p:cNvSpPr txBox="1"/>
          <p:nvPr/>
        </p:nvSpPr>
        <p:spPr>
          <a:xfrm>
            <a:off x="2886843" y="5612217"/>
            <a:ext cx="1813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用于训练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0DE00F2-AA5C-4844-8F43-16B3F01A7EC0}"/>
              </a:ext>
            </a:extLst>
          </p:cNvPr>
          <p:cNvCxnSpPr>
            <a:cxnSpLocks/>
          </p:cNvCxnSpPr>
          <p:nvPr/>
        </p:nvCxnSpPr>
        <p:spPr>
          <a:xfrm>
            <a:off x="4384428" y="4535443"/>
            <a:ext cx="1652096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36D4D5D-0DF1-4444-AA98-CA3AF2F98CA8}"/>
                  </a:ext>
                </a:extLst>
              </p:cNvPr>
              <p:cNvSpPr txBox="1"/>
              <p:nvPr/>
            </p:nvSpPr>
            <p:spPr>
              <a:xfrm>
                <a:off x="6036524" y="4293691"/>
                <a:ext cx="6921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36D4D5D-0DF1-4444-AA98-CA3AF2F98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524" y="4293691"/>
                <a:ext cx="692176" cy="369332"/>
              </a:xfrm>
              <a:prstGeom prst="rect">
                <a:avLst/>
              </a:prstGeom>
              <a:blipFill>
                <a:blip r:embed="rId9"/>
                <a:stretch>
                  <a:fillRect l="-14035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C2D476ED-C5DA-488B-A49B-2DC87010D449}"/>
              </a:ext>
            </a:extLst>
          </p:cNvPr>
          <p:cNvSpPr txBox="1"/>
          <p:nvPr/>
        </p:nvSpPr>
        <p:spPr>
          <a:xfrm>
            <a:off x="4441015" y="4592309"/>
            <a:ext cx="1813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②训练模型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CEC6EC2-9DFA-4F80-9F34-26CCCEC900BE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4348967" y="3748838"/>
            <a:ext cx="2033645" cy="544853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0FE143C8-A2FF-4E0A-A69D-74614EB3610D}"/>
              </a:ext>
            </a:extLst>
          </p:cNvPr>
          <p:cNvSpPr txBox="1"/>
          <p:nvPr/>
        </p:nvSpPr>
        <p:spPr>
          <a:xfrm>
            <a:off x="4942771" y="3572401"/>
            <a:ext cx="1813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③评价模型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B72BE91-7638-4177-9612-5A6F80057B16}"/>
              </a:ext>
            </a:extLst>
          </p:cNvPr>
          <p:cNvSpPr txBox="1"/>
          <p:nvPr/>
        </p:nvSpPr>
        <p:spPr>
          <a:xfrm>
            <a:off x="165906" y="5612217"/>
            <a:ext cx="1514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已有数据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D81FF6D-CCCD-4626-8FE7-EA08FA173284}"/>
              </a:ext>
            </a:extLst>
          </p:cNvPr>
          <p:cNvSpPr txBox="1"/>
          <p:nvPr/>
        </p:nvSpPr>
        <p:spPr>
          <a:xfrm>
            <a:off x="7280732" y="3187317"/>
            <a:ext cx="47453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如果如左边这样，只有</a:t>
            </a:r>
            <a:r>
              <a:rPr lang="en-US" altLang="zh-CN" sz="2000" b="1" dirty="0"/>
              <a:t>75%</a:t>
            </a:r>
            <a:r>
              <a:rPr lang="zh-CN" altLang="en-US" sz="2000" b="1" dirty="0"/>
              <a:t>的数据用于训练，</a:t>
            </a:r>
            <a:r>
              <a:rPr lang="en-US" altLang="zh-CN" sz="2000" b="1" dirty="0"/>
              <a:t>25%</a:t>
            </a:r>
            <a:r>
              <a:rPr lang="zh-CN" altLang="en-US" sz="2000" b="1" dirty="0"/>
              <a:t>的数据用于测试，则会浪费掉这</a:t>
            </a:r>
            <a:r>
              <a:rPr lang="en-US" altLang="zh-CN" sz="2000" b="1" dirty="0"/>
              <a:t>25%</a:t>
            </a:r>
            <a:r>
              <a:rPr lang="zh-CN" altLang="en-US" sz="2000" b="1" dirty="0"/>
              <a:t>的信息量。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因此本节我们来研究</a:t>
            </a:r>
            <a:r>
              <a:rPr lang="zh-CN" altLang="en-US" sz="2000" b="1" dirty="0">
                <a:solidFill>
                  <a:srgbClr val="00518E"/>
                </a:solidFill>
              </a:rPr>
              <a:t>训练模型</a:t>
            </a:r>
            <a:r>
              <a:rPr lang="zh-CN" altLang="en-US" sz="2000" b="1" dirty="0"/>
              <a:t>的策略。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731292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8646162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1800" kern="1200" dirty="0">
                <a:solidFill>
                  <a:srgbClr val="00518E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划分成三个集和的标准方法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039F2D1-4BE1-4995-BE2A-153387DF7223}"/>
              </a:ext>
            </a:extLst>
          </p:cNvPr>
          <p:cNvSpPr/>
          <p:nvPr/>
        </p:nvSpPr>
        <p:spPr>
          <a:xfrm>
            <a:off x="1456428" y="1800807"/>
            <a:ext cx="597157" cy="40114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数</a:t>
            </a:r>
            <a:endParaRPr lang="en-US" altLang="zh-CN" sz="2000" dirty="0">
              <a:latin typeface="+mj-ea"/>
              <a:ea typeface="+mj-ea"/>
            </a:endParaRPr>
          </a:p>
          <a:p>
            <a:pPr algn="ctr"/>
            <a:r>
              <a:rPr lang="zh-CN" altLang="en-US" sz="2000" dirty="0">
                <a:latin typeface="+mj-ea"/>
                <a:ea typeface="+mj-ea"/>
              </a:rPr>
              <a:t>据</a:t>
            </a:r>
            <a:endParaRPr lang="en-US" altLang="zh-CN" sz="2000" dirty="0">
              <a:latin typeface="+mj-ea"/>
              <a:ea typeface="+mj-ea"/>
            </a:endParaRPr>
          </a:p>
          <a:p>
            <a:pPr algn="ctr"/>
            <a:r>
              <a:rPr lang="zh-CN" altLang="en-US" sz="2000" dirty="0">
                <a:latin typeface="+mj-ea"/>
                <a:ea typeface="+mj-ea"/>
              </a:rPr>
              <a:t>集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657E4CB9-22CC-4662-BB6A-E6D5D4E65337}"/>
              </a:ext>
            </a:extLst>
          </p:cNvPr>
          <p:cNvSpPr/>
          <p:nvPr/>
        </p:nvSpPr>
        <p:spPr>
          <a:xfrm>
            <a:off x="2655410" y="1982338"/>
            <a:ext cx="835090" cy="815440"/>
          </a:xfrm>
          <a:prstGeom prst="rightArrow">
            <a:avLst>
              <a:gd name="adj1" fmla="val 43135"/>
              <a:gd name="adj2" fmla="val 48856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8BD8D4-CA5C-4813-B9ED-35BE3A4F9899}"/>
              </a:ext>
            </a:extLst>
          </p:cNvPr>
          <p:cNvSpPr txBox="1"/>
          <p:nvPr/>
        </p:nvSpPr>
        <p:spPr>
          <a:xfrm>
            <a:off x="4028231" y="1893259"/>
            <a:ext cx="126025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训练集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A31EB7-DB87-4A3D-8ED0-10746182704C}"/>
              </a:ext>
            </a:extLst>
          </p:cNvPr>
          <p:cNvSpPr txBox="1"/>
          <p:nvPr/>
        </p:nvSpPr>
        <p:spPr>
          <a:xfrm>
            <a:off x="6372165" y="1893259"/>
            <a:ext cx="126025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模型</a:t>
            </a:r>
            <a:r>
              <a:rPr lang="en-US" altLang="zh-CN" sz="2000" dirty="0">
                <a:solidFill>
                  <a:srgbClr val="00518E"/>
                </a:solidFill>
              </a:rPr>
              <a:t>f(x)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7AB906-DA1D-4690-95AA-043004A50118}"/>
              </a:ext>
            </a:extLst>
          </p:cNvPr>
          <p:cNvSpPr txBox="1"/>
          <p:nvPr/>
        </p:nvSpPr>
        <p:spPr>
          <a:xfrm>
            <a:off x="8716099" y="1893259"/>
            <a:ext cx="126025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参数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1A1FFAFB-8369-4FBE-B779-E4F21A9696F4}"/>
              </a:ext>
            </a:extLst>
          </p:cNvPr>
          <p:cNvSpPr/>
          <p:nvPr/>
        </p:nvSpPr>
        <p:spPr>
          <a:xfrm>
            <a:off x="5562849" y="1815579"/>
            <a:ext cx="597157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5BEACBF1-AA82-446C-A063-D54044D1BDA6}"/>
              </a:ext>
            </a:extLst>
          </p:cNvPr>
          <p:cNvSpPr/>
          <p:nvPr/>
        </p:nvSpPr>
        <p:spPr>
          <a:xfrm>
            <a:off x="7933776" y="1806952"/>
            <a:ext cx="597157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3AD1EA-B68C-4DD0-B124-16B146C20B21}"/>
              </a:ext>
            </a:extLst>
          </p:cNvPr>
          <p:cNvSpPr txBox="1"/>
          <p:nvPr/>
        </p:nvSpPr>
        <p:spPr>
          <a:xfrm>
            <a:off x="5720234" y="2919437"/>
            <a:ext cx="4636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我们训练模型的过程就是将输入输入模型然后训练模型参数的过程。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2647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数据清洗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353166" cy="3384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缺失值的处理：清理“脏”数据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数据缺失的原因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无意的：信息被遗漏，比如由于工作人员的疏忽忘记而缺失；或由于数据采集器故障等原因造成的缺失，比如系统实时性要求较高的时候，机器来不及判断和决策而造成缺失</a:t>
            </a: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有意的：有些数据集在特征描述中会规定将缺失值也作为一种特征值，这时候缺失值就可以看作是一种特殊的特征值</a:t>
            </a: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不存在：有些特征属性根本就是不存在的，比如一个未婚者的配偶名字就没法填写，再如一个孩子的收入状况也无法填写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056620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8646162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1800" kern="1200" dirty="0">
                <a:solidFill>
                  <a:srgbClr val="00518E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划分成三个集和的标准方法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039F2D1-4BE1-4995-BE2A-153387DF7223}"/>
              </a:ext>
            </a:extLst>
          </p:cNvPr>
          <p:cNvSpPr/>
          <p:nvPr/>
        </p:nvSpPr>
        <p:spPr>
          <a:xfrm>
            <a:off x="1456428" y="1800807"/>
            <a:ext cx="597157" cy="40114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数</a:t>
            </a:r>
            <a:endParaRPr lang="en-US" altLang="zh-CN" sz="2000" dirty="0">
              <a:latin typeface="+mj-ea"/>
              <a:ea typeface="+mj-ea"/>
            </a:endParaRPr>
          </a:p>
          <a:p>
            <a:pPr algn="ctr"/>
            <a:r>
              <a:rPr lang="zh-CN" altLang="en-US" sz="2000" dirty="0">
                <a:latin typeface="+mj-ea"/>
                <a:ea typeface="+mj-ea"/>
              </a:rPr>
              <a:t>据</a:t>
            </a:r>
            <a:endParaRPr lang="en-US" altLang="zh-CN" sz="2000" dirty="0">
              <a:latin typeface="+mj-ea"/>
              <a:ea typeface="+mj-ea"/>
            </a:endParaRPr>
          </a:p>
          <a:p>
            <a:pPr algn="ctr"/>
            <a:r>
              <a:rPr lang="zh-CN" altLang="en-US" sz="2000" dirty="0">
                <a:latin typeface="+mj-ea"/>
                <a:ea typeface="+mj-ea"/>
              </a:rPr>
              <a:t>集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657E4CB9-22CC-4662-BB6A-E6D5D4E65337}"/>
              </a:ext>
            </a:extLst>
          </p:cNvPr>
          <p:cNvSpPr/>
          <p:nvPr/>
        </p:nvSpPr>
        <p:spPr>
          <a:xfrm>
            <a:off x="2655410" y="1982338"/>
            <a:ext cx="835090" cy="815440"/>
          </a:xfrm>
          <a:prstGeom prst="rightArrow">
            <a:avLst>
              <a:gd name="adj1" fmla="val 43135"/>
              <a:gd name="adj2" fmla="val 48856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8BD8D4-CA5C-4813-B9ED-35BE3A4F9899}"/>
              </a:ext>
            </a:extLst>
          </p:cNvPr>
          <p:cNvSpPr txBox="1"/>
          <p:nvPr/>
        </p:nvSpPr>
        <p:spPr>
          <a:xfrm>
            <a:off x="4028231" y="1893259"/>
            <a:ext cx="126025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训练集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A31EB7-DB87-4A3D-8ED0-10746182704C}"/>
              </a:ext>
            </a:extLst>
          </p:cNvPr>
          <p:cNvSpPr txBox="1"/>
          <p:nvPr/>
        </p:nvSpPr>
        <p:spPr>
          <a:xfrm>
            <a:off x="6372165" y="1893259"/>
            <a:ext cx="126025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模型</a:t>
            </a:r>
            <a:r>
              <a:rPr lang="en-US" altLang="zh-CN" sz="2000" dirty="0">
                <a:solidFill>
                  <a:srgbClr val="00518E"/>
                </a:solidFill>
              </a:rPr>
              <a:t>f(x)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7AB906-DA1D-4690-95AA-043004A50118}"/>
              </a:ext>
            </a:extLst>
          </p:cNvPr>
          <p:cNvSpPr txBox="1"/>
          <p:nvPr/>
        </p:nvSpPr>
        <p:spPr>
          <a:xfrm>
            <a:off x="8716099" y="1893259"/>
            <a:ext cx="126025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参数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1A1FFAFB-8369-4FBE-B779-E4F21A9696F4}"/>
              </a:ext>
            </a:extLst>
          </p:cNvPr>
          <p:cNvSpPr/>
          <p:nvPr/>
        </p:nvSpPr>
        <p:spPr>
          <a:xfrm>
            <a:off x="5562849" y="1815579"/>
            <a:ext cx="597157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5BEACBF1-AA82-446C-A063-D54044D1BDA6}"/>
              </a:ext>
            </a:extLst>
          </p:cNvPr>
          <p:cNvSpPr/>
          <p:nvPr/>
        </p:nvSpPr>
        <p:spPr>
          <a:xfrm>
            <a:off x="7933776" y="1806952"/>
            <a:ext cx="597157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3AD1EA-B68C-4DD0-B124-16B146C20B21}"/>
              </a:ext>
            </a:extLst>
          </p:cNvPr>
          <p:cNvSpPr txBox="1"/>
          <p:nvPr/>
        </p:nvSpPr>
        <p:spPr>
          <a:xfrm>
            <a:off x="5720234" y="2919437"/>
            <a:ext cx="46367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我们训练模型的过程就是将数据输入模型然后训练模型参数的过程。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那么，我们如何评估模型的好坏呢？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我们不能拿用于训练的数据测试模型，因为模型已经“见过”了这些数据，这样并不能看出模型的“能力”。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65314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8646162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1800" kern="1200" dirty="0">
                <a:solidFill>
                  <a:srgbClr val="00518E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划分成三个集和的标准方法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039F2D1-4BE1-4995-BE2A-153387DF7223}"/>
              </a:ext>
            </a:extLst>
          </p:cNvPr>
          <p:cNvSpPr/>
          <p:nvPr/>
        </p:nvSpPr>
        <p:spPr>
          <a:xfrm>
            <a:off x="1456428" y="1800808"/>
            <a:ext cx="597157" cy="29388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训练集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657E4CB9-22CC-4662-BB6A-E6D5D4E65337}"/>
              </a:ext>
            </a:extLst>
          </p:cNvPr>
          <p:cNvSpPr/>
          <p:nvPr/>
        </p:nvSpPr>
        <p:spPr>
          <a:xfrm>
            <a:off x="2655410" y="1982338"/>
            <a:ext cx="835090" cy="815440"/>
          </a:xfrm>
          <a:prstGeom prst="rightArrow">
            <a:avLst>
              <a:gd name="adj1" fmla="val 43135"/>
              <a:gd name="adj2" fmla="val 48856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8BD8D4-CA5C-4813-B9ED-35BE3A4F9899}"/>
              </a:ext>
            </a:extLst>
          </p:cNvPr>
          <p:cNvSpPr txBox="1"/>
          <p:nvPr/>
        </p:nvSpPr>
        <p:spPr>
          <a:xfrm>
            <a:off x="4028231" y="1893259"/>
            <a:ext cx="126025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训练集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A31EB7-DB87-4A3D-8ED0-10746182704C}"/>
              </a:ext>
            </a:extLst>
          </p:cNvPr>
          <p:cNvSpPr txBox="1"/>
          <p:nvPr/>
        </p:nvSpPr>
        <p:spPr>
          <a:xfrm>
            <a:off x="6372165" y="1893259"/>
            <a:ext cx="126025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模型</a:t>
            </a:r>
            <a:r>
              <a:rPr lang="en-US" altLang="zh-CN" sz="2000" dirty="0">
                <a:solidFill>
                  <a:srgbClr val="00518E"/>
                </a:solidFill>
              </a:rPr>
              <a:t>f(x)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7AB906-DA1D-4690-95AA-043004A50118}"/>
              </a:ext>
            </a:extLst>
          </p:cNvPr>
          <p:cNvSpPr txBox="1"/>
          <p:nvPr/>
        </p:nvSpPr>
        <p:spPr>
          <a:xfrm>
            <a:off x="8716099" y="1893259"/>
            <a:ext cx="126025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参数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1A1FFAFB-8369-4FBE-B779-E4F21A9696F4}"/>
              </a:ext>
            </a:extLst>
          </p:cNvPr>
          <p:cNvSpPr/>
          <p:nvPr/>
        </p:nvSpPr>
        <p:spPr>
          <a:xfrm>
            <a:off x="5562849" y="1815579"/>
            <a:ext cx="597157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5BEACBF1-AA82-446C-A063-D54044D1BDA6}"/>
              </a:ext>
            </a:extLst>
          </p:cNvPr>
          <p:cNvSpPr/>
          <p:nvPr/>
        </p:nvSpPr>
        <p:spPr>
          <a:xfrm>
            <a:off x="7933776" y="1806952"/>
            <a:ext cx="597157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3AD1EA-B68C-4DD0-B124-16B146C20B21}"/>
              </a:ext>
            </a:extLst>
          </p:cNvPr>
          <p:cNvSpPr txBox="1"/>
          <p:nvPr/>
        </p:nvSpPr>
        <p:spPr>
          <a:xfrm>
            <a:off x="5720234" y="2919437"/>
            <a:ext cx="4636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因此我们将数据划分为训练集和测试集，其中一部分数据永远也不参与训练，作为“测试集”，用于评估模型的好坏。</a:t>
            </a:r>
            <a:endParaRPr lang="en-US" altLang="zh-CN" sz="2000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8256FBE-C261-4985-8C61-0C3FAF749A2F}"/>
              </a:ext>
            </a:extLst>
          </p:cNvPr>
          <p:cNvSpPr/>
          <p:nvPr/>
        </p:nvSpPr>
        <p:spPr>
          <a:xfrm>
            <a:off x="1457113" y="4739640"/>
            <a:ext cx="597157" cy="107263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测试集</a:t>
            </a:r>
            <a:endParaRPr lang="en-US" altLang="zh-CN" sz="2000" dirty="0">
              <a:latin typeface="+mj-ea"/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554612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8646162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1800" kern="1200" dirty="0">
                <a:solidFill>
                  <a:srgbClr val="00518E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划分成三个集和的标准方法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039F2D1-4BE1-4995-BE2A-153387DF7223}"/>
              </a:ext>
            </a:extLst>
          </p:cNvPr>
          <p:cNvSpPr/>
          <p:nvPr/>
        </p:nvSpPr>
        <p:spPr>
          <a:xfrm>
            <a:off x="1456428" y="1800808"/>
            <a:ext cx="597157" cy="29388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训练集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657E4CB9-22CC-4662-BB6A-E6D5D4E65337}"/>
              </a:ext>
            </a:extLst>
          </p:cNvPr>
          <p:cNvSpPr/>
          <p:nvPr/>
        </p:nvSpPr>
        <p:spPr>
          <a:xfrm>
            <a:off x="2655410" y="1982338"/>
            <a:ext cx="835090" cy="815440"/>
          </a:xfrm>
          <a:prstGeom prst="rightArrow">
            <a:avLst>
              <a:gd name="adj1" fmla="val 43135"/>
              <a:gd name="adj2" fmla="val 48856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8BD8D4-CA5C-4813-B9ED-35BE3A4F9899}"/>
              </a:ext>
            </a:extLst>
          </p:cNvPr>
          <p:cNvSpPr txBox="1"/>
          <p:nvPr/>
        </p:nvSpPr>
        <p:spPr>
          <a:xfrm>
            <a:off x="4028231" y="1893259"/>
            <a:ext cx="126025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训练集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A31EB7-DB87-4A3D-8ED0-10746182704C}"/>
              </a:ext>
            </a:extLst>
          </p:cNvPr>
          <p:cNvSpPr txBox="1"/>
          <p:nvPr/>
        </p:nvSpPr>
        <p:spPr>
          <a:xfrm>
            <a:off x="6372165" y="1893259"/>
            <a:ext cx="126025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模型</a:t>
            </a:r>
            <a:r>
              <a:rPr lang="en-US" altLang="zh-CN" sz="2000" dirty="0">
                <a:solidFill>
                  <a:srgbClr val="00518E"/>
                </a:solidFill>
              </a:rPr>
              <a:t>f(x)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7AB906-DA1D-4690-95AA-043004A50118}"/>
              </a:ext>
            </a:extLst>
          </p:cNvPr>
          <p:cNvSpPr txBox="1"/>
          <p:nvPr/>
        </p:nvSpPr>
        <p:spPr>
          <a:xfrm>
            <a:off x="8716099" y="1893259"/>
            <a:ext cx="126025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参数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1A1FFAFB-8369-4FBE-B779-E4F21A9696F4}"/>
              </a:ext>
            </a:extLst>
          </p:cNvPr>
          <p:cNvSpPr/>
          <p:nvPr/>
        </p:nvSpPr>
        <p:spPr>
          <a:xfrm>
            <a:off x="5562849" y="1815579"/>
            <a:ext cx="597157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5BEACBF1-AA82-446C-A063-D54044D1BDA6}"/>
              </a:ext>
            </a:extLst>
          </p:cNvPr>
          <p:cNvSpPr/>
          <p:nvPr/>
        </p:nvSpPr>
        <p:spPr>
          <a:xfrm>
            <a:off x="7933776" y="1806952"/>
            <a:ext cx="597157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3AD1EA-B68C-4DD0-B124-16B146C20B21}"/>
              </a:ext>
            </a:extLst>
          </p:cNvPr>
          <p:cNvSpPr txBox="1"/>
          <p:nvPr/>
        </p:nvSpPr>
        <p:spPr>
          <a:xfrm>
            <a:off x="7110504" y="3644988"/>
            <a:ext cx="4636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超参数是指需要人为预先设置好的参数，比如梯度下降的步长等等</a:t>
            </a:r>
            <a:endParaRPr lang="en-US" altLang="zh-CN" sz="2000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8256FBE-C261-4985-8C61-0C3FAF749A2F}"/>
              </a:ext>
            </a:extLst>
          </p:cNvPr>
          <p:cNvSpPr/>
          <p:nvPr/>
        </p:nvSpPr>
        <p:spPr>
          <a:xfrm>
            <a:off x="1457113" y="4739640"/>
            <a:ext cx="597157" cy="107263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测试集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92126374-1A61-4FD3-924D-F96CF0CE9437}"/>
              </a:ext>
            </a:extLst>
          </p:cNvPr>
          <p:cNvSpPr/>
          <p:nvPr/>
        </p:nvSpPr>
        <p:spPr>
          <a:xfrm rot="16200000">
            <a:off x="6703714" y="2501950"/>
            <a:ext cx="597157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E411664-4C81-4BD0-A341-A85A5DA5F9FF}"/>
              </a:ext>
            </a:extLst>
          </p:cNvPr>
          <p:cNvSpPr txBox="1"/>
          <p:nvPr/>
        </p:nvSpPr>
        <p:spPr>
          <a:xfrm>
            <a:off x="6372165" y="3215127"/>
            <a:ext cx="1260255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超参数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ACF7AB-D841-48DF-8994-7960D3EAC05E}"/>
              </a:ext>
            </a:extLst>
          </p:cNvPr>
          <p:cNvSpPr txBox="1"/>
          <p:nvPr/>
        </p:nvSpPr>
        <p:spPr>
          <a:xfrm>
            <a:off x="3227518" y="4593184"/>
            <a:ext cx="57369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我们在模型训练前，还有些因素需要人为确定：</a:t>
            </a:r>
            <a:endParaRPr lang="en-US" altLang="zh-CN" sz="2000" dirty="0"/>
          </a:p>
          <a:p>
            <a:pPr marL="342900" indent="-342900">
              <a:buFontTx/>
              <a:buChar char="-"/>
            </a:pPr>
            <a:r>
              <a:rPr lang="zh-CN" altLang="en-US" sz="2000" dirty="0"/>
              <a:t>选用什么超参数？</a:t>
            </a:r>
            <a:endParaRPr lang="en-US" altLang="zh-CN" sz="2000" dirty="0"/>
          </a:p>
          <a:p>
            <a:pPr marL="342900" indent="-342900">
              <a:buFontTx/>
              <a:buChar char="-"/>
            </a:pPr>
            <a:r>
              <a:rPr lang="zh-CN" altLang="en-US" sz="2000" dirty="0"/>
              <a:t>选用什么模型？</a:t>
            </a:r>
            <a:endParaRPr lang="en-US" altLang="zh-CN" sz="2000" dirty="0"/>
          </a:p>
          <a:p>
            <a:pPr marL="342900" indent="-342900">
              <a:buFontTx/>
              <a:buChar char="-"/>
            </a:pPr>
            <a:r>
              <a:rPr lang="zh-CN" altLang="en-US" sz="2000" dirty="0"/>
              <a:t>特征工程做到何种地步？选用哪些特征？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698872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8646162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1800" kern="1200" dirty="0">
                <a:solidFill>
                  <a:srgbClr val="00518E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划分成三个集和的标准方法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039F2D1-4BE1-4995-BE2A-153387DF7223}"/>
              </a:ext>
            </a:extLst>
          </p:cNvPr>
          <p:cNvSpPr/>
          <p:nvPr/>
        </p:nvSpPr>
        <p:spPr>
          <a:xfrm>
            <a:off x="1456428" y="1800808"/>
            <a:ext cx="597157" cy="18661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训练集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657E4CB9-22CC-4662-BB6A-E6D5D4E65337}"/>
              </a:ext>
            </a:extLst>
          </p:cNvPr>
          <p:cNvSpPr/>
          <p:nvPr/>
        </p:nvSpPr>
        <p:spPr>
          <a:xfrm>
            <a:off x="2655410" y="1982338"/>
            <a:ext cx="835090" cy="815440"/>
          </a:xfrm>
          <a:prstGeom prst="rightArrow">
            <a:avLst>
              <a:gd name="adj1" fmla="val 43135"/>
              <a:gd name="adj2" fmla="val 48856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8BD8D4-CA5C-4813-B9ED-35BE3A4F9899}"/>
              </a:ext>
            </a:extLst>
          </p:cNvPr>
          <p:cNvSpPr txBox="1"/>
          <p:nvPr/>
        </p:nvSpPr>
        <p:spPr>
          <a:xfrm>
            <a:off x="4028231" y="1893259"/>
            <a:ext cx="126025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训练集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A31EB7-DB87-4A3D-8ED0-10746182704C}"/>
              </a:ext>
            </a:extLst>
          </p:cNvPr>
          <p:cNvSpPr txBox="1"/>
          <p:nvPr/>
        </p:nvSpPr>
        <p:spPr>
          <a:xfrm>
            <a:off x="6372165" y="1893259"/>
            <a:ext cx="126025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模型</a:t>
            </a:r>
            <a:r>
              <a:rPr lang="en-US" altLang="zh-CN" sz="2000" dirty="0">
                <a:solidFill>
                  <a:srgbClr val="00518E"/>
                </a:solidFill>
              </a:rPr>
              <a:t>f(x)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7AB906-DA1D-4690-95AA-043004A50118}"/>
              </a:ext>
            </a:extLst>
          </p:cNvPr>
          <p:cNvSpPr txBox="1"/>
          <p:nvPr/>
        </p:nvSpPr>
        <p:spPr>
          <a:xfrm>
            <a:off x="8716099" y="1893259"/>
            <a:ext cx="126025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参数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1A1FFAFB-8369-4FBE-B779-E4F21A9696F4}"/>
              </a:ext>
            </a:extLst>
          </p:cNvPr>
          <p:cNvSpPr/>
          <p:nvPr/>
        </p:nvSpPr>
        <p:spPr>
          <a:xfrm>
            <a:off x="5562849" y="1815579"/>
            <a:ext cx="597157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5BEACBF1-AA82-446C-A063-D54044D1BDA6}"/>
              </a:ext>
            </a:extLst>
          </p:cNvPr>
          <p:cNvSpPr/>
          <p:nvPr/>
        </p:nvSpPr>
        <p:spPr>
          <a:xfrm>
            <a:off x="7933776" y="1806952"/>
            <a:ext cx="597157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8256FBE-C261-4985-8C61-0C3FAF749A2F}"/>
              </a:ext>
            </a:extLst>
          </p:cNvPr>
          <p:cNvSpPr/>
          <p:nvPr/>
        </p:nvSpPr>
        <p:spPr>
          <a:xfrm>
            <a:off x="1457113" y="4739640"/>
            <a:ext cx="597157" cy="107263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测试集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92126374-1A61-4FD3-924D-F96CF0CE9437}"/>
              </a:ext>
            </a:extLst>
          </p:cNvPr>
          <p:cNvSpPr/>
          <p:nvPr/>
        </p:nvSpPr>
        <p:spPr>
          <a:xfrm rot="16200000">
            <a:off x="6703714" y="2501950"/>
            <a:ext cx="597157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E411664-4C81-4BD0-A341-A85A5DA5F9FF}"/>
              </a:ext>
            </a:extLst>
          </p:cNvPr>
          <p:cNvSpPr txBox="1"/>
          <p:nvPr/>
        </p:nvSpPr>
        <p:spPr>
          <a:xfrm>
            <a:off x="6372165" y="3215127"/>
            <a:ext cx="1260255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超参数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ACF7AB-D841-48DF-8994-7960D3EAC05E}"/>
              </a:ext>
            </a:extLst>
          </p:cNvPr>
          <p:cNvSpPr txBox="1"/>
          <p:nvPr/>
        </p:nvSpPr>
        <p:spPr>
          <a:xfrm>
            <a:off x="3842257" y="3986204"/>
            <a:ext cx="57369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此时我们就需要再将“训练集”划分，用一部分数据训练模型，然后另一部分测试效果，从而得到效果最好的模型设置。有些类似高中做实验的“控制变量法”。</a:t>
            </a:r>
            <a:endParaRPr lang="en-US" altLang="zh-CN" sz="2000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94DCFD0-BE59-4F44-B7F3-6D5EF9948DBC}"/>
              </a:ext>
            </a:extLst>
          </p:cNvPr>
          <p:cNvSpPr/>
          <p:nvPr/>
        </p:nvSpPr>
        <p:spPr>
          <a:xfrm>
            <a:off x="1456428" y="3667006"/>
            <a:ext cx="597157" cy="107263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验证集</a:t>
            </a:r>
            <a:endParaRPr lang="en-US" altLang="zh-CN" sz="2000" dirty="0">
              <a:latin typeface="+mj-ea"/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22008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8646162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1800" kern="1200" dirty="0">
                <a:solidFill>
                  <a:srgbClr val="00518E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划分成三个集和的标准方法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039F2D1-4BE1-4995-BE2A-153387DF7223}"/>
              </a:ext>
            </a:extLst>
          </p:cNvPr>
          <p:cNvSpPr/>
          <p:nvPr/>
        </p:nvSpPr>
        <p:spPr>
          <a:xfrm>
            <a:off x="1792543" y="1481778"/>
            <a:ext cx="597157" cy="18661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训练集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8BD8D4-CA5C-4813-B9ED-35BE3A4F9899}"/>
              </a:ext>
            </a:extLst>
          </p:cNvPr>
          <p:cNvSpPr txBox="1"/>
          <p:nvPr/>
        </p:nvSpPr>
        <p:spPr>
          <a:xfrm>
            <a:off x="2938292" y="1893258"/>
            <a:ext cx="126025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训练集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A31EB7-DB87-4A3D-8ED0-10746182704C}"/>
              </a:ext>
            </a:extLst>
          </p:cNvPr>
          <p:cNvSpPr txBox="1"/>
          <p:nvPr/>
        </p:nvSpPr>
        <p:spPr>
          <a:xfrm>
            <a:off x="5282226" y="1893258"/>
            <a:ext cx="126025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模型</a:t>
            </a:r>
            <a:r>
              <a:rPr lang="en-US" altLang="zh-CN" sz="2000" dirty="0">
                <a:solidFill>
                  <a:srgbClr val="00518E"/>
                </a:solidFill>
              </a:rPr>
              <a:t>f(x)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1A1FFAFB-8369-4FBE-B779-E4F21A9696F4}"/>
              </a:ext>
            </a:extLst>
          </p:cNvPr>
          <p:cNvSpPr/>
          <p:nvPr/>
        </p:nvSpPr>
        <p:spPr>
          <a:xfrm>
            <a:off x="4472910" y="1815578"/>
            <a:ext cx="597157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5BEACBF1-AA82-446C-A063-D54044D1BDA6}"/>
              </a:ext>
            </a:extLst>
          </p:cNvPr>
          <p:cNvSpPr/>
          <p:nvPr/>
        </p:nvSpPr>
        <p:spPr>
          <a:xfrm>
            <a:off x="6843837" y="1806951"/>
            <a:ext cx="597157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92126374-1A61-4FD3-924D-F96CF0CE9437}"/>
              </a:ext>
            </a:extLst>
          </p:cNvPr>
          <p:cNvSpPr/>
          <p:nvPr/>
        </p:nvSpPr>
        <p:spPr>
          <a:xfrm rot="16200000">
            <a:off x="5613775" y="2501949"/>
            <a:ext cx="597157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E411664-4C81-4BD0-A341-A85A5DA5F9FF}"/>
              </a:ext>
            </a:extLst>
          </p:cNvPr>
          <p:cNvSpPr txBox="1"/>
          <p:nvPr/>
        </p:nvSpPr>
        <p:spPr>
          <a:xfrm>
            <a:off x="5282226" y="3215126"/>
            <a:ext cx="1260255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超参数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94DCFD0-BE59-4F44-B7F3-6D5EF9948DBC}"/>
              </a:ext>
            </a:extLst>
          </p:cNvPr>
          <p:cNvSpPr/>
          <p:nvPr/>
        </p:nvSpPr>
        <p:spPr>
          <a:xfrm>
            <a:off x="1792543" y="3347976"/>
            <a:ext cx="597157" cy="107263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验证集</a:t>
            </a:r>
            <a:endParaRPr lang="en-US" altLang="zh-CN" sz="2000" dirty="0">
              <a:latin typeface="+mj-ea"/>
              <a:ea typeface="+mj-ea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5828FBE-0B5A-40CB-9EE9-4720A925D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350420"/>
              </p:ext>
            </p:extLst>
          </p:nvPr>
        </p:nvGraphicFramePr>
        <p:xfrm>
          <a:off x="2938292" y="453699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20566041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569919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5823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梯度下降步长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验证准确率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8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87.3%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110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88.6%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157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  <a:r>
                        <a:rPr lang="en-US" altLang="zh-C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84.3%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609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76.0%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566823"/>
                  </a:ext>
                </a:extLst>
              </a:tr>
            </a:tbl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8A79B6CC-E349-4A05-BB0A-F9BE7D27A41A}"/>
              </a:ext>
            </a:extLst>
          </p:cNvPr>
          <p:cNvSpPr txBox="1"/>
          <p:nvPr/>
        </p:nvSpPr>
        <p:spPr>
          <a:xfrm>
            <a:off x="7711158" y="1883573"/>
            <a:ext cx="154389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训练好的</a:t>
            </a:r>
            <a:r>
              <a:rPr lang="en-US" altLang="zh-CN" sz="2000" dirty="0">
                <a:solidFill>
                  <a:srgbClr val="00518E"/>
                </a:solidFill>
              </a:rPr>
              <a:t>f(x)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D58F18E-8A64-4392-AC45-7893062C38A5}"/>
                  </a:ext>
                </a:extLst>
              </p:cNvPr>
              <p:cNvSpPr txBox="1"/>
              <p:nvPr/>
            </p:nvSpPr>
            <p:spPr>
              <a:xfrm>
                <a:off x="335278" y="2684670"/>
                <a:ext cx="1260255" cy="429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rgbClr val="00518E"/>
                    </a:solidFill>
                  </a:rPr>
                  <a:t>实验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518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sz="2000" dirty="0">
                  <a:solidFill>
                    <a:srgbClr val="00518E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D58F18E-8A64-4392-AC45-7893062C3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78" y="2684670"/>
                <a:ext cx="1260255" cy="429861"/>
              </a:xfrm>
              <a:prstGeom prst="rect">
                <a:avLst/>
              </a:prstGeom>
              <a:blipFill>
                <a:blip r:embed="rId8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箭头: 右 25">
            <a:extLst>
              <a:ext uri="{FF2B5EF4-FFF2-40B4-BE49-F238E27FC236}">
                <a16:creationId xmlns:a16="http://schemas.microsoft.com/office/drawing/2014/main" id="{BA7912FB-385C-427D-8D6C-392B0335F9AB}"/>
              </a:ext>
            </a:extLst>
          </p:cNvPr>
          <p:cNvSpPr/>
          <p:nvPr/>
        </p:nvSpPr>
        <p:spPr>
          <a:xfrm>
            <a:off x="9389801" y="1831770"/>
            <a:ext cx="721203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8EFA132-E308-4D0E-B9A7-4043CFA7C329}"/>
              </a:ext>
            </a:extLst>
          </p:cNvPr>
          <p:cNvSpPr txBox="1"/>
          <p:nvPr/>
        </p:nvSpPr>
        <p:spPr>
          <a:xfrm>
            <a:off x="10111004" y="1866006"/>
            <a:ext cx="154389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准确率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5" name="箭头: 直角上 4">
            <a:extLst>
              <a:ext uri="{FF2B5EF4-FFF2-40B4-BE49-F238E27FC236}">
                <a16:creationId xmlns:a16="http://schemas.microsoft.com/office/drawing/2014/main" id="{D046EBCD-AF99-453A-81A6-125A163E3AD3}"/>
              </a:ext>
            </a:extLst>
          </p:cNvPr>
          <p:cNvSpPr/>
          <p:nvPr/>
        </p:nvSpPr>
        <p:spPr>
          <a:xfrm>
            <a:off x="3205835" y="2414876"/>
            <a:ext cx="5572405" cy="1569213"/>
          </a:xfrm>
          <a:prstGeom prst="bentUpArrow">
            <a:avLst>
              <a:gd name="adj1" fmla="val 15288"/>
              <a:gd name="adj2" fmla="val 19173"/>
              <a:gd name="adj3" fmla="val 26295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66147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8646162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1800" kern="1200" dirty="0">
                <a:solidFill>
                  <a:srgbClr val="00518E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划分成三个集和的标准方法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039F2D1-4BE1-4995-BE2A-153387DF7223}"/>
              </a:ext>
            </a:extLst>
          </p:cNvPr>
          <p:cNvSpPr/>
          <p:nvPr/>
        </p:nvSpPr>
        <p:spPr>
          <a:xfrm>
            <a:off x="1792543" y="1481778"/>
            <a:ext cx="597157" cy="18661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训练集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8BD8D4-CA5C-4813-B9ED-35BE3A4F9899}"/>
              </a:ext>
            </a:extLst>
          </p:cNvPr>
          <p:cNvSpPr txBox="1"/>
          <p:nvPr/>
        </p:nvSpPr>
        <p:spPr>
          <a:xfrm>
            <a:off x="2938292" y="1893258"/>
            <a:ext cx="126025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训练集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A31EB7-DB87-4A3D-8ED0-10746182704C}"/>
              </a:ext>
            </a:extLst>
          </p:cNvPr>
          <p:cNvSpPr txBox="1"/>
          <p:nvPr/>
        </p:nvSpPr>
        <p:spPr>
          <a:xfrm>
            <a:off x="5282226" y="1893258"/>
            <a:ext cx="126025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模型</a:t>
            </a:r>
            <a:r>
              <a:rPr lang="en-US" altLang="zh-CN" sz="2000" dirty="0">
                <a:solidFill>
                  <a:srgbClr val="00518E"/>
                </a:solidFill>
              </a:rPr>
              <a:t>f(x)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1A1FFAFB-8369-4FBE-B779-E4F21A9696F4}"/>
              </a:ext>
            </a:extLst>
          </p:cNvPr>
          <p:cNvSpPr/>
          <p:nvPr/>
        </p:nvSpPr>
        <p:spPr>
          <a:xfrm>
            <a:off x="4472910" y="1815578"/>
            <a:ext cx="597157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5BEACBF1-AA82-446C-A063-D54044D1BDA6}"/>
              </a:ext>
            </a:extLst>
          </p:cNvPr>
          <p:cNvSpPr/>
          <p:nvPr/>
        </p:nvSpPr>
        <p:spPr>
          <a:xfrm>
            <a:off x="6843837" y="1806951"/>
            <a:ext cx="597157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92126374-1A61-4FD3-924D-F96CF0CE9437}"/>
              </a:ext>
            </a:extLst>
          </p:cNvPr>
          <p:cNvSpPr/>
          <p:nvPr/>
        </p:nvSpPr>
        <p:spPr>
          <a:xfrm rot="16200000">
            <a:off x="5613775" y="2501949"/>
            <a:ext cx="597157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E411664-4C81-4BD0-A341-A85A5DA5F9FF}"/>
              </a:ext>
            </a:extLst>
          </p:cNvPr>
          <p:cNvSpPr txBox="1"/>
          <p:nvPr/>
        </p:nvSpPr>
        <p:spPr>
          <a:xfrm>
            <a:off x="5282226" y="3215126"/>
            <a:ext cx="1260255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超参数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94DCFD0-BE59-4F44-B7F3-6D5EF9948DBC}"/>
              </a:ext>
            </a:extLst>
          </p:cNvPr>
          <p:cNvSpPr/>
          <p:nvPr/>
        </p:nvSpPr>
        <p:spPr>
          <a:xfrm>
            <a:off x="1792543" y="3347976"/>
            <a:ext cx="597157" cy="107263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验证集</a:t>
            </a:r>
            <a:endParaRPr lang="en-US" altLang="zh-CN" sz="2000" dirty="0">
              <a:latin typeface="+mj-ea"/>
              <a:ea typeface="+mj-ea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5828FBE-0B5A-40CB-9EE9-4720A925DA41}"/>
              </a:ext>
            </a:extLst>
          </p:cNvPr>
          <p:cNvGraphicFramePr>
            <a:graphicFrameLocks noGrp="1"/>
          </p:cNvGraphicFramePr>
          <p:nvPr/>
        </p:nvGraphicFramePr>
        <p:xfrm>
          <a:off x="2938292" y="453699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20566041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569919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5823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梯度下降步长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验证准确率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8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87.3%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110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88.6%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157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  <a:r>
                        <a:rPr lang="en-US" altLang="zh-C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84.3%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609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76.0%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566823"/>
                  </a:ext>
                </a:extLst>
              </a:tr>
            </a:tbl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8A79B6CC-E349-4A05-BB0A-F9BE7D27A41A}"/>
              </a:ext>
            </a:extLst>
          </p:cNvPr>
          <p:cNvSpPr txBox="1"/>
          <p:nvPr/>
        </p:nvSpPr>
        <p:spPr>
          <a:xfrm>
            <a:off x="7711158" y="1883573"/>
            <a:ext cx="154389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训练好的</a:t>
            </a:r>
            <a:r>
              <a:rPr lang="en-US" altLang="zh-CN" sz="2000" dirty="0">
                <a:solidFill>
                  <a:srgbClr val="00518E"/>
                </a:solidFill>
              </a:rPr>
              <a:t>f(x)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D58F18E-8A64-4392-AC45-7893062C38A5}"/>
                  </a:ext>
                </a:extLst>
              </p:cNvPr>
              <p:cNvSpPr txBox="1"/>
              <p:nvPr/>
            </p:nvSpPr>
            <p:spPr>
              <a:xfrm>
                <a:off x="335278" y="2684670"/>
                <a:ext cx="1260255" cy="429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rgbClr val="00518E"/>
                    </a:solidFill>
                  </a:rPr>
                  <a:t>实验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518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sz="2000" dirty="0">
                  <a:solidFill>
                    <a:srgbClr val="00518E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D58F18E-8A64-4392-AC45-7893062C3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78" y="2684670"/>
                <a:ext cx="1260255" cy="429861"/>
              </a:xfrm>
              <a:prstGeom prst="rect">
                <a:avLst/>
              </a:prstGeom>
              <a:blipFill>
                <a:blip r:embed="rId8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箭头: 右 25">
            <a:extLst>
              <a:ext uri="{FF2B5EF4-FFF2-40B4-BE49-F238E27FC236}">
                <a16:creationId xmlns:a16="http://schemas.microsoft.com/office/drawing/2014/main" id="{BA7912FB-385C-427D-8D6C-392B0335F9AB}"/>
              </a:ext>
            </a:extLst>
          </p:cNvPr>
          <p:cNvSpPr/>
          <p:nvPr/>
        </p:nvSpPr>
        <p:spPr>
          <a:xfrm>
            <a:off x="9389801" y="1831770"/>
            <a:ext cx="721203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8EFA132-E308-4D0E-B9A7-4043CFA7C329}"/>
              </a:ext>
            </a:extLst>
          </p:cNvPr>
          <p:cNvSpPr txBox="1"/>
          <p:nvPr/>
        </p:nvSpPr>
        <p:spPr>
          <a:xfrm>
            <a:off x="10111004" y="1866006"/>
            <a:ext cx="154389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准确率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5" name="箭头: 直角上 4">
            <a:extLst>
              <a:ext uri="{FF2B5EF4-FFF2-40B4-BE49-F238E27FC236}">
                <a16:creationId xmlns:a16="http://schemas.microsoft.com/office/drawing/2014/main" id="{D046EBCD-AF99-453A-81A6-125A163E3AD3}"/>
              </a:ext>
            </a:extLst>
          </p:cNvPr>
          <p:cNvSpPr/>
          <p:nvPr/>
        </p:nvSpPr>
        <p:spPr>
          <a:xfrm>
            <a:off x="3205835" y="2414876"/>
            <a:ext cx="5572405" cy="1569213"/>
          </a:xfrm>
          <a:prstGeom prst="bentUpArrow">
            <a:avLst>
              <a:gd name="adj1" fmla="val 15288"/>
              <a:gd name="adj2" fmla="val 19173"/>
              <a:gd name="adj3" fmla="val 26295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EDED27-6C97-46CD-AA97-168D0D3BA80B}"/>
              </a:ext>
            </a:extLst>
          </p:cNvPr>
          <p:cNvSpPr/>
          <p:nvPr/>
        </p:nvSpPr>
        <p:spPr>
          <a:xfrm>
            <a:off x="2814320" y="5232400"/>
            <a:ext cx="8534400" cy="427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B2C6FC2-A7B2-4AFB-9C76-42428C76E1DB}"/>
              </a:ext>
            </a:extLst>
          </p:cNvPr>
          <p:cNvSpPr txBox="1"/>
          <p:nvPr/>
        </p:nvSpPr>
        <p:spPr>
          <a:xfrm>
            <a:off x="528636" y="5013079"/>
            <a:ext cx="3891075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得到结论：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步长选择 </a:t>
            </a:r>
            <a:r>
              <a:rPr lang="en-US" altLang="zh-CN" sz="2000" dirty="0">
                <a:solidFill>
                  <a:srgbClr val="00518E"/>
                </a:solidFill>
              </a:rPr>
              <a:t>0.01</a:t>
            </a:r>
            <a:r>
              <a:rPr lang="zh-CN" altLang="en-US" sz="2000" dirty="0">
                <a:solidFill>
                  <a:srgbClr val="00518E"/>
                </a:solidFill>
              </a:rPr>
              <a:t>最好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732647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8646162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1800" kern="1200" dirty="0">
                <a:solidFill>
                  <a:srgbClr val="00518E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划分成三个集和的标准方法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039F2D1-4BE1-4995-BE2A-153387DF7223}"/>
              </a:ext>
            </a:extLst>
          </p:cNvPr>
          <p:cNvSpPr/>
          <p:nvPr/>
        </p:nvSpPr>
        <p:spPr>
          <a:xfrm>
            <a:off x="1792543" y="1481778"/>
            <a:ext cx="597157" cy="18661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训练集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8BD8D4-CA5C-4813-B9ED-35BE3A4F9899}"/>
              </a:ext>
            </a:extLst>
          </p:cNvPr>
          <p:cNvSpPr txBox="1"/>
          <p:nvPr/>
        </p:nvSpPr>
        <p:spPr>
          <a:xfrm>
            <a:off x="2938292" y="1893258"/>
            <a:ext cx="126025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训练集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A31EB7-DB87-4A3D-8ED0-10746182704C}"/>
              </a:ext>
            </a:extLst>
          </p:cNvPr>
          <p:cNvSpPr txBox="1"/>
          <p:nvPr/>
        </p:nvSpPr>
        <p:spPr>
          <a:xfrm>
            <a:off x="5282226" y="1893258"/>
            <a:ext cx="126025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模型</a:t>
            </a:r>
            <a:r>
              <a:rPr lang="en-US" altLang="zh-CN" sz="2000" dirty="0">
                <a:solidFill>
                  <a:srgbClr val="00518E"/>
                </a:solidFill>
              </a:rPr>
              <a:t>f(x)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1A1FFAFB-8369-4FBE-B779-E4F21A9696F4}"/>
              </a:ext>
            </a:extLst>
          </p:cNvPr>
          <p:cNvSpPr/>
          <p:nvPr/>
        </p:nvSpPr>
        <p:spPr>
          <a:xfrm>
            <a:off x="4472910" y="1815578"/>
            <a:ext cx="597157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5BEACBF1-AA82-446C-A063-D54044D1BDA6}"/>
              </a:ext>
            </a:extLst>
          </p:cNvPr>
          <p:cNvSpPr/>
          <p:nvPr/>
        </p:nvSpPr>
        <p:spPr>
          <a:xfrm>
            <a:off x="6843837" y="1806951"/>
            <a:ext cx="597157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92126374-1A61-4FD3-924D-F96CF0CE9437}"/>
              </a:ext>
            </a:extLst>
          </p:cNvPr>
          <p:cNvSpPr/>
          <p:nvPr/>
        </p:nvSpPr>
        <p:spPr>
          <a:xfrm rot="16200000">
            <a:off x="5613775" y="2501949"/>
            <a:ext cx="597157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E411664-4C81-4BD0-A341-A85A5DA5F9FF}"/>
              </a:ext>
            </a:extLst>
          </p:cNvPr>
          <p:cNvSpPr txBox="1"/>
          <p:nvPr/>
        </p:nvSpPr>
        <p:spPr>
          <a:xfrm>
            <a:off x="5282226" y="3215126"/>
            <a:ext cx="1260255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超参数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94DCFD0-BE59-4F44-B7F3-6D5EF9948DBC}"/>
              </a:ext>
            </a:extLst>
          </p:cNvPr>
          <p:cNvSpPr/>
          <p:nvPr/>
        </p:nvSpPr>
        <p:spPr>
          <a:xfrm>
            <a:off x="1792543" y="3347976"/>
            <a:ext cx="597157" cy="107263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验证集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79B6CC-E349-4A05-BB0A-F9BE7D27A41A}"/>
              </a:ext>
            </a:extLst>
          </p:cNvPr>
          <p:cNvSpPr txBox="1"/>
          <p:nvPr/>
        </p:nvSpPr>
        <p:spPr>
          <a:xfrm>
            <a:off x="7711158" y="1883573"/>
            <a:ext cx="154389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训练好的</a:t>
            </a:r>
            <a:r>
              <a:rPr lang="en-US" altLang="zh-CN" sz="2000" dirty="0">
                <a:solidFill>
                  <a:srgbClr val="00518E"/>
                </a:solidFill>
              </a:rPr>
              <a:t>f(x)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D58F18E-8A64-4392-AC45-7893062C38A5}"/>
                  </a:ext>
                </a:extLst>
              </p:cNvPr>
              <p:cNvSpPr txBox="1"/>
              <p:nvPr/>
            </p:nvSpPr>
            <p:spPr>
              <a:xfrm>
                <a:off x="335278" y="2684670"/>
                <a:ext cx="1260255" cy="429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rgbClr val="00518E"/>
                    </a:solidFill>
                  </a:rPr>
                  <a:t>实验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518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sz="2000" dirty="0">
                  <a:solidFill>
                    <a:srgbClr val="00518E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D58F18E-8A64-4392-AC45-7893062C3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78" y="2684670"/>
                <a:ext cx="1260255" cy="429861"/>
              </a:xfrm>
              <a:prstGeom prst="rect">
                <a:avLst/>
              </a:prstGeom>
              <a:blipFill>
                <a:blip r:embed="rId8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箭头: 右 25">
            <a:extLst>
              <a:ext uri="{FF2B5EF4-FFF2-40B4-BE49-F238E27FC236}">
                <a16:creationId xmlns:a16="http://schemas.microsoft.com/office/drawing/2014/main" id="{BA7912FB-385C-427D-8D6C-392B0335F9AB}"/>
              </a:ext>
            </a:extLst>
          </p:cNvPr>
          <p:cNvSpPr/>
          <p:nvPr/>
        </p:nvSpPr>
        <p:spPr>
          <a:xfrm>
            <a:off x="9389801" y="1831770"/>
            <a:ext cx="721203" cy="583106"/>
          </a:xfrm>
          <a:prstGeom prst="rightArrow">
            <a:avLst>
              <a:gd name="adj1" fmla="val 43135"/>
              <a:gd name="adj2" fmla="val 48856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8EFA132-E308-4D0E-B9A7-4043CFA7C329}"/>
              </a:ext>
            </a:extLst>
          </p:cNvPr>
          <p:cNvSpPr txBox="1"/>
          <p:nvPr/>
        </p:nvSpPr>
        <p:spPr>
          <a:xfrm>
            <a:off x="10111004" y="1866006"/>
            <a:ext cx="154389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准确率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5" name="箭头: 直角上 4">
            <a:extLst>
              <a:ext uri="{FF2B5EF4-FFF2-40B4-BE49-F238E27FC236}">
                <a16:creationId xmlns:a16="http://schemas.microsoft.com/office/drawing/2014/main" id="{D046EBCD-AF99-453A-81A6-125A163E3AD3}"/>
              </a:ext>
            </a:extLst>
          </p:cNvPr>
          <p:cNvSpPr/>
          <p:nvPr/>
        </p:nvSpPr>
        <p:spPr>
          <a:xfrm>
            <a:off x="3205835" y="2414876"/>
            <a:ext cx="5572405" cy="1569213"/>
          </a:xfrm>
          <a:prstGeom prst="bentUpArrow">
            <a:avLst>
              <a:gd name="adj1" fmla="val 15288"/>
              <a:gd name="adj2" fmla="val 19173"/>
              <a:gd name="adj3" fmla="val 26295"/>
            </a:avLst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469ED035-C3DC-405A-81C0-E17B4A2ECF55}"/>
              </a:ext>
            </a:extLst>
          </p:cNvPr>
          <p:cNvSpPr/>
          <p:nvPr/>
        </p:nvSpPr>
        <p:spPr>
          <a:xfrm>
            <a:off x="1792542" y="4420609"/>
            <a:ext cx="597157" cy="107263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测试集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15A84D5-7CD5-4BC7-BE47-076F68C9D7C3}"/>
              </a:ext>
            </a:extLst>
          </p:cNvPr>
          <p:cNvSpPr txBox="1"/>
          <p:nvPr/>
        </p:nvSpPr>
        <p:spPr>
          <a:xfrm>
            <a:off x="4057683" y="4544567"/>
            <a:ext cx="6053321" cy="153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一般来讲，训练集：验证集：测试集比例为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518E"/>
                </a:solidFill>
              </a:rPr>
              <a:t>70 : 15 : 15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518E"/>
                </a:solidFill>
              </a:rPr>
              <a:t>80 : 10 : 10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518E"/>
                </a:solidFill>
              </a:rPr>
              <a:t>60 : 20 : 20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20806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8646162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常见的交叉检验方法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划分 训练集 和 验证集 如果直接粗暴划分，可能会面临问题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C22F3A9-6B55-4EF8-91C2-EE74B0FEEACB}"/>
              </a:ext>
            </a:extLst>
          </p:cNvPr>
          <p:cNvSpPr/>
          <p:nvPr/>
        </p:nvSpPr>
        <p:spPr>
          <a:xfrm>
            <a:off x="875350" y="2212272"/>
            <a:ext cx="597157" cy="216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训练集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904B44B-0CD0-40D8-8B75-AAF961169486}"/>
              </a:ext>
            </a:extLst>
          </p:cNvPr>
          <p:cNvSpPr/>
          <p:nvPr/>
        </p:nvSpPr>
        <p:spPr>
          <a:xfrm>
            <a:off x="875350" y="4372272"/>
            <a:ext cx="597157" cy="72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验证集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D4471BB-2BB7-4478-8A77-A0A3C0E01CB0}"/>
              </a:ext>
            </a:extLst>
          </p:cNvPr>
          <p:cNvSpPr/>
          <p:nvPr/>
        </p:nvSpPr>
        <p:spPr>
          <a:xfrm>
            <a:off x="875350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测试集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EB3F38-4CFA-40BF-80C5-F7DEC0F9219A}"/>
              </a:ext>
            </a:extLst>
          </p:cNvPr>
          <p:cNvSpPr txBox="1"/>
          <p:nvPr/>
        </p:nvSpPr>
        <p:spPr>
          <a:xfrm>
            <a:off x="335278" y="3027870"/>
            <a:ext cx="597157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6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6D832D-1E18-405F-8DEA-2E4BB462C3B6}"/>
              </a:ext>
            </a:extLst>
          </p:cNvPr>
          <p:cNvSpPr txBox="1"/>
          <p:nvPr/>
        </p:nvSpPr>
        <p:spPr>
          <a:xfrm>
            <a:off x="335278" y="4484896"/>
            <a:ext cx="597157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2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02953B-6926-4B49-8C00-CD3514EB0013}"/>
              </a:ext>
            </a:extLst>
          </p:cNvPr>
          <p:cNvSpPr txBox="1"/>
          <p:nvPr/>
        </p:nvSpPr>
        <p:spPr>
          <a:xfrm>
            <a:off x="335278" y="5210037"/>
            <a:ext cx="597157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2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83586B4-A12B-4AA2-8E29-585D1D6E04B0}"/>
              </a:ext>
            </a:extLst>
          </p:cNvPr>
          <p:cNvCxnSpPr>
            <a:cxnSpLocks/>
          </p:cNvCxnSpPr>
          <p:nvPr/>
        </p:nvCxnSpPr>
        <p:spPr>
          <a:xfrm>
            <a:off x="578230" y="2212272"/>
            <a:ext cx="200292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7912F92-C71F-4F02-9615-FE5250955171}"/>
              </a:ext>
            </a:extLst>
          </p:cNvPr>
          <p:cNvCxnSpPr>
            <a:cxnSpLocks/>
          </p:cNvCxnSpPr>
          <p:nvPr/>
        </p:nvCxnSpPr>
        <p:spPr>
          <a:xfrm>
            <a:off x="578230" y="5092272"/>
            <a:ext cx="19682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8759D57-BC67-4349-92DC-51E2D262B36A}"/>
              </a:ext>
            </a:extLst>
          </p:cNvPr>
          <p:cNvSpPr txBox="1"/>
          <p:nvPr/>
        </p:nvSpPr>
        <p:spPr>
          <a:xfrm>
            <a:off x="578230" y="1758325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DF6C20"/>
                </a:solidFill>
              </a:rPr>
              <a:t>Case1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98E8334-3172-4916-A3F3-C45CCA87F1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2230" y="2212271"/>
            <a:ext cx="5938958" cy="349251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7A6F636-CBB9-4CD6-B21D-1ECF7E57C30F}"/>
              </a:ext>
            </a:extLst>
          </p:cNvPr>
          <p:cNvSpPr txBox="1"/>
          <p:nvPr/>
        </p:nvSpPr>
        <p:spPr>
          <a:xfrm>
            <a:off x="10692927" y="4484896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DF6C20"/>
                </a:solidFill>
              </a:rPr>
              <a:t>Case1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171CF70-D1C1-4EFB-90F6-2DCE0163CF9F}"/>
              </a:ext>
            </a:extLst>
          </p:cNvPr>
          <p:cNvSpPr txBox="1"/>
          <p:nvPr/>
        </p:nvSpPr>
        <p:spPr>
          <a:xfrm>
            <a:off x="3899253" y="5812272"/>
            <a:ext cx="5736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假设我们按照如 </a:t>
            </a:r>
            <a:r>
              <a:rPr lang="en-US" altLang="zh-CN" sz="2000" dirty="0"/>
              <a:t>Case1 </a:t>
            </a:r>
            <a:r>
              <a:rPr lang="zh-CN" altLang="en-US" sz="2000" dirty="0"/>
              <a:t>的切分方式</a:t>
            </a:r>
            <a:endParaRPr lang="en-US" altLang="zh-CN" sz="2000" dirty="0"/>
          </a:p>
          <a:p>
            <a:r>
              <a:rPr lang="zh-CN" altLang="en-US" sz="2000" dirty="0"/>
              <a:t>得到了右图的准确率曲线</a:t>
            </a:r>
            <a:endParaRPr lang="en-US" altLang="zh-CN" sz="2000" dirty="0"/>
          </a:p>
          <a:p>
            <a:r>
              <a:rPr lang="zh-CN" altLang="en-US" sz="2000" dirty="0"/>
              <a:t>（准确率随着超参变化而变化）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13203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8646162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常见的交叉检验方法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划分 训练集 和 验证集 如果直接粗暴划分，可能会面临问题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C22F3A9-6B55-4EF8-91C2-EE74B0FEEACB}"/>
              </a:ext>
            </a:extLst>
          </p:cNvPr>
          <p:cNvSpPr/>
          <p:nvPr/>
        </p:nvSpPr>
        <p:spPr>
          <a:xfrm>
            <a:off x="875350" y="2212272"/>
            <a:ext cx="597157" cy="216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训练集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904B44B-0CD0-40D8-8B75-AAF961169486}"/>
              </a:ext>
            </a:extLst>
          </p:cNvPr>
          <p:cNvSpPr/>
          <p:nvPr/>
        </p:nvSpPr>
        <p:spPr>
          <a:xfrm>
            <a:off x="875350" y="4372272"/>
            <a:ext cx="597157" cy="72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验证集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D4471BB-2BB7-4478-8A77-A0A3C0E01CB0}"/>
              </a:ext>
            </a:extLst>
          </p:cNvPr>
          <p:cNvSpPr/>
          <p:nvPr/>
        </p:nvSpPr>
        <p:spPr>
          <a:xfrm>
            <a:off x="875350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测试集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EB3F38-4CFA-40BF-80C5-F7DEC0F9219A}"/>
              </a:ext>
            </a:extLst>
          </p:cNvPr>
          <p:cNvSpPr txBox="1"/>
          <p:nvPr/>
        </p:nvSpPr>
        <p:spPr>
          <a:xfrm>
            <a:off x="335278" y="3027870"/>
            <a:ext cx="597157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6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6D832D-1E18-405F-8DEA-2E4BB462C3B6}"/>
              </a:ext>
            </a:extLst>
          </p:cNvPr>
          <p:cNvSpPr txBox="1"/>
          <p:nvPr/>
        </p:nvSpPr>
        <p:spPr>
          <a:xfrm>
            <a:off x="335278" y="4484896"/>
            <a:ext cx="597157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2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02953B-6926-4B49-8C00-CD3514EB0013}"/>
              </a:ext>
            </a:extLst>
          </p:cNvPr>
          <p:cNvSpPr txBox="1"/>
          <p:nvPr/>
        </p:nvSpPr>
        <p:spPr>
          <a:xfrm>
            <a:off x="335278" y="5210037"/>
            <a:ext cx="597157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2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83586B4-A12B-4AA2-8E29-585D1D6E04B0}"/>
              </a:ext>
            </a:extLst>
          </p:cNvPr>
          <p:cNvCxnSpPr>
            <a:cxnSpLocks/>
          </p:cNvCxnSpPr>
          <p:nvPr/>
        </p:nvCxnSpPr>
        <p:spPr>
          <a:xfrm>
            <a:off x="578230" y="2212272"/>
            <a:ext cx="3040416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7912F92-C71F-4F02-9615-FE5250955171}"/>
              </a:ext>
            </a:extLst>
          </p:cNvPr>
          <p:cNvCxnSpPr>
            <a:cxnSpLocks/>
          </p:cNvCxnSpPr>
          <p:nvPr/>
        </p:nvCxnSpPr>
        <p:spPr>
          <a:xfrm>
            <a:off x="578230" y="5092272"/>
            <a:ext cx="3218266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8759D57-BC67-4349-92DC-51E2D262B36A}"/>
              </a:ext>
            </a:extLst>
          </p:cNvPr>
          <p:cNvSpPr txBox="1"/>
          <p:nvPr/>
        </p:nvSpPr>
        <p:spPr>
          <a:xfrm>
            <a:off x="578230" y="1758325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Case1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F54F3CE-2572-4F74-9C52-060C6DB5B4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931" y="2220159"/>
            <a:ext cx="5973659" cy="38425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522DF976-86AE-49DF-B9F7-DC6545417449}"/>
              </a:ext>
            </a:extLst>
          </p:cNvPr>
          <p:cNvSpPr txBox="1"/>
          <p:nvPr/>
        </p:nvSpPr>
        <p:spPr>
          <a:xfrm>
            <a:off x="3899253" y="5812272"/>
            <a:ext cx="5736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但是当我们更改切分方式时，</a:t>
            </a:r>
            <a:endParaRPr lang="en-US" altLang="zh-CN" sz="2000" dirty="0"/>
          </a:p>
          <a:p>
            <a:r>
              <a:rPr lang="zh-CN" altLang="en-US" sz="2000" dirty="0"/>
              <a:t>我们得到了不同的准确率曲线</a:t>
            </a:r>
            <a:endParaRPr lang="en-US" altLang="zh-CN" sz="2000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54A3FD1E-177F-4994-A851-CA4B599C318A}"/>
              </a:ext>
            </a:extLst>
          </p:cNvPr>
          <p:cNvSpPr/>
          <p:nvPr/>
        </p:nvSpPr>
        <p:spPr>
          <a:xfrm>
            <a:off x="1738915" y="2442621"/>
            <a:ext cx="597157" cy="216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685DEFB5-4BBF-48F7-8B89-CFDFA14FB2B6}"/>
              </a:ext>
            </a:extLst>
          </p:cNvPr>
          <p:cNvSpPr/>
          <p:nvPr/>
        </p:nvSpPr>
        <p:spPr>
          <a:xfrm flipV="1">
            <a:off x="1738915" y="2212273"/>
            <a:ext cx="597157" cy="23034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E622731-D97C-4D6F-ADAA-6E4CBA8CC596}"/>
              </a:ext>
            </a:extLst>
          </p:cNvPr>
          <p:cNvSpPr/>
          <p:nvPr/>
        </p:nvSpPr>
        <p:spPr>
          <a:xfrm>
            <a:off x="1738915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BF788DB-F4D8-410B-9450-48EFAC2A69D6}"/>
              </a:ext>
            </a:extLst>
          </p:cNvPr>
          <p:cNvSpPr txBox="1"/>
          <p:nvPr/>
        </p:nvSpPr>
        <p:spPr>
          <a:xfrm>
            <a:off x="1441795" y="1758325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b="1">
                <a:solidFill>
                  <a:srgbClr val="8F8F8F"/>
                </a:solidFill>
              </a:defRPr>
            </a:lvl1pPr>
          </a:lstStyle>
          <a:p>
            <a:r>
              <a:rPr lang="en-US" altLang="zh-CN" dirty="0"/>
              <a:t>Case2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1FD4870-E1B8-478F-8534-6AC6181FF6CA}"/>
              </a:ext>
            </a:extLst>
          </p:cNvPr>
          <p:cNvSpPr/>
          <p:nvPr/>
        </p:nvSpPr>
        <p:spPr>
          <a:xfrm>
            <a:off x="2668320" y="2937329"/>
            <a:ext cx="597157" cy="216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8DECD1B1-AEB1-4B3C-8AB9-8D3A3209A4B1}"/>
              </a:ext>
            </a:extLst>
          </p:cNvPr>
          <p:cNvSpPr/>
          <p:nvPr/>
        </p:nvSpPr>
        <p:spPr>
          <a:xfrm>
            <a:off x="2668320" y="2221134"/>
            <a:ext cx="597157" cy="72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A7F6C33E-368C-4F1E-987A-AB10496C25EE}"/>
              </a:ext>
            </a:extLst>
          </p:cNvPr>
          <p:cNvSpPr/>
          <p:nvPr/>
        </p:nvSpPr>
        <p:spPr>
          <a:xfrm>
            <a:off x="2668320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D381A7C-A863-4031-87FD-35D04C4B6455}"/>
              </a:ext>
            </a:extLst>
          </p:cNvPr>
          <p:cNvSpPr txBox="1"/>
          <p:nvPr/>
        </p:nvSpPr>
        <p:spPr>
          <a:xfrm>
            <a:off x="2371200" y="1758325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b="1">
                <a:solidFill>
                  <a:srgbClr val="0663A0"/>
                </a:solidFill>
              </a:defRPr>
            </a:lvl1pPr>
          </a:lstStyle>
          <a:p>
            <a:r>
              <a:rPr lang="en-US" altLang="zh-CN" dirty="0"/>
              <a:t>Case3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812E68B0-CDCA-4109-AFD1-A742E02521A2}"/>
              </a:ext>
            </a:extLst>
          </p:cNvPr>
          <p:cNvSpPr/>
          <p:nvPr/>
        </p:nvSpPr>
        <p:spPr>
          <a:xfrm>
            <a:off x="1738915" y="4602621"/>
            <a:ext cx="597157" cy="48964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96BD794-5E68-49CE-B3FF-75C158EB4C51}"/>
              </a:ext>
            </a:extLst>
          </p:cNvPr>
          <p:cNvSpPr txBox="1"/>
          <p:nvPr/>
        </p:nvSpPr>
        <p:spPr>
          <a:xfrm>
            <a:off x="10692927" y="4484896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DF6C20"/>
                </a:solidFill>
              </a:rPr>
              <a:t>Case1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6546D4E-8F96-43E7-9B4F-905D2CE72594}"/>
              </a:ext>
            </a:extLst>
          </p:cNvPr>
          <p:cNvSpPr txBox="1"/>
          <p:nvPr/>
        </p:nvSpPr>
        <p:spPr>
          <a:xfrm>
            <a:off x="10944554" y="3902010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0663A0"/>
                </a:solidFill>
              </a:rPr>
              <a:t>Case3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CACB163-2638-46B6-BA9B-706D2F186154}"/>
              </a:ext>
            </a:extLst>
          </p:cNvPr>
          <p:cNvSpPr txBox="1"/>
          <p:nvPr/>
        </p:nvSpPr>
        <p:spPr>
          <a:xfrm>
            <a:off x="10814649" y="4175167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8F8F8F"/>
                </a:solidFill>
              </a:rPr>
              <a:t>Case2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75258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8646162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常见的交叉检验方法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划分 训练集 和 验证集 如果直接粗暴划分，可能会面临问题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C22F3A9-6B55-4EF8-91C2-EE74B0FEEACB}"/>
              </a:ext>
            </a:extLst>
          </p:cNvPr>
          <p:cNvSpPr/>
          <p:nvPr/>
        </p:nvSpPr>
        <p:spPr>
          <a:xfrm>
            <a:off x="875350" y="2212272"/>
            <a:ext cx="597157" cy="216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训练集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904B44B-0CD0-40D8-8B75-AAF961169486}"/>
              </a:ext>
            </a:extLst>
          </p:cNvPr>
          <p:cNvSpPr/>
          <p:nvPr/>
        </p:nvSpPr>
        <p:spPr>
          <a:xfrm>
            <a:off x="875350" y="4372272"/>
            <a:ext cx="597157" cy="72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验证集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D4471BB-2BB7-4478-8A77-A0A3C0E01CB0}"/>
              </a:ext>
            </a:extLst>
          </p:cNvPr>
          <p:cNvSpPr/>
          <p:nvPr/>
        </p:nvSpPr>
        <p:spPr>
          <a:xfrm>
            <a:off x="875350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测试集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EB3F38-4CFA-40BF-80C5-F7DEC0F9219A}"/>
              </a:ext>
            </a:extLst>
          </p:cNvPr>
          <p:cNvSpPr txBox="1"/>
          <p:nvPr/>
        </p:nvSpPr>
        <p:spPr>
          <a:xfrm>
            <a:off x="335278" y="3027870"/>
            <a:ext cx="597157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6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6D832D-1E18-405F-8DEA-2E4BB462C3B6}"/>
              </a:ext>
            </a:extLst>
          </p:cNvPr>
          <p:cNvSpPr txBox="1"/>
          <p:nvPr/>
        </p:nvSpPr>
        <p:spPr>
          <a:xfrm>
            <a:off x="335278" y="4484896"/>
            <a:ext cx="597157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2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02953B-6926-4B49-8C00-CD3514EB0013}"/>
              </a:ext>
            </a:extLst>
          </p:cNvPr>
          <p:cNvSpPr txBox="1"/>
          <p:nvPr/>
        </p:nvSpPr>
        <p:spPr>
          <a:xfrm>
            <a:off x="335278" y="5210037"/>
            <a:ext cx="597157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2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83586B4-A12B-4AA2-8E29-585D1D6E04B0}"/>
              </a:ext>
            </a:extLst>
          </p:cNvPr>
          <p:cNvCxnSpPr>
            <a:cxnSpLocks/>
          </p:cNvCxnSpPr>
          <p:nvPr/>
        </p:nvCxnSpPr>
        <p:spPr>
          <a:xfrm>
            <a:off x="578230" y="2212272"/>
            <a:ext cx="3040416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7912F92-C71F-4F02-9615-FE5250955171}"/>
              </a:ext>
            </a:extLst>
          </p:cNvPr>
          <p:cNvCxnSpPr>
            <a:cxnSpLocks/>
          </p:cNvCxnSpPr>
          <p:nvPr/>
        </p:nvCxnSpPr>
        <p:spPr>
          <a:xfrm>
            <a:off x="578230" y="5092272"/>
            <a:ext cx="3218266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8759D57-BC67-4349-92DC-51E2D262B36A}"/>
              </a:ext>
            </a:extLst>
          </p:cNvPr>
          <p:cNvSpPr txBox="1"/>
          <p:nvPr/>
        </p:nvSpPr>
        <p:spPr>
          <a:xfrm>
            <a:off x="578230" y="1758325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Case1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F54F3CE-2572-4F74-9C52-060C6DB5B4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931" y="2220159"/>
            <a:ext cx="5973659" cy="38425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522DF976-86AE-49DF-B9F7-DC6545417449}"/>
              </a:ext>
            </a:extLst>
          </p:cNvPr>
          <p:cNvSpPr txBox="1"/>
          <p:nvPr/>
        </p:nvSpPr>
        <p:spPr>
          <a:xfrm>
            <a:off x="3420603" y="3571784"/>
            <a:ext cx="57369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因此为了减少数据集划分不同</a:t>
            </a:r>
            <a:endParaRPr lang="en-US" altLang="zh-CN" sz="2000" dirty="0"/>
          </a:p>
          <a:p>
            <a:r>
              <a:rPr lang="zh-CN" altLang="en-US" sz="2000" dirty="0"/>
              <a:t>带来的干扰，我们有规律且多次</a:t>
            </a:r>
            <a:endParaRPr lang="en-US" altLang="zh-CN" sz="2000" dirty="0"/>
          </a:p>
          <a:p>
            <a:r>
              <a:rPr lang="zh-CN" altLang="en-US" sz="2000" dirty="0"/>
              <a:t>划分数据集进行“训练</a:t>
            </a:r>
            <a:r>
              <a:rPr lang="en-US" altLang="zh-CN" sz="2000" dirty="0"/>
              <a:t>-</a:t>
            </a:r>
            <a:r>
              <a:rPr lang="zh-CN" altLang="en-US" sz="2000" dirty="0"/>
              <a:t>验证”，</a:t>
            </a:r>
            <a:endParaRPr lang="en-US" altLang="zh-CN" sz="2000" dirty="0"/>
          </a:p>
          <a:p>
            <a:r>
              <a:rPr lang="zh-CN" altLang="en-US" sz="2000" dirty="0"/>
              <a:t>这就是交叉检验。</a:t>
            </a:r>
            <a:endParaRPr lang="en-US" altLang="zh-CN" sz="2000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54A3FD1E-177F-4994-A851-CA4B599C318A}"/>
              </a:ext>
            </a:extLst>
          </p:cNvPr>
          <p:cNvSpPr/>
          <p:nvPr/>
        </p:nvSpPr>
        <p:spPr>
          <a:xfrm>
            <a:off x="1738915" y="2442621"/>
            <a:ext cx="597157" cy="216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685DEFB5-4BBF-48F7-8B89-CFDFA14FB2B6}"/>
              </a:ext>
            </a:extLst>
          </p:cNvPr>
          <p:cNvSpPr/>
          <p:nvPr/>
        </p:nvSpPr>
        <p:spPr>
          <a:xfrm flipV="1">
            <a:off x="1738915" y="2212273"/>
            <a:ext cx="597157" cy="23034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E622731-D97C-4D6F-ADAA-6E4CBA8CC596}"/>
              </a:ext>
            </a:extLst>
          </p:cNvPr>
          <p:cNvSpPr/>
          <p:nvPr/>
        </p:nvSpPr>
        <p:spPr>
          <a:xfrm>
            <a:off x="1738915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BF788DB-F4D8-410B-9450-48EFAC2A69D6}"/>
              </a:ext>
            </a:extLst>
          </p:cNvPr>
          <p:cNvSpPr txBox="1"/>
          <p:nvPr/>
        </p:nvSpPr>
        <p:spPr>
          <a:xfrm>
            <a:off x="1441795" y="1758325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b="1">
                <a:solidFill>
                  <a:srgbClr val="8F8F8F"/>
                </a:solidFill>
              </a:defRPr>
            </a:lvl1pPr>
          </a:lstStyle>
          <a:p>
            <a:r>
              <a:rPr lang="en-US" altLang="zh-CN" dirty="0"/>
              <a:t>Case2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1FD4870-E1B8-478F-8534-6AC6181FF6CA}"/>
              </a:ext>
            </a:extLst>
          </p:cNvPr>
          <p:cNvSpPr/>
          <p:nvPr/>
        </p:nvSpPr>
        <p:spPr>
          <a:xfrm>
            <a:off x="2668320" y="2937329"/>
            <a:ext cx="597157" cy="216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8DECD1B1-AEB1-4B3C-8AB9-8D3A3209A4B1}"/>
              </a:ext>
            </a:extLst>
          </p:cNvPr>
          <p:cNvSpPr/>
          <p:nvPr/>
        </p:nvSpPr>
        <p:spPr>
          <a:xfrm>
            <a:off x="2668320" y="2221134"/>
            <a:ext cx="597157" cy="72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A7F6C33E-368C-4F1E-987A-AB10496C25EE}"/>
              </a:ext>
            </a:extLst>
          </p:cNvPr>
          <p:cNvSpPr/>
          <p:nvPr/>
        </p:nvSpPr>
        <p:spPr>
          <a:xfrm>
            <a:off x="2668320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D381A7C-A863-4031-87FD-35D04C4B6455}"/>
              </a:ext>
            </a:extLst>
          </p:cNvPr>
          <p:cNvSpPr txBox="1"/>
          <p:nvPr/>
        </p:nvSpPr>
        <p:spPr>
          <a:xfrm>
            <a:off x="2371200" y="1758325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b="1">
                <a:solidFill>
                  <a:srgbClr val="0663A0"/>
                </a:solidFill>
              </a:defRPr>
            </a:lvl1pPr>
          </a:lstStyle>
          <a:p>
            <a:r>
              <a:rPr lang="en-US" altLang="zh-CN" dirty="0"/>
              <a:t>Case3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812E68B0-CDCA-4109-AFD1-A742E02521A2}"/>
              </a:ext>
            </a:extLst>
          </p:cNvPr>
          <p:cNvSpPr/>
          <p:nvPr/>
        </p:nvSpPr>
        <p:spPr>
          <a:xfrm>
            <a:off x="1738915" y="4602621"/>
            <a:ext cx="597157" cy="48964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96BD794-5E68-49CE-B3FF-75C158EB4C51}"/>
              </a:ext>
            </a:extLst>
          </p:cNvPr>
          <p:cNvSpPr txBox="1"/>
          <p:nvPr/>
        </p:nvSpPr>
        <p:spPr>
          <a:xfrm>
            <a:off x="10692927" y="4484896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DF6C20"/>
                </a:solidFill>
              </a:rPr>
              <a:t>Case1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6546D4E-8F96-43E7-9B4F-905D2CE72594}"/>
              </a:ext>
            </a:extLst>
          </p:cNvPr>
          <p:cNvSpPr txBox="1"/>
          <p:nvPr/>
        </p:nvSpPr>
        <p:spPr>
          <a:xfrm>
            <a:off x="10944554" y="3902010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0663A0"/>
                </a:solidFill>
              </a:rPr>
              <a:t>Case3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CACB163-2638-46B6-BA9B-706D2F186154}"/>
              </a:ext>
            </a:extLst>
          </p:cNvPr>
          <p:cNvSpPr txBox="1"/>
          <p:nvPr/>
        </p:nvSpPr>
        <p:spPr>
          <a:xfrm>
            <a:off x="10814649" y="4175167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8F8F8F"/>
                </a:solidFill>
              </a:rPr>
              <a:t>Case2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8545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数据清洗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4989450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缺失值的处理：清理“脏”数据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数据缺失示例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B0A0D4-6D1E-4FD3-BFA5-16AC65F1B4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3596" y="1919841"/>
            <a:ext cx="8904808" cy="2930696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32100F-A916-446C-BFBB-617DD4E915D9}"/>
              </a:ext>
            </a:extLst>
          </p:cNvPr>
          <p:cNvSpPr/>
          <p:nvPr/>
        </p:nvSpPr>
        <p:spPr>
          <a:xfrm>
            <a:off x="6096000" y="3857398"/>
            <a:ext cx="592139" cy="410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ADF8F94-8F7E-4C71-B5C1-DF2CE0441C54}"/>
              </a:ext>
            </a:extLst>
          </p:cNvPr>
          <p:cNvSpPr/>
          <p:nvPr/>
        </p:nvSpPr>
        <p:spPr>
          <a:xfrm>
            <a:off x="6739255" y="2936769"/>
            <a:ext cx="592139" cy="410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5285CDDF-BDAB-4473-9A14-1D3EB31A50F2}"/>
              </a:ext>
            </a:extLst>
          </p:cNvPr>
          <p:cNvSpPr/>
          <p:nvPr/>
        </p:nvSpPr>
        <p:spPr>
          <a:xfrm>
            <a:off x="2509520" y="5303520"/>
            <a:ext cx="3870960" cy="1204692"/>
          </a:xfrm>
          <a:prstGeom prst="wedgeRectCallout">
            <a:avLst>
              <a:gd name="adj1" fmla="val 48442"/>
              <a:gd name="adj2" fmla="val -12192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可能由于数据采集故障</a:t>
            </a:r>
          </a:p>
        </p:txBody>
      </p:sp>
      <p:sp>
        <p:nvSpPr>
          <p:cNvPr id="12" name="对话气泡: 矩形 11">
            <a:extLst>
              <a:ext uri="{FF2B5EF4-FFF2-40B4-BE49-F238E27FC236}">
                <a16:creationId xmlns:a16="http://schemas.microsoft.com/office/drawing/2014/main" id="{795DDB0A-D419-48E7-9265-44310D068986}"/>
              </a:ext>
            </a:extLst>
          </p:cNvPr>
          <p:cNvSpPr/>
          <p:nvPr/>
        </p:nvSpPr>
        <p:spPr>
          <a:xfrm>
            <a:off x="7331394" y="522508"/>
            <a:ext cx="2546985" cy="1204692"/>
          </a:xfrm>
          <a:prstGeom prst="wedgeRectCallout">
            <a:avLst>
              <a:gd name="adj1" fmla="val -52677"/>
              <a:gd name="adj2" fmla="val 14457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可能由于未填职业信息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180374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8646162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常见的交叉检验方法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划分 训练集 和 验证集 如果直接粗暴划分，可能会面临问题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C22F3A9-6B55-4EF8-91C2-EE74B0FEEACB}"/>
              </a:ext>
            </a:extLst>
          </p:cNvPr>
          <p:cNvSpPr/>
          <p:nvPr/>
        </p:nvSpPr>
        <p:spPr>
          <a:xfrm>
            <a:off x="875350" y="2212272"/>
            <a:ext cx="597157" cy="216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训练集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904B44B-0CD0-40D8-8B75-AAF961169486}"/>
              </a:ext>
            </a:extLst>
          </p:cNvPr>
          <p:cNvSpPr/>
          <p:nvPr/>
        </p:nvSpPr>
        <p:spPr>
          <a:xfrm>
            <a:off x="875350" y="4372272"/>
            <a:ext cx="597157" cy="72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验证集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D4471BB-2BB7-4478-8A77-A0A3C0E01CB0}"/>
              </a:ext>
            </a:extLst>
          </p:cNvPr>
          <p:cNvSpPr/>
          <p:nvPr/>
        </p:nvSpPr>
        <p:spPr>
          <a:xfrm>
            <a:off x="875350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测试集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EB3F38-4CFA-40BF-80C5-F7DEC0F9219A}"/>
              </a:ext>
            </a:extLst>
          </p:cNvPr>
          <p:cNvSpPr txBox="1"/>
          <p:nvPr/>
        </p:nvSpPr>
        <p:spPr>
          <a:xfrm>
            <a:off x="335278" y="3027870"/>
            <a:ext cx="597157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6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6D832D-1E18-405F-8DEA-2E4BB462C3B6}"/>
              </a:ext>
            </a:extLst>
          </p:cNvPr>
          <p:cNvSpPr txBox="1"/>
          <p:nvPr/>
        </p:nvSpPr>
        <p:spPr>
          <a:xfrm>
            <a:off x="335278" y="4484896"/>
            <a:ext cx="597157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2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02953B-6926-4B49-8C00-CD3514EB0013}"/>
              </a:ext>
            </a:extLst>
          </p:cNvPr>
          <p:cNvSpPr txBox="1"/>
          <p:nvPr/>
        </p:nvSpPr>
        <p:spPr>
          <a:xfrm>
            <a:off x="335278" y="5210037"/>
            <a:ext cx="597157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2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83586B4-A12B-4AA2-8E29-585D1D6E04B0}"/>
              </a:ext>
            </a:extLst>
          </p:cNvPr>
          <p:cNvCxnSpPr>
            <a:cxnSpLocks/>
          </p:cNvCxnSpPr>
          <p:nvPr/>
        </p:nvCxnSpPr>
        <p:spPr>
          <a:xfrm>
            <a:off x="578230" y="2212272"/>
            <a:ext cx="389217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7912F92-C71F-4F02-9615-FE5250955171}"/>
              </a:ext>
            </a:extLst>
          </p:cNvPr>
          <p:cNvCxnSpPr>
            <a:cxnSpLocks/>
          </p:cNvCxnSpPr>
          <p:nvPr/>
        </p:nvCxnSpPr>
        <p:spPr>
          <a:xfrm>
            <a:off x="578230" y="5092272"/>
            <a:ext cx="389217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E622731-D97C-4D6F-ADAA-6E4CBA8CC596}"/>
              </a:ext>
            </a:extLst>
          </p:cNvPr>
          <p:cNvSpPr/>
          <p:nvPr/>
        </p:nvSpPr>
        <p:spPr>
          <a:xfrm>
            <a:off x="1738915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A7F6C33E-368C-4F1E-987A-AB10496C25EE}"/>
              </a:ext>
            </a:extLst>
          </p:cNvPr>
          <p:cNvSpPr/>
          <p:nvPr/>
        </p:nvSpPr>
        <p:spPr>
          <a:xfrm>
            <a:off x="2668320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3F28B52C-22C8-41B1-9C23-DA1DA7C3C5B6}"/>
              </a:ext>
            </a:extLst>
          </p:cNvPr>
          <p:cNvSpPr/>
          <p:nvPr/>
        </p:nvSpPr>
        <p:spPr>
          <a:xfrm>
            <a:off x="3597725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7BF2239A-0201-447E-BDF9-B47FD470E503}"/>
              </a:ext>
            </a:extLst>
          </p:cNvPr>
          <p:cNvSpPr/>
          <p:nvPr/>
        </p:nvSpPr>
        <p:spPr>
          <a:xfrm>
            <a:off x="1738913" y="4372272"/>
            <a:ext cx="597157" cy="72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728D68C7-0962-4EC0-A7D6-42A34B9258DD}"/>
              </a:ext>
            </a:extLst>
          </p:cNvPr>
          <p:cNvSpPr/>
          <p:nvPr/>
        </p:nvSpPr>
        <p:spPr>
          <a:xfrm>
            <a:off x="1738910" y="3652272"/>
            <a:ext cx="597157" cy="72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6D4123D6-60E3-4EA3-BB24-D7AF13705406}"/>
              </a:ext>
            </a:extLst>
          </p:cNvPr>
          <p:cNvSpPr/>
          <p:nvPr/>
        </p:nvSpPr>
        <p:spPr>
          <a:xfrm>
            <a:off x="1738911" y="2221738"/>
            <a:ext cx="597157" cy="14210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70F0885B-C160-4320-9BE7-B57C148FBA44}"/>
              </a:ext>
            </a:extLst>
          </p:cNvPr>
          <p:cNvSpPr/>
          <p:nvPr/>
        </p:nvSpPr>
        <p:spPr>
          <a:xfrm>
            <a:off x="2667515" y="3642805"/>
            <a:ext cx="597157" cy="14494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F470CCB-4139-445B-B9CE-4B33D06169EB}"/>
              </a:ext>
            </a:extLst>
          </p:cNvPr>
          <p:cNvSpPr/>
          <p:nvPr/>
        </p:nvSpPr>
        <p:spPr>
          <a:xfrm>
            <a:off x="2667516" y="2922806"/>
            <a:ext cx="597157" cy="72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46B475AB-AA84-496C-B8FE-6D3A05871955}"/>
              </a:ext>
            </a:extLst>
          </p:cNvPr>
          <p:cNvSpPr/>
          <p:nvPr/>
        </p:nvSpPr>
        <p:spPr>
          <a:xfrm>
            <a:off x="2667516" y="2212272"/>
            <a:ext cx="597157" cy="72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382A5BE1-B1D7-461A-939D-967F1D18A2A1}"/>
              </a:ext>
            </a:extLst>
          </p:cNvPr>
          <p:cNvSpPr/>
          <p:nvPr/>
        </p:nvSpPr>
        <p:spPr>
          <a:xfrm>
            <a:off x="3597723" y="2212272"/>
            <a:ext cx="597157" cy="72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398020D2-E538-45E4-9794-F6BD647805DE}"/>
              </a:ext>
            </a:extLst>
          </p:cNvPr>
          <p:cNvSpPr/>
          <p:nvPr/>
        </p:nvSpPr>
        <p:spPr>
          <a:xfrm>
            <a:off x="3597723" y="2932675"/>
            <a:ext cx="597157" cy="21595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3083A95-B294-47B5-8475-C38D7EDFE296}"/>
              </a:ext>
            </a:extLst>
          </p:cNvPr>
          <p:cNvSpPr txBox="1"/>
          <p:nvPr/>
        </p:nvSpPr>
        <p:spPr>
          <a:xfrm>
            <a:off x="5567680" y="2212272"/>
            <a:ext cx="5736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如左图，对于我们将数据划分 </a:t>
            </a:r>
            <a:r>
              <a:rPr lang="en-US" altLang="zh-CN" sz="2000" dirty="0"/>
              <a:t>4 </a:t>
            </a:r>
            <a:r>
              <a:rPr lang="zh-CN" altLang="en-US" sz="2000" dirty="0"/>
              <a:t>次，</a:t>
            </a:r>
            <a:endParaRPr lang="en-US" altLang="zh-CN" sz="2000" dirty="0"/>
          </a:p>
          <a:p>
            <a:r>
              <a:rPr lang="zh-CN" altLang="en-US" sz="2000" dirty="0"/>
              <a:t>对于每个 </a:t>
            </a:r>
            <a:r>
              <a:rPr lang="en-US" altLang="zh-CN" sz="2000" dirty="0"/>
              <a:t>Case </a:t>
            </a:r>
            <a:r>
              <a:rPr lang="zh-CN" altLang="en-US" sz="2000" dirty="0"/>
              <a:t>都进行一组实验</a:t>
            </a:r>
            <a:endParaRPr lang="en-US" altLang="zh-CN" sz="2000" dirty="0"/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38F065BA-20CB-45C0-9215-F2B714917614}"/>
              </a:ext>
            </a:extLst>
          </p:cNvPr>
          <p:cNvCxnSpPr>
            <a:cxnSpLocks/>
          </p:cNvCxnSpPr>
          <p:nvPr/>
        </p:nvCxnSpPr>
        <p:spPr>
          <a:xfrm>
            <a:off x="578230" y="2212272"/>
            <a:ext cx="3040416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94F43296-6ABB-41A8-BC0A-119D8BBE3FC9}"/>
              </a:ext>
            </a:extLst>
          </p:cNvPr>
          <p:cNvSpPr txBox="1"/>
          <p:nvPr/>
        </p:nvSpPr>
        <p:spPr>
          <a:xfrm>
            <a:off x="578230" y="1758325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Case1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C289431-0254-431E-9C9A-6002549D5ADF}"/>
              </a:ext>
            </a:extLst>
          </p:cNvPr>
          <p:cNvSpPr txBox="1"/>
          <p:nvPr/>
        </p:nvSpPr>
        <p:spPr>
          <a:xfrm>
            <a:off x="1441795" y="1758325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b="1">
                <a:solidFill>
                  <a:srgbClr val="8F8F8F"/>
                </a:solidFill>
              </a:defRPr>
            </a:lvl1pPr>
          </a:lstStyle>
          <a:p>
            <a:r>
              <a:rPr lang="en-US" altLang="zh-CN" dirty="0"/>
              <a:t>Case2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2D99D8E-095D-4145-A046-9270E6876FF8}"/>
              </a:ext>
            </a:extLst>
          </p:cNvPr>
          <p:cNvSpPr txBox="1"/>
          <p:nvPr/>
        </p:nvSpPr>
        <p:spPr>
          <a:xfrm>
            <a:off x="2371200" y="1758325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b="1">
                <a:solidFill>
                  <a:srgbClr val="0663A0"/>
                </a:solidFill>
              </a:defRPr>
            </a:lvl1pPr>
          </a:lstStyle>
          <a:p>
            <a:r>
              <a:rPr lang="en-US" altLang="zh-CN" dirty="0"/>
              <a:t>Case3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A03DA03-985A-46A2-84EF-126598529D1E}"/>
              </a:ext>
            </a:extLst>
          </p:cNvPr>
          <p:cNvSpPr txBox="1"/>
          <p:nvPr/>
        </p:nvSpPr>
        <p:spPr>
          <a:xfrm>
            <a:off x="3272578" y="1748860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b="1">
                <a:solidFill>
                  <a:srgbClr val="0663A0"/>
                </a:solidFill>
              </a:defRPr>
            </a:lvl1pPr>
          </a:lstStyle>
          <a:p>
            <a:r>
              <a:rPr lang="en-US" altLang="zh-CN" dirty="0">
                <a:solidFill>
                  <a:schemeClr val="accent3">
                    <a:lumMod val="75000"/>
                  </a:schemeClr>
                </a:solidFill>
              </a:rPr>
              <a:t>Case4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47283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8646162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常见的交叉检验方法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划分 训练集 和 验证集 如果直接粗暴划分，可能会面临问题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C22F3A9-6B55-4EF8-91C2-EE74B0FEEACB}"/>
              </a:ext>
            </a:extLst>
          </p:cNvPr>
          <p:cNvSpPr/>
          <p:nvPr/>
        </p:nvSpPr>
        <p:spPr>
          <a:xfrm>
            <a:off x="875350" y="2212272"/>
            <a:ext cx="597157" cy="216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训练集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904B44B-0CD0-40D8-8B75-AAF961169486}"/>
              </a:ext>
            </a:extLst>
          </p:cNvPr>
          <p:cNvSpPr/>
          <p:nvPr/>
        </p:nvSpPr>
        <p:spPr>
          <a:xfrm>
            <a:off x="875350" y="4372272"/>
            <a:ext cx="597157" cy="72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验证集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D4471BB-2BB7-4478-8A77-A0A3C0E01CB0}"/>
              </a:ext>
            </a:extLst>
          </p:cNvPr>
          <p:cNvSpPr/>
          <p:nvPr/>
        </p:nvSpPr>
        <p:spPr>
          <a:xfrm>
            <a:off x="875350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测试集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EB3F38-4CFA-40BF-80C5-F7DEC0F9219A}"/>
              </a:ext>
            </a:extLst>
          </p:cNvPr>
          <p:cNvSpPr txBox="1"/>
          <p:nvPr/>
        </p:nvSpPr>
        <p:spPr>
          <a:xfrm>
            <a:off x="335278" y="3027870"/>
            <a:ext cx="597157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6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6D832D-1E18-405F-8DEA-2E4BB462C3B6}"/>
              </a:ext>
            </a:extLst>
          </p:cNvPr>
          <p:cNvSpPr txBox="1"/>
          <p:nvPr/>
        </p:nvSpPr>
        <p:spPr>
          <a:xfrm>
            <a:off x="335278" y="4484896"/>
            <a:ext cx="597157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2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02953B-6926-4B49-8C00-CD3514EB0013}"/>
              </a:ext>
            </a:extLst>
          </p:cNvPr>
          <p:cNvSpPr txBox="1"/>
          <p:nvPr/>
        </p:nvSpPr>
        <p:spPr>
          <a:xfrm>
            <a:off x="335278" y="5210037"/>
            <a:ext cx="597157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2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83586B4-A12B-4AA2-8E29-585D1D6E04B0}"/>
              </a:ext>
            </a:extLst>
          </p:cNvPr>
          <p:cNvCxnSpPr>
            <a:cxnSpLocks/>
          </p:cNvCxnSpPr>
          <p:nvPr/>
        </p:nvCxnSpPr>
        <p:spPr>
          <a:xfrm>
            <a:off x="578230" y="2212272"/>
            <a:ext cx="389217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7912F92-C71F-4F02-9615-FE5250955171}"/>
              </a:ext>
            </a:extLst>
          </p:cNvPr>
          <p:cNvCxnSpPr>
            <a:cxnSpLocks/>
          </p:cNvCxnSpPr>
          <p:nvPr/>
        </p:nvCxnSpPr>
        <p:spPr>
          <a:xfrm>
            <a:off x="578230" y="5092272"/>
            <a:ext cx="389217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E622731-D97C-4D6F-ADAA-6E4CBA8CC596}"/>
              </a:ext>
            </a:extLst>
          </p:cNvPr>
          <p:cNvSpPr/>
          <p:nvPr/>
        </p:nvSpPr>
        <p:spPr>
          <a:xfrm>
            <a:off x="1738915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A7F6C33E-368C-4F1E-987A-AB10496C25EE}"/>
              </a:ext>
            </a:extLst>
          </p:cNvPr>
          <p:cNvSpPr/>
          <p:nvPr/>
        </p:nvSpPr>
        <p:spPr>
          <a:xfrm>
            <a:off x="2668320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3F28B52C-22C8-41B1-9C23-DA1DA7C3C5B6}"/>
              </a:ext>
            </a:extLst>
          </p:cNvPr>
          <p:cNvSpPr/>
          <p:nvPr/>
        </p:nvSpPr>
        <p:spPr>
          <a:xfrm>
            <a:off x="3597725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7BF2239A-0201-447E-BDF9-B47FD470E503}"/>
              </a:ext>
            </a:extLst>
          </p:cNvPr>
          <p:cNvSpPr/>
          <p:nvPr/>
        </p:nvSpPr>
        <p:spPr>
          <a:xfrm>
            <a:off x="1738913" y="4372272"/>
            <a:ext cx="597157" cy="72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728D68C7-0962-4EC0-A7D6-42A34B9258DD}"/>
              </a:ext>
            </a:extLst>
          </p:cNvPr>
          <p:cNvSpPr/>
          <p:nvPr/>
        </p:nvSpPr>
        <p:spPr>
          <a:xfrm>
            <a:off x="1738910" y="3652272"/>
            <a:ext cx="597157" cy="72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6D4123D6-60E3-4EA3-BB24-D7AF13705406}"/>
              </a:ext>
            </a:extLst>
          </p:cNvPr>
          <p:cNvSpPr/>
          <p:nvPr/>
        </p:nvSpPr>
        <p:spPr>
          <a:xfrm>
            <a:off x="1738911" y="2221738"/>
            <a:ext cx="597157" cy="14210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70F0885B-C160-4320-9BE7-B57C148FBA44}"/>
              </a:ext>
            </a:extLst>
          </p:cNvPr>
          <p:cNvSpPr/>
          <p:nvPr/>
        </p:nvSpPr>
        <p:spPr>
          <a:xfrm>
            <a:off x="2667515" y="3642805"/>
            <a:ext cx="597157" cy="14494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F470CCB-4139-445B-B9CE-4B33D06169EB}"/>
              </a:ext>
            </a:extLst>
          </p:cNvPr>
          <p:cNvSpPr/>
          <p:nvPr/>
        </p:nvSpPr>
        <p:spPr>
          <a:xfrm>
            <a:off x="2667516" y="2922806"/>
            <a:ext cx="597157" cy="72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46B475AB-AA84-496C-B8FE-6D3A05871955}"/>
              </a:ext>
            </a:extLst>
          </p:cNvPr>
          <p:cNvSpPr/>
          <p:nvPr/>
        </p:nvSpPr>
        <p:spPr>
          <a:xfrm>
            <a:off x="2667516" y="2212272"/>
            <a:ext cx="597157" cy="72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382A5BE1-B1D7-461A-939D-967F1D18A2A1}"/>
              </a:ext>
            </a:extLst>
          </p:cNvPr>
          <p:cNvSpPr/>
          <p:nvPr/>
        </p:nvSpPr>
        <p:spPr>
          <a:xfrm>
            <a:off x="3597723" y="2212272"/>
            <a:ext cx="597157" cy="72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398020D2-E538-45E4-9794-F6BD647805DE}"/>
              </a:ext>
            </a:extLst>
          </p:cNvPr>
          <p:cNvSpPr/>
          <p:nvPr/>
        </p:nvSpPr>
        <p:spPr>
          <a:xfrm>
            <a:off x="3597723" y="2932675"/>
            <a:ext cx="597157" cy="21595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38F065BA-20CB-45C0-9215-F2B714917614}"/>
              </a:ext>
            </a:extLst>
          </p:cNvPr>
          <p:cNvCxnSpPr>
            <a:cxnSpLocks/>
          </p:cNvCxnSpPr>
          <p:nvPr/>
        </p:nvCxnSpPr>
        <p:spPr>
          <a:xfrm>
            <a:off x="578230" y="2212272"/>
            <a:ext cx="3040416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94F43296-6ABB-41A8-BC0A-119D8BBE3FC9}"/>
              </a:ext>
            </a:extLst>
          </p:cNvPr>
          <p:cNvSpPr txBox="1"/>
          <p:nvPr/>
        </p:nvSpPr>
        <p:spPr>
          <a:xfrm>
            <a:off x="578230" y="1758325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Case1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C289431-0254-431E-9C9A-6002549D5ADF}"/>
              </a:ext>
            </a:extLst>
          </p:cNvPr>
          <p:cNvSpPr txBox="1"/>
          <p:nvPr/>
        </p:nvSpPr>
        <p:spPr>
          <a:xfrm>
            <a:off x="1441795" y="1758325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b="1">
                <a:solidFill>
                  <a:srgbClr val="8F8F8F"/>
                </a:solidFill>
              </a:defRPr>
            </a:lvl1pPr>
          </a:lstStyle>
          <a:p>
            <a:r>
              <a:rPr lang="en-US" altLang="zh-CN" dirty="0"/>
              <a:t>Case2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2D99D8E-095D-4145-A046-9270E6876FF8}"/>
              </a:ext>
            </a:extLst>
          </p:cNvPr>
          <p:cNvSpPr txBox="1"/>
          <p:nvPr/>
        </p:nvSpPr>
        <p:spPr>
          <a:xfrm>
            <a:off x="2371200" y="1758325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b="1">
                <a:solidFill>
                  <a:srgbClr val="0663A0"/>
                </a:solidFill>
              </a:defRPr>
            </a:lvl1pPr>
          </a:lstStyle>
          <a:p>
            <a:r>
              <a:rPr lang="en-US" altLang="zh-CN" dirty="0"/>
              <a:t>Case3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A03DA03-985A-46A2-84EF-126598529D1E}"/>
              </a:ext>
            </a:extLst>
          </p:cNvPr>
          <p:cNvSpPr txBox="1"/>
          <p:nvPr/>
        </p:nvSpPr>
        <p:spPr>
          <a:xfrm>
            <a:off x="3272578" y="1748860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b="1">
                <a:solidFill>
                  <a:srgbClr val="0663A0"/>
                </a:solidFill>
              </a:defRPr>
            </a:lvl1pPr>
          </a:lstStyle>
          <a:p>
            <a:r>
              <a:rPr lang="en-US" altLang="zh-CN" dirty="0">
                <a:solidFill>
                  <a:schemeClr val="accent3">
                    <a:lumMod val="75000"/>
                  </a:schemeClr>
                </a:solidFill>
              </a:rPr>
              <a:t>Case4</a:t>
            </a:r>
          </a:p>
        </p:txBody>
      </p:sp>
      <p:graphicFrame>
        <p:nvGraphicFramePr>
          <p:cNvPr id="33" name="表格 4">
            <a:extLst>
              <a:ext uri="{FF2B5EF4-FFF2-40B4-BE49-F238E27FC236}">
                <a16:creationId xmlns:a16="http://schemas.microsoft.com/office/drawing/2014/main" id="{1FD85207-98C5-4D78-BA50-C7C69D10D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645162"/>
              </p:ext>
            </p:extLst>
          </p:nvPr>
        </p:nvGraphicFramePr>
        <p:xfrm>
          <a:off x="6118934" y="1955430"/>
          <a:ext cx="561678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63">
                  <a:extLst>
                    <a:ext uri="{9D8B030D-6E8A-4147-A177-3AD203B41FA5}">
                      <a16:colId xmlns:a16="http://schemas.microsoft.com/office/drawing/2014/main" val="4205660415"/>
                    </a:ext>
                  </a:extLst>
                </a:gridCol>
                <a:gridCol w="1872263">
                  <a:extLst>
                    <a:ext uri="{9D8B030D-6E8A-4147-A177-3AD203B41FA5}">
                      <a16:colId xmlns:a16="http://schemas.microsoft.com/office/drawing/2014/main" val="3356991983"/>
                    </a:ext>
                  </a:extLst>
                </a:gridCol>
                <a:gridCol w="1872263">
                  <a:extLst>
                    <a:ext uri="{9D8B030D-6E8A-4147-A177-3AD203B41FA5}">
                      <a16:colId xmlns:a16="http://schemas.microsoft.com/office/drawing/2014/main" val="65823347"/>
                    </a:ext>
                  </a:extLst>
                </a:gridCol>
              </a:tblGrid>
              <a:tr h="31947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梯度下降步长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验证准确率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87903"/>
                  </a:ext>
                </a:extLst>
              </a:tr>
              <a:tr h="31947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87.3%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110823"/>
                  </a:ext>
                </a:extLst>
              </a:tr>
              <a:tr h="31947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88.6%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157272"/>
                  </a:ext>
                </a:extLst>
              </a:tr>
              <a:tr h="31947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  <a:r>
                        <a:rPr lang="en-US" altLang="zh-C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84.3%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609925"/>
                  </a:ext>
                </a:extLst>
              </a:tr>
              <a:tr h="31947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76.0%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566823"/>
                  </a:ext>
                </a:extLst>
              </a:tr>
            </a:tbl>
          </a:graphicData>
        </a:graphic>
      </p:graphicFrame>
      <p:graphicFrame>
        <p:nvGraphicFramePr>
          <p:cNvPr id="34" name="表格 4">
            <a:extLst>
              <a:ext uri="{FF2B5EF4-FFF2-40B4-BE49-F238E27FC236}">
                <a16:creationId xmlns:a16="http://schemas.microsoft.com/office/drawing/2014/main" id="{9ED6CC8A-5971-4567-AF3A-F3C1E5377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402706"/>
              </p:ext>
            </p:extLst>
          </p:nvPr>
        </p:nvGraphicFramePr>
        <p:xfrm>
          <a:off x="6083441" y="4484896"/>
          <a:ext cx="561678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63">
                  <a:extLst>
                    <a:ext uri="{9D8B030D-6E8A-4147-A177-3AD203B41FA5}">
                      <a16:colId xmlns:a16="http://schemas.microsoft.com/office/drawing/2014/main" val="4205660415"/>
                    </a:ext>
                  </a:extLst>
                </a:gridCol>
                <a:gridCol w="1872263">
                  <a:extLst>
                    <a:ext uri="{9D8B030D-6E8A-4147-A177-3AD203B41FA5}">
                      <a16:colId xmlns:a16="http://schemas.microsoft.com/office/drawing/2014/main" val="3356991983"/>
                    </a:ext>
                  </a:extLst>
                </a:gridCol>
                <a:gridCol w="1872263">
                  <a:extLst>
                    <a:ext uri="{9D8B030D-6E8A-4147-A177-3AD203B41FA5}">
                      <a16:colId xmlns:a16="http://schemas.microsoft.com/office/drawing/2014/main" val="65823347"/>
                    </a:ext>
                  </a:extLst>
                </a:gridCol>
              </a:tblGrid>
              <a:tr h="31947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梯度下降步长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验证准确率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87903"/>
                  </a:ext>
                </a:extLst>
              </a:tr>
              <a:tr h="31947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86.9%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110823"/>
                  </a:ext>
                </a:extLst>
              </a:tr>
              <a:tr h="31947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88.2%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157272"/>
                  </a:ext>
                </a:extLst>
              </a:tr>
              <a:tr h="31947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  <a:r>
                        <a:rPr lang="en-US" altLang="zh-C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85.8%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609925"/>
                  </a:ext>
                </a:extLst>
              </a:tr>
              <a:tr h="31947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78.6%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566823"/>
                  </a:ext>
                </a:extLst>
              </a:tr>
            </a:tbl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69060CB6-6EA0-4019-BA58-6AE1C23878FE}"/>
              </a:ext>
            </a:extLst>
          </p:cNvPr>
          <p:cNvSpPr txBox="1"/>
          <p:nvPr/>
        </p:nvSpPr>
        <p:spPr>
          <a:xfrm>
            <a:off x="8357717" y="3937458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b="1">
                <a:solidFill>
                  <a:srgbClr val="0663A0"/>
                </a:solidFill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E138C03-2F5D-4B83-9B4B-7249BE3EE071}"/>
              </a:ext>
            </a:extLst>
          </p:cNvPr>
          <p:cNvSpPr txBox="1"/>
          <p:nvPr/>
        </p:nvSpPr>
        <p:spPr>
          <a:xfrm>
            <a:off x="4871488" y="2634988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Case1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E8C0761-AD9F-41F7-B166-0A68C454A9C7}"/>
              </a:ext>
            </a:extLst>
          </p:cNvPr>
          <p:cNvSpPr txBox="1"/>
          <p:nvPr/>
        </p:nvSpPr>
        <p:spPr>
          <a:xfrm>
            <a:off x="4943957" y="5255167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b="1">
                <a:solidFill>
                  <a:srgbClr val="0663A0"/>
                </a:solidFill>
              </a:defRPr>
            </a:lvl1pPr>
          </a:lstStyle>
          <a:p>
            <a:r>
              <a:rPr lang="en-US" altLang="zh-CN" dirty="0">
                <a:solidFill>
                  <a:schemeClr val="accent3">
                    <a:lumMod val="75000"/>
                  </a:schemeClr>
                </a:solidFill>
              </a:rPr>
              <a:t>Case4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1592F46-0471-4501-B758-74EAC6B46AAF}"/>
              </a:ext>
            </a:extLst>
          </p:cNvPr>
          <p:cNvSpPr txBox="1"/>
          <p:nvPr/>
        </p:nvSpPr>
        <p:spPr>
          <a:xfrm>
            <a:off x="4943957" y="3876919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b="1"/>
            </a:lvl1pPr>
          </a:lstStyle>
          <a:p>
            <a:r>
              <a:rPr lang="en-US" altLang="zh-CN" dirty="0"/>
              <a:t>Case…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53681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8646162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常见的交叉检验方法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划分 训练集 和 验证集 如果直接粗暴划分，可能会面临问题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C22F3A9-6B55-4EF8-91C2-EE74B0FEEACB}"/>
              </a:ext>
            </a:extLst>
          </p:cNvPr>
          <p:cNvSpPr/>
          <p:nvPr/>
        </p:nvSpPr>
        <p:spPr>
          <a:xfrm>
            <a:off x="875350" y="2212272"/>
            <a:ext cx="597157" cy="216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训练集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904B44B-0CD0-40D8-8B75-AAF961169486}"/>
              </a:ext>
            </a:extLst>
          </p:cNvPr>
          <p:cNvSpPr/>
          <p:nvPr/>
        </p:nvSpPr>
        <p:spPr>
          <a:xfrm>
            <a:off x="875350" y="4372272"/>
            <a:ext cx="597157" cy="72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验证集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D4471BB-2BB7-4478-8A77-A0A3C0E01CB0}"/>
              </a:ext>
            </a:extLst>
          </p:cNvPr>
          <p:cNvSpPr/>
          <p:nvPr/>
        </p:nvSpPr>
        <p:spPr>
          <a:xfrm>
            <a:off x="875350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测试集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EB3F38-4CFA-40BF-80C5-F7DEC0F9219A}"/>
              </a:ext>
            </a:extLst>
          </p:cNvPr>
          <p:cNvSpPr txBox="1"/>
          <p:nvPr/>
        </p:nvSpPr>
        <p:spPr>
          <a:xfrm>
            <a:off x="335278" y="3027870"/>
            <a:ext cx="597157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6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6D832D-1E18-405F-8DEA-2E4BB462C3B6}"/>
              </a:ext>
            </a:extLst>
          </p:cNvPr>
          <p:cNvSpPr txBox="1"/>
          <p:nvPr/>
        </p:nvSpPr>
        <p:spPr>
          <a:xfrm>
            <a:off x="335278" y="4484896"/>
            <a:ext cx="597157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2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02953B-6926-4B49-8C00-CD3514EB0013}"/>
              </a:ext>
            </a:extLst>
          </p:cNvPr>
          <p:cNvSpPr txBox="1"/>
          <p:nvPr/>
        </p:nvSpPr>
        <p:spPr>
          <a:xfrm>
            <a:off x="335278" y="5210037"/>
            <a:ext cx="597157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2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83586B4-A12B-4AA2-8E29-585D1D6E04B0}"/>
              </a:ext>
            </a:extLst>
          </p:cNvPr>
          <p:cNvCxnSpPr>
            <a:cxnSpLocks/>
          </p:cNvCxnSpPr>
          <p:nvPr/>
        </p:nvCxnSpPr>
        <p:spPr>
          <a:xfrm>
            <a:off x="578230" y="2212272"/>
            <a:ext cx="389217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7912F92-C71F-4F02-9615-FE5250955171}"/>
              </a:ext>
            </a:extLst>
          </p:cNvPr>
          <p:cNvCxnSpPr>
            <a:cxnSpLocks/>
          </p:cNvCxnSpPr>
          <p:nvPr/>
        </p:nvCxnSpPr>
        <p:spPr>
          <a:xfrm>
            <a:off x="578230" y="5092272"/>
            <a:ext cx="389217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E622731-D97C-4D6F-ADAA-6E4CBA8CC596}"/>
              </a:ext>
            </a:extLst>
          </p:cNvPr>
          <p:cNvSpPr/>
          <p:nvPr/>
        </p:nvSpPr>
        <p:spPr>
          <a:xfrm>
            <a:off x="1738915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A7F6C33E-368C-4F1E-987A-AB10496C25EE}"/>
              </a:ext>
            </a:extLst>
          </p:cNvPr>
          <p:cNvSpPr/>
          <p:nvPr/>
        </p:nvSpPr>
        <p:spPr>
          <a:xfrm>
            <a:off x="2668320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3F28B52C-22C8-41B1-9C23-DA1DA7C3C5B6}"/>
              </a:ext>
            </a:extLst>
          </p:cNvPr>
          <p:cNvSpPr/>
          <p:nvPr/>
        </p:nvSpPr>
        <p:spPr>
          <a:xfrm>
            <a:off x="3597725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7BF2239A-0201-447E-BDF9-B47FD470E503}"/>
              </a:ext>
            </a:extLst>
          </p:cNvPr>
          <p:cNvSpPr/>
          <p:nvPr/>
        </p:nvSpPr>
        <p:spPr>
          <a:xfrm>
            <a:off x="1738913" y="4372272"/>
            <a:ext cx="597157" cy="72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728D68C7-0962-4EC0-A7D6-42A34B9258DD}"/>
              </a:ext>
            </a:extLst>
          </p:cNvPr>
          <p:cNvSpPr/>
          <p:nvPr/>
        </p:nvSpPr>
        <p:spPr>
          <a:xfrm>
            <a:off x="1738910" y="3652272"/>
            <a:ext cx="597157" cy="72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6D4123D6-60E3-4EA3-BB24-D7AF13705406}"/>
              </a:ext>
            </a:extLst>
          </p:cNvPr>
          <p:cNvSpPr/>
          <p:nvPr/>
        </p:nvSpPr>
        <p:spPr>
          <a:xfrm>
            <a:off x="1738911" y="2221738"/>
            <a:ext cx="597157" cy="14210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70F0885B-C160-4320-9BE7-B57C148FBA44}"/>
              </a:ext>
            </a:extLst>
          </p:cNvPr>
          <p:cNvSpPr/>
          <p:nvPr/>
        </p:nvSpPr>
        <p:spPr>
          <a:xfrm>
            <a:off x="2667515" y="3642805"/>
            <a:ext cx="597157" cy="14494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F470CCB-4139-445B-B9CE-4B33D06169EB}"/>
              </a:ext>
            </a:extLst>
          </p:cNvPr>
          <p:cNvSpPr/>
          <p:nvPr/>
        </p:nvSpPr>
        <p:spPr>
          <a:xfrm>
            <a:off x="2667516" y="2922806"/>
            <a:ext cx="597157" cy="72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46B475AB-AA84-496C-B8FE-6D3A05871955}"/>
              </a:ext>
            </a:extLst>
          </p:cNvPr>
          <p:cNvSpPr/>
          <p:nvPr/>
        </p:nvSpPr>
        <p:spPr>
          <a:xfrm>
            <a:off x="2667516" y="2212272"/>
            <a:ext cx="597157" cy="72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382A5BE1-B1D7-461A-939D-967F1D18A2A1}"/>
              </a:ext>
            </a:extLst>
          </p:cNvPr>
          <p:cNvSpPr/>
          <p:nvPr/>
        </p:nvSpPr>
        <p:spPr>
          <a:xfrm>
            <a:off x="3597723" y="2212272"/>
            <a:ext cx="597157" cy="72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398020D2-E538-45E4-9794-F6BD647805DE}"/>
              </a:ext>
            </a:extLst>
          </p:cNvPr>
          <p:cNvSpPr/>
          <p:nvPr/>
        </p:nvSpPr>
        <p:spPr>
          <a:xfrm>
            <a:off x="3597723" y="2932675"/>
            <a:ext cx="597157" cy="21595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38F065BA-20CB-45C0-9215-F2B714917614}"/>
              </a:ext>
            </a:extLst>
          </p:cNvPr>
          <p:cNvCxnSpPr>
            <a:cxnSpLocks/>
          </p:cNvCxnSpPr>
          <p:nvPr/>
        </p:nvCxnSpPr>
        <p:spPr>
          <a:xfrm>
            <a:off x="578230" y="2212272"/>
            <a:ext cx="3040416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94F43296-6ABB-41A8-BC0A-119D8BBE3FC9}"/>
              </a:ext>
            </a:extLst>
          </p:cNvPr>
          <p:cNvSpPr txBox="1"/>
          <p:nvPr/>
        </p:nvSpPr>
        <p:spPr>
          <a:xfrm>
            <a:off x="578230" y="1758325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Case1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C289431-0254-431E-9C9A-6002549D5ADF}"/>
              </a:ext>
            </a:extLst>
          </p:cNvPr>
          <p:cNvSpPr txBox="1"/>
          <p:nvPr/>
        </p:nvSpPr>
        <p:spPr>
          <a:xfrm>
            <a:off x="1441795" y="1758325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b="1">
                <a:solidFill>
                  <a:srgbClr val="8F8F8F"/>
                </a:solidFill>
              </a:defRPr>
            </a:lvl1pPr>
          </a:lstStyle>
          <a:p>
            <a:r>
              <a:rPr lang="en-US" altLang="zh-CN" dirty="0"/>
              <a:t>Case2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2D99D8E-095D-4145-A046-9270E6876FF8}"/>
              </a:ext>
            </a:extLst>
          </p:cNvPr>
          <p:cNvSpPr txBox="1"/>
          <p:nvPr/>
        </p:nvSpPr>
        <p:spPr>
          <a:xfrm>
            <a:off x="2371200" y="1758325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b="1">
                <a:solidFill>
                  <a:srgbClr val="0663A0"/>
                </a:solidFill>
              </a:defRPr>
            </a:lvl1pPr>
          </a:lstStyle>
          <a:p>
            <a:r>
              <a:rPr lang="en-US" altLang="zh-CN" dirty="0"/>
              <a:t>Case3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A03DA03-985A-46A2-84EF-126598529D1E}"/>
              </a:ext>
            </a:extLst>
          </p:cNvPr>
          <p:cNvSpPr txBox="1"/>
          <p:nvPr/>
        </p:nvSpPr>
        <p:spPr>
          <a:xfrm>
            <a:off x="3272578" y="1748860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b="1">
                <a:solidFill>
                  <a:srgbClr val="0663A0"/>
                </a:solidFill>
              </a:defRPr>
            </a:lvl1pPr>
          </a:lstStyle>
          <a:p>
            <a:r>
              <a:rPr lang="en-US" altLang="zh-CN" dirty="0">
                <a:solidFill>
                  <a:schemeClr val="accent3">
                    <a:lumMod val="75000"/>
                  </a:schemeClr>
                </a:solidFill>
              </a:rPr>
              <a:t>Case4</a:t>
            </a:r>
          </a:p>
        </p:txBody>
      </p:sp>
      <p:graphicFrame>
        <p:nvGraphicFramePr>
          <p:cNvPr id="33" name="表格 4">
            <a:extLst>
              <a:ext uri="{FF2B5EF4-FFF2-40B4-BE49-F238E27FC236}">
                <a16:creationId xmlns:a16="http://schemas.microsoft.com/office/drawing/2014/main" id="{1FD85207-98C5-4D78-BA50-C7C69D10D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27619"/>
              </p:ext>
            </p:extLst>
          </p:nvPr>
        </p:nvGraphicFramePr>
        <p:xfrm>
          <a:off x="5567680" y="3097872"/>
          <a:ext cx="561678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63">
                  <a:extLst>
                    <a:ext uri="{9D8B030D-6E8A-4147-A177-3AD203B41FA5}">
                      <a16:colId xmlns:a16="http://schemas.microsoft.com/office/drawing/2014/main" val="4205660415"/>
                    </a:ext>
                  </a:extLst>
                </a:gridCol>
                <a:gridCol w="1872263">
                  <a:extLst>
                    <a:ext uri="{9D8B030D-6E8A-4147-A177-3AD203B41FA5}">
                      <a16:colId xmlns:a16="http://schemas.microsoft.com/office/drawing/2014/main" val="3356991983"/>
                    </a:ext>
                  </a:extLst>
                </a:gridCol>
                <a:gridCol w="1872263">
                  <a:extLst>
                    <a:ext uri="{9D8B030D-6E8A-4147-A177-3AD203B41FA5}">
                      <a16:colId xmlns:a16="http://schemas.microsoft.com/office/drawing/2014/main" val="65823347"/>
                    </a:ext>
                  </a:extLst>
                </a:gridCol>
              </a:tblGrid>
              <a:tr h="31947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梯度下降步长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平均</a:t>
                      </a:r>
                      <a:r>
                        <a:rPr lang="zh-CN" altLang="en-US" dirty="0"/>
                        <a:t>验证准确率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87903"/>
                  </a:ext>
                </a:extLst>
              </a:tr>
              <a:tr h="31947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87.2%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110823"/>
                  </a:ext>
                </a:extLst>
              </a:tr>
              <a:tr h="31947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88.9%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157272"/>
                  </a:ext>
                </a:extLst>
              </a:tr>
              <a:tr h="31947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  <a:r>
                        <a:rPr lang="en-US" altLang="zh-C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84.1%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609925"/>
                  </a:ext>
                </a:extLst>
              </a:tr>
              <a:tr h="31947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77.1%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566823"/>
                  </a:ext>
                </a:extLst>
              </a:tr>
            </a:tbl>
          </a:graphicData>
        </a:graphic>
      </p:graphicFrame>
      <p:sp>
        <p:nvSpPr>
          <p:cNvPr id="38" name="矩形 37">
            <a:extLst>
              <a:ext uri="{FF2B5EF4-FFF2-40B4-BE49-F238E27FC236}">
                <a16:creationId xmlns:a16="http://schemas.microsoft.com/office/drawing/2014/main" id="{2684DC69-493F-4753-8764-6CCE9737D8BE}"/>
              </a:ext>
            </a:extLst>
          </p:cNvPr>
          <p:cNvSpPr/>
          <p:nvPr/>
        </p:nvSpPr>
        <p:spPr>
          <a:xfrm>
            <a:off x="5456531" y="3808072"/>
            <a:ext cx="5860119" cy="3819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77EFE79-CA78-45BF-BF9B-3F5CEF893601}"/>
              </a:ext>
            </a:extLst>
          </p:cNvPr>
          <p:cNvSpPr txBox="1"/>
          <p:nvPr/>
        </p:nvSpPr>
        <p:spPr>
          <a:xfrm>
            <a:off x="5567680" y="2212272"/>
            <a:ext cx="5736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这样得到的指标是最可信的。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811959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8646162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常见的交叉检验方法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划分 训练集 和 验证集 如果直接粗暴划分，可能会面临问题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C22F3A9-6B55-4EF8-91C2-EE74B0FEEACB}"/>
              </a:ext>
            </a:extLst>
          </p:cNvPr>
          <p:cNvSpPr/>
          <p:nvPr/>
        </p:nvSpPr>
        <p:spPr>
          <a:xfrm>
            <a:off x="875350" y="2212272"/>
            <a:ext cx="597157" cy="216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训练集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904B44B-0CD0-40D8-8B75-AAF961169486}"/>
              </a:ext>
            </a:extLst>
          </p:cNvPr>
          <p:cNvSpPr/>
          <p:nvPr/>
        </p:nvSpPr>
        <p:spPr>
          <a:xfrm>
            <a:off x="875350" y="4372272"/>
            <a:ext cx="597157" cy="72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验证集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D4471BB-2BB7-4478-8A77-A0A3C0E01CB0}"/>
              </a:ext>
            </a:extLst>
          </p:cNvPr>
          <p:cNvSpPr/>
          <p:nvPr/>
        </p:nvSpPr>
        <p:spPr>
          <a:xfrm>
            <a:off x="875350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j-ea"/>
                <a:ea typeface="+mj-ea"/>
              </a:rPr>
              <a:t>测试集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EB3F38-4CFA-40BF-80C5-F7DEC0F9219A}"/>
              </a:ext>
            </a:extLst>
          </p:cNvPr>
          <p:cNvSpPr txBox="1"/>
          <p:nvPr/>
        </p:nvSpPr>
        <p:spPr>
          <a:xfrm>
            <a:off x="335278" y="3027870"/>
            <a:ext cx="597157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6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6D832D-1E18-405F-8DEA-2E4BB462C3B6}"/>
              </a:ext>
            </a:extLst>
          </p:cNvPr>
          <p:cNvSpPr txBox="1"/>
          <p:nvPr/>
        </p:nvSpPr>
        <p:spPr>
          <a:xfrm>
            <a:off x="335278" y="4484896"/>
            <a:ext cx="597157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2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02953B-6926-4B49-8C00-CD3514EB0013}"/>
              </a:ext>
            </a:extLst>
          </p:cNvPr>
          <p:cNvSpPr txBox="1"/>
          <p:nvPr/>
        </p:nvSpPr>
        <p:spPr>
          <a:xfrm>
            <a:off x="335278" y="5210037"/>
            <a:ext cx="597157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2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83586B4-A12B-4AA2-8E29-585D1D6E04B0}"/>
              </a:ext>
            </a:extLst>
          </p:cNvPr>
          <p:cNvCxnSpPr>
            <a:cxnSpLocks/>
          </p:cNvCxnSpPr>
          <p:nvPr/>
        </p:nvCxnSpPr>
        <p:spPr>
          <a:xfrm>
            <a:off x="578230" y="2212272"/>
            <a:ext cx="389217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7912F92-C71F-4F02-9615-FE5250955171}"/>
              </a:ext>
            </a:extLst>
          </p:cNvPr>
          <p:cNvCxnSpPr>
            <a:cxnSpLocks/>
          </p:cNvCxnSpPr>
          <p:nvPr/>
        </p:nvCxnSpPr>
        <p:spPr>
          <a:xfrm>
            <a:off x="578230" y="5092272"/>
            <a:ext cx="389217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E622731-D97C-4D6F-ADAA-6E4CBA8CC596}"/>
              </a:ext>
            </a:extLst>
          </p:cNvPr>
          <p:cNvSpPr/>
          <p:nvPr/>
        </p:nvSpPr>
        <p:spPr>
          <a:xfrm>
            <a:off x="1738915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A7F6C33E-368C-4F1E-987A-AB10496C25EE}"/>
              </a:ext>
            </a:extLst>
          </p:cNvPr>
          <p:cNvSpPr/>
          <p:nvPr/>
        </p:nvSpPr>
        <p:spPr>
          <a:xfrm>
            <a:off x="2668320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3F28B52C-22C8-41B1-9C23-DA1DA7C3C5B6}"/>
              </a:ext>
            </a:extLst>
          </p:cNvPr>
          <p:cNvSpPr/>
          <p:nvPr/>
        </p:nvSpPr>
        <p:spPr>
          <a:xfrm>
            <a:off x="3597725" y="5092272"/>
            <a:ext cx="597157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7BF2239A-0201-447E-BDF9-B47FD470E503}"/>
              </a:ext>
            </a:extLst>
          </p:cNvPr>
          <p:cNvSpPr/>
          <p:nvPr/>
        </p:nvSpPr>
        <p:spPr>
          <a:xfrm>
            <a:off x="1738913" y="4372272"/>
            <a:ext cx="597157" cy="72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728D68C7-0962-4EC0-A7D6-42A34B9258DD}"/>
              </a:ext>
            </a:extLst>
          </p:cNvPr>
          <p:cNvSpPr/>
          <p:nvPr/>
        </p:nvSpPr>
        <p:spPr>
          <a:xfrm>
            <a:off x="1738910" y="3652272"/>
            <a:ext cx="597157" cy="72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6D4123D6-60E3-4EA3-BB24-D7AF13705406}"/>
              </a:ext>
            </a:extLst>
          </p:cNvPr>
          <p:cNvSpPr/>
          <p:nvPr/>
        </p:nvSpPr>
        <p:spPr>
          <a:xfrm>
            <a:off x="1738911" y="2221738"/>
            <a:ext cx="597157" cy="14210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70F0885B-C160-4320-9BE7-B57C148FBA44}"/>
              </a:ext>
            </a:extLst>
          </p:cNvPr>
          <p:cNvSpPr/>
          <p:nvPr/>
        </p:nvSpPr>
        <p:spPr>
          <a:xfrm>
            <a:off x="2667515" y="3642805"/>
            <a:ext cx="597157" cy="14494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F470CCB-4139-445B-B9CE-4B33D06169EB}"/>
              </a:ext>
            </a:extLst>
          </p:cNvPr>
          <p:cNvSpPr/>
          <p:nvPr/>
        </p:nvSpPr>
        <p:spPr>
          <a:xfrm>
            <a:off x="2667516" y="2922806"/>
            <a:ext cx="597157" cy="72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46B475AB-AA84-496C-B8FE-6D3A05871955}"/>
              </a:ext>
            </a:extLst>
          </p:cNvPr>
          <p:cNvSpPr/>
          <p:nvPr/>
        </p:nvSpPr>
        <p:spPr>
          <a:xfrm>
            <a:off x="2667516" y="2212272"/>
            <a:ext cx="597157" cy="72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382A5BE1-B1D7-461A-939D-967F1D18A2A1}"/>
              </a:ext>
            </a:extLst>
          </p:cNvPr>
          <p:cNvSpPr/>
          <p:nvPr/>
        </p:nvSpPr>
        <p:spPr>
          <a:xfrm>
            <a:off x="3597723" y="2212272"/>
            <a:ext cx="597157" cy="72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398020D2-E538-45E4-9794-F6BD647805DE}"/>
              </a:ext>
            </a:extLst>
          </p:cNvPr>
          <p:cNvSpPr/>
          <p:nvPr/>
        </p:nvSpPr>
        <p:spPr>
          <a:xfrm>
            <a:off x="3597723" y="2932675"/>
            <a:ext cx="597157" cy="21595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+mj-ea"/>
              <a:ea typeface="+mj-ea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38F065BA-20CB-45C0-9215-F2B714917614}"/>
              </a:ext>
            </a:extLst>
          </p:cNvPr>
          <p:cNvCxnSpPr>
            <a:cxnSpLocks/>
          </p:cNvCxnSpPr>
          <p:nvPr/>
        </p:nvCxnSpPr>
        <p:spPr>
          <a:xfrm>
            <a:off x="578230" y="2212272"/>
            <a:ext cx="3040416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94F43296-6ABB-41A8-BC0A-119D8BBE3FC9}"/>
              </a:ext>
            </a:extLst>
          </p:cNvPr>
          <p:cNvSpPr txBox="1"/>
          <p:nvPr/>
        </p:nvSpPr>
        <p:spPr>
          <a:xfrm>
            <a:off x="578230" y="1758325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Case1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C289431-0254-431E-9C9A-6002549D5ADF}"/>
              </a:ext>
            </a:extLst>
          </p:cNvPr>
          <p:cNvSpPr txBox="1"/>
          <p:nvPr/>
        </p:nvSpPr>
        <p:spPr>
          <a:xfrm>
            <a:off x="1441795" y="1758325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b="1">
                <a:solidFill>
                  <a:srgbClr val="8F8F8F"/>
                </a:solidFill>
              </a:defRPr>
            </a:lvl1pPr>
          </a:lstStyle>
          <a:p>
            <a:r>
              <a:rPr lang="en-US" altLang="zh-CN" dirty="0"/>
              <a:t>Case2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2D99D8E-095D-4145-A046-9270E6876FF8}"/>
              </a:ext>
            </a:extLst>
          </p:cNvPr>
          <p:cNvSpPr txBox="1"/>
          <p:nvPr/>
        </p:nvSpPr>
        <p:spPr>
          <a:xfrm>
            <a:off x="2371200" y="1758325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b="1">
                <a:solidFill>
                  <a:srgbClr val="0663A0"/>
                </a:solidFill>
              </a:defRPr>
            </a:lvl1pPr>
          </a:lstStyle>
          <a:p>
            <a:r>
              <a:rPr lang="en-US" altLang="zh-CN" dirty="0"/>
              <a:t>Case3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A03DA03-985A-46A2-84EF-126598529D1E}"/>
              </a:ext>
            </a:extLst>
          </p:cNvPr>
          <p:cNvSpPr txBox="1"/>
          <p:nvPr/>
        </p:nvSpPr>
        <p:spPr>
          <a:xfrm>
            <a:off x="3272578" y="1748860"/>
            <a:ext cx="1247446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b="1">
                <a:solidFill>
                  <a:srgbClr val="0663A0"/>
                </a:solidFill>
              </a:defRPr>
            </a:lvl1pPr>
          </a:lstStyle>
          <a:p>
            <a:r>
              <a:rPr lang="en-US" altLang="zh-CN" dirty="0">
                <a:solidFill>
                  <a:schemeClr val="accent3">
                    <a:lumMod val="75000"/>
                  </a:schemeClr>
                </a:solidFill>
              </a:rPr>
              <a:t>Case4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77EFE79-CA78-45BF-BF9B-3F5CEF893601}"/>
              </a:ext>
            </a:extLst>
          </p:cNvPr>
          <p:cNvSpPr txBox="1"/>
          <p:nvPr/>
        </p:nvSpPr>
        <p:spPr>
          <a:xfrm>
            <a:off x="5567680" y="2212272"/>
            <a:ext cx="57369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这样得到的指标是最可信的。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这就是 </a:t>
            </a:r>
            <a:r>
              <a:rPr lang="en-US" altLang="zh-CN" sz="2000" dirty="0"/>
              <a:t>4-</a:t>
            </a:r>
            <a:r>
              <a:rPr lang="zh-CN" altLang="en-US" sz="2000" dirty="0"/>
              <a:t>折交叉检验。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n</a:t>
            </a:r>
            <a:r>
              <a:rPr lang="zh-CN" altLang="en-US" sz="2000" dirty="0"/>
              <a:t>折交叉检验就是将训练集按照 </a:t>
            </a:r>
            <a:r>
              <a:rPr lang="en-US" altLang="zh-CN" sz="2000" dirty="0"/>
              <a:t>(n-1):1 </a:t>
            </a:r>
            <a:r>
              <a:rPr lang="zh-CN" altLang="en-US" sz="2000" dirty="0"/>
              <a:t>分好，</a:t>
            </a:r>
            <a:endParaRPr lang="en-US" altLang="zh-CN" sz="2000" dirty="0"/>
          </a:p>
          <a:p>
            <a:r>
              <a:rPr lang="zh-CN" altLang="en-US" sz="2000" dirty="0"/>
              <a:t>然后做 </a:t>
            </a:r>
            <a:r>
              <a:rPr lang="en-US" altLang="zh-CN" sz="2000" dirty="0"/>
              <a:t>n </a:t>
            </a:r>
            <a:r>
              <a:rPr lang="zh-CN" altLang="en-US" sz="2000" dirty="0"/>
              <a:t>组实验。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249892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交叉检验代码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4E41078-398A-44B6-AB5D-637B1D0F2850}"/>
              </a:ext>
            </a:extLst>
          </p:cNvPr>
          <p:cNvSpPr txBox="1"/>
          <p:nvPr/>
        </p:nvSpPr>
        <p:spPr>
          <a:xfrm>
            <a:off x="4419069" y="117693"/>
            <a:ext cx="7277633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   from </a:t>
            </a:r>
            <a:r>
              <a:rPr lang="en-US" altLang="zh-CN" dirty="0" err="1"/>
              <a:t>sklearn.model_selection</a:t>
            </a:r>
            <a:r>
              <a:rPr lang="en-US" altLang="zh-CN" dirty="0"/>
              <a:t> import </a:t>
            </a:r>
            <a:r>
              <a:rPr lang="en-US" altLang="zh-CN" dirty="0" err="1"/>
              <a:t>Kfold</a:t>
            </a:r>
            <a:endParaRPr lang="en-US" altLang="zh-CN" dirty="0"/>
          </a:p>
          <a:p>
            <a:r>
              <a:rPr lang="en-US" altLang="zh-CN" dirty="0"/>
              <a:t>    from </a:t>
            </a:r>
            <a:r>
              <a:rPr lang="en-US" altLang="zh-CN" dirty="0" err="1"/>
              <a:t>sklearn.metrics</a:t>
            </a:r>
            <a:r>
              <a:rPr lang="en-US" altLang="zh-CN" dirty="0"/>
              <a:t> import </a:t>
            </a:r>
            <a:r>
              <a:rPr lang="en-US" altLang="zh-CN" dirty="0" err="1"/>
              <a:t>accuracy_score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kf</a:t>
            </a:r>
            <a:r>
              <a:rPr lang="en-US" altLang="zh-CN" dirty="0"/>
              <a:t> = </a:t>
            </a:r>
            <a:r>
              <a:rPr lang="en-US" altLang="zh-CN" dirty="0" err="1"/>
              <a:t>KFold</a:t>
            </a:r>
            <a:r>
              <a:rPr lang="en-US" altLang="zh-CN" dirty="0"/>
              <a:t>(5, shuffle=True)  # 5 </a:t>
            </a:r>
            <a:r>
              <a:rPr lang="zh-CN" altLang="en-US" dirty="0"/>
              <a:t>折交叉验证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C_param</a:t>
            </a:r>
            <a:r>
              <a:rPr lang="en-US" altLang="zh-CN" dirty="0"/>
              <a:t> = [0.001, 0.01, 0.1, 1, 10, 100]  # </a:t>
            </a:r>
            <a:r>
              <a:rPr lang="zh-CN" altLang="en-US" dirty="0"/>
              <a:t>候选参数</a:t>
            </a:r>
            <a:endParaRPr lang="en-US" altLang="zh-CN" dirty="0"/>
          </a:p>
          <a:p>
            <a:r>
              <a:rPr lang="en-US" altLang="zh-CN" dirty="0"/>
              <a:t>    result = []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best_score</a:t>
            </a:r>
            <a:r>
              <a:rPr lang="en-US" altLang="zh-CN" dirty="0"/>
              <a:t> = 0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best_c</a:t>
            </a:r>
            <a:r>
              <a:rPr lang="en-US" altLang="zh-CN" dirty="0"/>
              <a:t> = 0</a:t>
            </a:r>
          </a:p>
          <a:p>
            <a:r>
              <a:rPr lang="en-US" altLang="zh-CN" dirty="0"/>
              <a:t>    for </a:t>
            </a:r>
            <a:r>
              <a:rPr lang="en-US" altLang="zh-CN" dirty="0" err="1"/>
              <a:t>i</a:t>
            </a:r>
            <a:r>
              <a:rPr lang="en-US" altLang="zh-CN" dirty="0"/>
              <a:t>, </a:t>
            </a:r>
            <a:r>
              <a:rPr lang="en-US" altLang="zh-CN" dirty="0" err="1"/>
              <a:t>c_parm</a:t>
            </a:r>
            <a:r>
              <a:rPr lang="en-US" altLang="zh-CN" dirty="0"/>
              <a:t> in enumerate(</a:t>
            </a:r>
            <a:r>
              <a:rPr lang="en-US" altLang="zh-CN" dirty="0" err="1"/>
              <a:t>C_param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recall_score_lr_kf</a:t>
            </a:r>
            <a:r>
              <a:rPr lang="en-US" altLang="zh-CN" dirty="0"/>
              <a:t> = []</a:t>
            </a:r>
          </a:p>
          <a:p>
            <a:r>
              <a:rPr lang="en-US" altLang="zh-CN" dirty="0"/>
              <a:t>        for k, (train, test) in enumerate(</a:t>
            </a:r>
            <a:r>
              <a:rPr lang="en-US" altLang="zh-CN" dirty="0" err="1"/>
              <a:t>kf.split</a:t>
            </a:r>
            <a:r>
              <a:rPr lang="en-US" altLang="zh-CN" dirty="0"/>
              <a:t>(x, y)):</a:t>
            </a:r>
          </a:p>
          <a:p>
            <a:r>
              <a:rPr lang="en-US" altLang="zh-CN" dirty="0"/>
              <a:t>            model = </a:t>
            </a:r>
            <a:r>
              <a:rPr lang="en-US" altLang="zh-CN" dirty="0" err="1"/>
              <a:t>LogisticRegression</a:t>
            </a:r>
            <a:r>
              <a:rPr lang="en-US" altLang="zh-CN" dirty="0"/>
              <a:t>(C=</a:t>
            </a:r>
            <a:r>
              <a:rPr lang="en-US" altLang="zh-CN" dirty="0" err="1"/>
              <a:t>c_parm</a:t>
            </a:r>
            <a:r>
              <a:rPr lang="en-US" altLang="zh-CN" dirty="0"/>
              <a:t>, penalty='l2')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lr_kf</a:t>
            </a:r>
            <a:r>
              <a:rPr lang="en-US" altLang="zh-CN" dirty="0"/>
              <a:t> = </a:t>
            </a:r>
            <a:r>
              <a:rPr lang="en-US" altLang="zh-CN" dirty="0" err="1"/>
              <a:t>model.fit</a:t>
            </a:r>
            <a:r>
              <a:rPr lang="en-US" altLang="zh-CN" dirty="0"/>
              <a:t>(</a:t>
            </a:r>
            <a:r>
              <a:rPr lang="en-US" altLang="zh-CN" dirty="0" err="1"/>
              <a:t>x.iloc</a:t>
            </a:r>
            <a:r>
              <a:rPr lang="en-US" altLang="zh-CN" dirty="0"/>
              <a:t>[train], </a:t>
            </a:r>
            <a:r>
              <a:rPr lang="en-US" altLang="zh-CN" dirty="0" err="1"/>
              <a:t>y.iloc</a:t>
            </a:r>
            <a:r>
              <a:rPr lang="en-US" altLang="zh-CN" dirty="0"/>
              <a:t>[train].</a:t>
            </a:r>
            <a:r>
              <a:rPr lang="en-US" altLang="zh-CN" dirty="0" err="1"/>
              <a:t>values.ravel</a:t>
            </a:r>
            <a:r>
              <a:rPr lang="en-US" altLang="zh-CN" dirty="0"/>
              <a:t>())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pred_lr_kf</a:t>
            </a:r>
            <a:r>
              <a:rPr lang="en-US" altLang="zh-CN" dirty="0"/>
              <a:t> = </a:t>
            </a:r>
            <a:r>
              <a:rPr lang="en-US" altLang="zh-CN" dirty="0" err="1"/>
              <a:t>lr_kf.predict</a:t>
            </a:r>
            <a:r>
              <a:rPr lang="en-US" altLang="zh-CN" dirty="0"/>
              <a:t>(</a:t>
            </a:r>
            <a:r>
              <a:rPr lang="en-US" altLang="zh-CN" dirty="0" err="1"/>
              <a:t>x.iloc</a:t>
            </a:r>
            <a:r>
              <a:rPr lang="en-US" altLang="zh-CN" dirty="0"/>
              <a:t>[test])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recall_score_lrkf</a:t>
            </a:r>
            <a:r>
              <a:rPr lang="en-US" altLang="zh-CN" dirty="0"/>
              <a:t> = </a:t>
            </a:r>
            <a:r>
              <a:rPr lang="en-US" altLang="zh-CN" dirty="0" err="1"/>
              <a:t>accuracy_score</a:t>
            </a:r>
            <a:r>
              <a:rPr lang="en-US" altLang="zh-CN" dirty="0"/>
              <a:t>(</a:t>
            </a:r>
            <a:r>
              <a:rPr lang="en-US" altLang="zh-CN" dirty="0" err="1"/>
              <a:t>y.iloc</a:t>
            </a:r>
            <a:r>
              <a:rPr lang="en-US" altLang="zh-CN" dirty="0"/>
              <a:t>[test], </a:t>
            </a:r>
            <a:r>
              <a:rPr lang="en-US" altLang="zh-CN" dirty="0" err="1"/>
              <a:t>pred_lr_kf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recall_score_lr_kf.append</a:t>
            </a:r>
            <a:r>
              <a:rPr lang="en-US" altLang="zh-CN" dirty="0"/>
              <a:t>(</a:t>
            </a:r>
            <a:r>
              <a:rPr lang="en-US" altLang="zh-CN" dirty="0" err="1"/>
              <a:t>recall_score_lrkf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print(</a:t>
            </a:r>
            <a:r>
              <a:rPr lang="en-US" altLang="zh-CN" dirty="0" err="1"/>
              <a:t>f'iter</a:t>
            </a:r>
            <a:r>
              <a:rPr lang="en-US" altLang="zh-CN" dirty="0"/>
              <a:t> {k + 1}/5 </a:t>
            </a:r>
            <a:r>
              <a:rPr lang="en-US" altLang="zh-CN" dirty="0" err="1"/>
              <a:t>socre</a:t>
            </a:r>
            <a:r>
              <a:rPr lang="en-US" altLang="zh-CN" dirty="0"/>
              <a:t> {</a:t>
            </a:r>
            <a:r>
              <a:rPr lang="en-US" altLang="zh-CN" dirty="0" err="1"/>
              <a:t>recall_score_lrkf</a:t>
            </a:r>
            <a:r>
              <a:rPr lang="en-US" altLang="zh-CN" dirty="0"/>
              <a:t>}|| ', end="")</a:t>
            </a:r>
          </a:p>
          <a:p>
            <a:r>
              <a:rPr lang="en-US" altLang="zh-CN" dirty="0"/>
              <a:t>        print("")</a:t>
            </a:r>
          </a:p>
          <a:p>
            <a:r>
              <a:rPr lang="en-US" altLang="zh-CN" dirty="0"/>
              <a:t>        score = </a:t>
            </a:r>
            <a:r>
              <a:rPr lang="en-US" altLang="zh-CN" dirty="0" err="1"/>
              <a:t>np.mean</a:t>
            </a:r>
            <a:r>
              <a:rPr lang="en-US" altLang="zh-CN" dirty="0"/>
              <a:t>(</a:t>
            </a:r>
            <a:r>
              <a:rPr lang="en-US" altLang="zh-CN" dirty="0" err="1"/>
              <a:t>recall_score_lr_kf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result.append</a:t>
            </a:r>
            <a:r>
              <a:rPr lang="en-US" altLang="zh-CN" dirty="0"/>
              <a:t>(score)</a:t>
            </a:r>
          </a:p>
          <a:p>
            <a:r>
              <a:rPr lang="en-US" altLang="zh-CN" dirty="0"/>
              <a:t>        print(</a:t>
            </a:r>
            <a:r>
              <a:rPr lang="en-US" altLang="zh-CN" dirty="0" err="1"/>
              <a:t>f"c_parm</a:t>
            </a:r>
            <a:r>
              <a:rPr lang="en-US" altLang="zh-CN" dirty="0"/>
              <a:t> {</a:t>
            </a:r>
            <a:r>
              <a:rPr lang="en-US" altLang="zh-CN" dirty="0" err="1"/>
              <a:t>c_parm</a:t>
            </a:r>
            <a:r>
              <a:rPr lang="en-US" altLang="zh-CN" dirty="0"/>
              <a:t>} with score {score}")</a:t>
            </a:r>
          </a:p>
          <a:p>
            <a:r>
              <a:rPr lang="en-US" altLang="zh-CN" dirty="0"/>
              <a:t>        if (</a:t>
            </a:r>
            <a:r>
              <a:rPr lang="en-US" altLang="zh-CN" dirty="0" err="1"/>
              <a:t>i</a:t>
            </a:r>
            <a:r>
              <a:rPr lang="en-US" altLang="zh-CN" dirty="0"/>
              <a:t> == 0 or score &gt; </a:t>
            </a:r>
            <a:r>
              <a:rPr lang="en-US" altLang="zh-CN" dirty="0" err="1"/>
              <a:t>best_score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best_c</a:t>
            </a:r>
            <a:r>
              <a:rPr lang="en-US" altLang="zh-CN" dirty="0"/>
              <a:t> = </a:t>
            </a:r>
            <a:r>
              <a:rPr lang="en-US" altLang="zh-CN" dirty="0" err="1"/>
              <a:t>c_parm</a:t>
            </a:r>
            <a:endParaRPr lang="en-US" altLang="zh-CN" dirty="0"/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best_score</a:t>
            </a:r>
            <a:r>
              <a:rPr lang="en-US" altLang="zh-CN" dirty="0"/>
              <a:t> = score</a:t>
            </a:r>
          </a:p>
          <a:p>
            <a:r>
              <a:rPr lang="en-US" altLang="zh-CN" dirty="0"/>
              <a:t>    print(</a:t>
            </a:r>
            <a:r>
              <a:rPr lang="en-US" altLang="zh-CN" dirty="0" err="1"/>
              <a:t>f"the</a:t>
            </a:r>
            <a:r>
              <a:rPr lang="en-US" altLang="zh-CN" dirty="0"/>
              <a:t> best </a:t>
            </a:r>
            <a:r>
              <a:rPr lang="en-US" altLang="zh-CN" dirty="0" err="1"/>
              <a:t>c_param</a:t>
            </a:r>
            <a:r>
              <a:rPr lang="en-US" altLang="zh-CN" dirty="0"/>
              <a:t> is {</a:t>
            </a:r>
            <a:r>
              <a:rPr lang="en-US" altLang="zh-CN" dirty="0" err="1"/>
              <a:t>best_c</a:t>
            </a:r>
            <a:r>
              <a:rPr lang="en-US" altLang="zh-CN" dirty="0"/>
              <a:t>}")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080A266-1852-4634-AD67-AB4594EC3F4C}"/>
              </a:ext>
            </a:extLst>
          </p:cNvPr>
          <p:cNvSpPr txBox="1"/>
          <p:nvPr/>
        </p:nvSpPr>
        <p:spPr>
          <a:xfrm>
            <a:off x="335278" y="3136769"/>
            <a:ext cx="45572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我们想看看哪一个 </a:t>
            </a:r>
            <a:r>
              <a:rPr lang="en-US" altLang="zh-CN" dirty="0"/>
              <a:t>C </a:t>
            </a:r>
            <a:r>
              <a:rPr lang="zh-CN" altLang="en-US" dirty="0"/>
              <a:t>参数最好</a:t>
            </a:r>
            <a:endParaRPr lang="en-US" altLang="zh-CN" dirty="0"/>
          </a:p>
          <a:p>
            <a:r>
              <a:rPr lang="zh-CN" altLang="en-US" dirty="0"/>
              <a:t>一共有 </a:t>
            </a:r>
            <a:r>
              <a:rPr lang="en-US" altLang="zh-CN" dirty="0"/>
              <a:t>6 </a:t>
            </a:r>
            <a:r>
              <a:rPr lang="zh-CN" altLang="en-US" dirty="0"/>
              <a:t>个候选 </a:t>
            </a:r>
            <a:r>
              <a:rPr lang="en-US" altLang="zh-CN" dirty="0"/>
              <a:t>C </a:t>
            </a:r>
            <a:r>
              <a:rPr lang="zh-CN" altLang="en-US" dirty="0"/>
              <a:t>参数</a:t>
            </a:r>
            <a:endParaRPr lang="en-US" altLang="zh-CN" dirty="0"/>
          </a:p>
          <a:p>
            <a:r>
              <a:rPr lang="zh-CN" altLang="en-US" dirty="0"/>
              <a:t>而要做 </a:t>
            </a:r>
            <a:r>
              <a:rPr lang="en-US" altLang="zh-CN" dirty="0"/>
              <a:t>5 </a:t>
            </a:r>
            <a:r>
              <a:rPr lang="zh-CN" altLang="en-US" dirty="0"/>
              <a:t>折交叉验证</a:t>
            </a:r>
            <a:endParaRPr lang="en-US" altLang="zh-CN" dirty="0"/>
          </a:p>
          <a:p>
            <a:r>
              <a:rPr lang="zh-CN" altLang="en-US" dirty="0"/>
              <a:t>因此，要做 </a:t>
            </a:r>
            <a:r>
              <a:rPr lang="en-US" altLang="zh-CN" dirty="0"/>
              <a:t>6×5 = 30 </a:t>
            </a:r>
            <a:r>
              <a:rPr lang="zh-CN" altLang="en-US" dirty="0"/>
              <a:t>次“训练</a:t>
            </a:r>
            <a:r>
              <a:rPr lang="en-US" altLang="zh-CN" dirty="0"/>
              <a:t>-</a:t>
            </a:r>
            <a:r>
              <a:rPr lang="zh-CN" altLang="en-US" dirty="0"/>
              <a:t>验证”实验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168207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训练模型的策略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093360" cy="1907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作业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 err="1">
                <a:solidFill>
                  <a:srgbClr val="00518E"/>
                </a:solidFill>
              </a:rPr>
              <a:t>sklearn</a:t>
            </a:r>
            <a:r>
              <a:rPr lang="en-US" altLang="zh-CN" sz="2000" dirty="0">
                <a:solidFill>
                  <a:srgbClr val="00518E"/>
                </a:solidFill>
              </a:rPr>
              <a:t> </a:t>
            </a:r>
            <a:r>
              <a:rPr lang="zh-CN" altLang="en-US" sz="2000" dirty="0">
                <a:solidFill>
                  <a:srgbClr val="00518E"/>
                </a:solidFill>
              </a:rPr>
              <a:t>中逻辑回归的参数有 </a:t>
            </a:r>
            <a:r>
              <a:rPr lang="en-US" altLang="zh-CN" sz="2000" dirty="0">
                <a:solidFill>
                  <a:srgbClr val="00518E"/>
                </a:solidFill>
              </a:rPr>
              <a:t>C </a:t>
            </a:r>
            <a:r>
              <a:rPr lang="zh-CN" altLang="en-US" sz="2000" dirty="0">
                <a:solidFill>
                  <a:srgbClr val="00518E"/>
                </a:solidFill>
              </a:rPr>
              <a:t>，正则强度的倒数，为正浮点数，较小的值指定更强的正则化，默认为</a:t>
            </a:r>
            <a:r>
              <a:rPr lang="en-US" altLang="zh-CN" sz="2000" dirty="0">
                <a:solidFill>
                  <a:srgbClr val="00518E"/>
                </a:solidFill>
              </a:rPr>
              <a:t>1.0</a:t>
            </a:r>
          </a:p>
          <a:p>
            <a:pPr marL="914400" lvl="1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给定数据集，请使用交叉验证的方法找到最合适的 </a:t>
            </a:r>
            <a:r>
              <a:rPr lang="en-US" altLang="zh-CN" sz="2000" dirty="0">
                <a:solidFill>
                  <a:srgbClr val="00518E"/>
                </a:solidFill>
              </a:rPr>
              <a:t>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937892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4621530" y="-11141"/>
            <a:ext cx="7640320" cy="6881149"/>
          </a:xfrm>
          <a:prstGeom prst="rect">
            <a:avLst/>
          </a:prstGeom>
          <a:blipFill rotWithShape="1">
            <a:blip r:embed="rId10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3"/>
            </p:custDataLst>
          </p:nvPr>
        </p:nvSpPr>
        <p:spPr>
          <a:xfrm>
            <a:off x="0" y="-22860"/>
            <a:ext cx="5052695" cy="6880860"/>
          </a:xfrm>
          <a:custGeom>
            <a:avLst/>
            <a:gdLst>
              <a:gd name="connsiteX0" fmla="*/ 0 w 6119446"/>
              <a:gd name="connsiteY0" fmla="*/ 0 h 6881149"/>
              <a:gd name="connsiteX1" fmla="*/ 5473182 w 6119446"/>
              <a:gd name="connsiteY1" fmla="*/ 0 h 6881149"/>
              <a:gd name="connsiteX2" fmla="*/ 5522799 w 6119446"/>
              <a:gd name="connsiteY2" fmla="*/ 125839 h 6881149"/>
              <a:gd name="connsiteX3" fmla="*/ 6119446 w 6119446"/>
              <a:gd name="connsiteY3" fmla="*/ 3506661 h 6881149"/>
              <a:gd name="connsiteX4" fmla="*/ 5677386 w 6119446"/>
              <a:gd name="connsiteY4" fmla="*/ 6430615 h 6881149"/>
              <a:gd name="connsiteX5" fmla="*/ 5524942 w 6119446"/>
              <a:gd name="connsiteY5" fmla="*/ 6881149 h 6881149"/>
              <a:gd name="connsiteX6" fmla="*/ 0 w 6119446"/>
              <a:gd name="connsiteY6" fmla="*/ 6881149 h 688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19446" h="6881149">
                <a:moveTo>
                  <a:pt x="0" y="0"/>
                </a:moveTo>
                <a:lnTo>
                  <a:pt x="5473182" y="0"/>
                </a:lnTo>
                <a:lnTo>
                  <a:pt x="5522799" y="125839"/>
                </a:lnTo>
                <a:cubicBezTo>
                  <a:pt x="5908791" y="1180033"/>
                  <a:pt x="6119446" y="2318747"/>
                  <a:pt x="6119446" y="3506661"/>
                </a:cubicBezTo>
                <a:cubicBezTo>
                  <a:pt x="6119446" y="4524874"/>
                  <a:pt x="5964679" y="5506939"/>
                  <a:pt x="5677386" y="6430615"/>
                </a:cubicBezTo>
                <a:lnTo>
                  <a:pt x="5524942" y="6881149"/>
                </a:lnTo>
                <a:lnTo>
                  <a:pt x="0" y="6881149"/>
                </a:lnTo>
                <a:close/>
              </a:path>
            </a:pathLst>
          </a:custGeom>
          <a:solidFill>
            <a:srgbClr val="9BB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>
            <p:custDataLst>
              <p:tags r:id="rId4"/>
            </p:custDataLst>
          </p:nvPr>
        </p:nvSpPr>
        <p:spPr>
          <a:xfrm>
            <a:off x="4377970" y="-22860"/>
            <a:ext cx="1173802" cy="6881149"/>
          </a:xfrm>
          <a:custGeom>
            <a:avLst/>
            <a:gdLst>
              <a:gd name="connsiteX0" fmla="*/ 0 w 1173802"/>
              <a:gd name="connsiteY0" fmla="*/ 0 h 6881149"/>
              <a:gd name="connsiteX1" fmla="*/ 553595 w 1173802"/>
              <a:gd name="connsiteY1" fmla="*/ 0 h 6881149"/>
              <a:gd name="connsiteX2" fmla="*/ 577155 w 1173802"/>
              <a:gd name="connsiteY2" fmla="*/ 59753 h 6881149"/>
              <a:gd name="connsiteX3" fmla="*/ 1173802 w 1173802"/>
              <a:gd name="connsiteY3" fmla="*/ 3440575 h 6881149"/>
              <a:gd name="connsiteX4" fmla="*/ 577155 w 1173802"/>
              <a:gd name="connsiteY4" fmla="*/ 6821398 h 6881149"/>
              <a:gd name="connsiteX5" fmla="*/ 553596 w 1173802"/>
              <a:gd name="connsiteY5" fmla="*/ 6881149 h 6881149"/>
              <a:gd name="connsiteX6" fmla="*/ 51760 w 1173802"/>
              <a:gd name="connsiteY6" fmla="*/ 6881149 h 6881149"/>
              <a:gd name="connsiteX7" fmla="*/ 204204 w 1173802"/>
              <a:gd name="connsiteY7" fmla="*/ 6430615 h 6881149"/>
              <a:gd name="connsiteX8" fmla="*/ 646264 w 1173802"/>
              <a:gd name="connsiteY8" fmla="*/ 3506661 h 6881149"/>
              <a:gd name="connsiteX9" fmla="*/ 49617 w 1173802"/>
              <a:gd name="connsiteY9" fmla="*/ 125839 h 6881149"/>
              <a:gd name="connsiteX10" fmla="*/ 0 w 1173802"/>
              <a:gd name="connsiteY10" fmla="*/ 0 h 688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3802" h="6881149">
                <a:moveTo>
                  <a:pt x="0" y="0"/>
                </a:moveTo>
                <a:lnTo>
                  <a:pt x="553595" y="0"/>
                </a:lnTo>
                <a:lnTo>
                  <a:pt x="577155" y="59753"/>
                </a:lnTo>
                <a:cubicBezTo>
                  <a:pt x="963147" y="1113947"/>
                  <a:pt x="1173802" y="2252660"/>
                  <a:pt x="1173802" y="3440575"/>
                </a:cubicBezTo>
                <a:cubicBezTo>
                  <a:pt x="1173802" y="4628490"/>
                  <a:pt x="963147" y="5767203"/>
                  <a:pt x="577155" y="6821398"/>
                </a:cubicBezTo>
                <a:lnTo>
                  <a:pt x="553596" y="6881149"/>
                </a:lnTo>
                <a:lnTo>
                  <a:pt x="51760" y="6881149"/>
                </a:lnTo>
                <a:lnTo>
                  <a:pt x="204204" y="6430615"/>
                </a:lnTo>
                <a:cubicBezTo>
                  <a:pt x="491497" y="5506939"/>
                  <a:pt x="646264" y="4524874"/>
                  <a:pt x="646264" y="3506661"/>
                </a:cubicBezTo>
                <a:cubicBezTo>
                  <a:pt x="646264" y="2318747"/>
                  <a:pt x="435609" y="1180033"/>
                  <a:pt x="49617" y="125839"/>
                </a:cubicBezTo>
                <a:lnTo>
                  <a:pt x="0" y="0"/>
                </a:lnTo>
                <a:close/>
              </a:path>
            </a:pathLst>
          </a:cu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507357" y="708380"/>
            <a:ext cx="32524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383904" y="2796195"/>
            <a:ext cx="4748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44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7"/>
            </p:custDataLst>
          </p:nvPr>
        </p:nvCxnSpPr>
        <p:spPr>
          <a:xfrm>
            <a:off x="622893" y="4730692"/>
            <a:ext cx="76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04704" y="3169417"/>
            <a:ext cx="4106569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sz="16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740" y="6332220"/>
            <a:ext cx="2263588" cy="384810"/>
          </a:xfrm>
          <a:prstGeom prst="rect">
            <a:avLst/>
          </a:prstGeom>
        </p:spPr>
      </p:pic>
      <p:pic>
        <p:nvPicPr>
          <p:cNvPr id="17" name="图片 16" descr="WeChat 圖片_2021040119134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28555" y="-569862"/>
            <a:ext cx="2163445" cy="20345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665608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335278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分类问题检验的指标与难点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1B46FE-EDAF-484F-9169-3114061AE253}"/>
              </a:ext>
            </a:extLst>
          </p:cNvPr>
          <p:cNvSpPr txBox="1"/>
          <p:nvPr/>
        </p:nvSpPr>
        <p:spPr>
          <a:xfrm>
            <a:off x="421956" y="1550509"/>
            <a:ext cx="4557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假设我们有分控场景如下</a:t>
            </a:r>
            <a:r>
              <a:rPr lang="en-US" altLang="zh-CN" dirty="0"/>
              <a:t>…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68781EF-4EC3-4764-805C-31608AE80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008027"/>
              </p:ext>
            </p:extLst>
          </p:nvPr>
        </p:nvGraphicFramePr>
        <p:xfrm>
          <a:off x="670001" y="23979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违约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未违约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违约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不违约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D59B1941-E223-44FB-83A1-020BF7E21BF4}"/>
              </a:ext>
            </a:extLst>
          </p:cNvPr>
          <p:cNvSpPr txBox="1"/>
          <p:nvPr/>
        </p:nvSpPr>
        <p:spPr>
          <a:xfrm>
            <a:off x="6096000" y="1621603"/>
            <a:ext cx="5604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如何衡量 分类器</a:t>
            </a:r>
            <a:r>
              <a:rPr lang="en-US" altLang="zh-CN" sz="2000" dirty="0"/>
              <a:t>A </a:t>
            </a:r>
            <a:r>
              <a:rPr lang="zh-CN" altLang="en-US" sz="2000" dirty="0"/>
              <a:t>的好坏？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650855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335278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分类问题检验的指标与难点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1B46FE-EDAF-484F-9169-3114061AE253}"/>
              </a:ext>
            </a:extLst>
          </p:cNvPr>
          <p:cNvSpPr txBox="1"/>
          <p:nvPr/>
        </p:nvSpPr>
        <p:spPr>
          <a:xfrm>
            <a:off x="421956" y="1550509"/>
            <a:ext cx="4557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假设我们有分控场景如下</a:t>
            </a:r>
            <a:r>
              <a:rPr lang="en-US" altLang="zh-CN" dirty="0"/>
              <a:t>…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68781EF-4EC3-4764-805C-31608AE80F29}"/>
              </a:ext>
            </a:extLst>
          </p:cNvPr>
          <p:cNvGraphicFramePr>
            <a:graphicFrameLocks noGrp="1"/>
          </p:cNvGraphicFramePr>
          <p:nvPr/>
        </p:nvGraphicFramePr>
        <p:xfrm>
          <a:off x="670001" y="23979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违约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未违约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违约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不违约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D59B1941-E223-44FB-83A1-020BF7E21BF4}"/>
              </a:ext>
            </a:extLst>
          </p:cNvPr>
          <p:cNvSpPr txBox="1"/>
          <p:nvPr/>
        </p:nvSpPr>
        <p:spPr>
          <a:xfrm>
            <a:off x="6096000" y="1621603"/>
            <a:ext cx="56046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如何衡量 分类器</a:t>
            </a:r>
            <a:r>
              <a:rPr lang="en-US" altLang="zh-CN" sz="2000" dirty="0"/>
              <a:t>A </a:t>
            </a:r>
            <a:r>
              <a:rPr lang="zh-CN" altLang="en-US" sz="2000" dirty="0"/>
              <a:t>的好坏？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我们想知道分类器预测对了多少</a:t>
            </a:r>
            <a:r>
              <a:rPr lang="en-US" altLang="zh-CN" sz="2000" dirty="0"/>
              <a:t>…</a:t>
            </a:r>
          </a:p>
          <a:p>
            <a:r>
              <a:rPr lang="zh-CN" altLang="en-US" sz="2000" dirty="0"/>
              <a:t>用准确率（</a:t>
            </a:r>
            <a:r>
              <a:rPr lang="en-US" altLang="zh-CN" sz="2000" dirty="0"/>
              <a:t>Accuracy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= (100 + 500) / (100 + 200 + 100 + 500) = 0.67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15134BC-6A0D-487A-9811-5DF487635D37}"/>
              </a:ext>
            </a:extLst>
          </p:cNvPr>
          <p:cNvSpPr/>
          <p:nvPr/>
        </p:nvSpPr>
        <p:spPr>
          <a:xfrm>
            <a:off x="3292066" y="3730973"/>
            <a:ext cx="816948" cy="412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6F412C-3C35-4957-988B-623C35F52146}"/>
              </a:ext>
            </a:extLst>
          </p:cNvPr>
          <p:cNvSpPr/>
          <p:nvPr/>
        </p:nvSpPr>
        <p:spPr>
          <a:xfrm>
            <a:off x="4403236" y="4332857"/>
            <a:ext cx="816948" cy="412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811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335278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分类问题检验的指标与难点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1B46FE-EDAF-484F-9169-3114061AE253}"/>
              </a:ext>
            </a:extLst>
          </p:cNvPr>
          <p:cNvSpPr txBox="1"/>
          <p:nvPr/>
        </p:nvSpPr>
        <p:spPr>
          <a:xfrm>
            <a:off x="421956" y="1550509"/>
            <a:ext cx="4557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假设我们有分控场景如下</a:t>
            </a:r>
            <a:r>
              <a:rPr lang="en-US" altLang="zh-CN" dirty="0"/>
              <a:t>…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68781EF-4EC3-4764-805C-31608AE80F29}"/>
              </a:ext>
            </a:extLst>
          </p:cNvPr>
          <p:cNvGraphicFramePr>
            <a:graphicFrameLocks noGrp="1"/>
          </p:cNvGraphicFramePr>
          <p:nvPr/>
        </p:nvGraphicFramePr>
        <p:xfrm>
          <a:off x="670001" y="23979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违约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未违约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违约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不违约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D59B1941-E223-44FB-83A1-020BF7E21BF4}"/>
              </a:ext>
            </a:extLst>
          </p:cNvPr>
          <p:cNvSpPr txBox="1"/>
          <p:nvPr/>
        </p:nvSpPr>
        <p:spPr>
          <a:xfrm>
            <a:off x="6096000" y="1621603"/>
            <a:ext cx="560460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如何衡量 分类器</a:t>
            </a:r>
            <a:r>
              <a:rPr lang="en-US" altLang="zh-CN" sz="2000" dirty="0"/>
              <a:t>A </a:t>
            </a:r>
            <a:r>
              <a:rPr lang="zh-CN" altLang="en-US" sz="2000" dirty="0"/>
              <a:t>的好坏？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我们想知道分类器预测对了多少</a:t>
            </a:r>
            <a:r>
              <a:rPr lang="en-US" altLang="zh-CN" sz="2000" dirty="0"/>
              <a:t>…</a:t>
            </a:r>
          </a:p>
          <a:p>
            <a:r>
              <a:rPr lang="zh-CN" altLang="en-US" sz="2000" dirty="0"/>
              <a:t>用准确率（</a:t>
            </a:r>
            <a:r>
              <a:rPr lang="en-US" altLang="zh-CN" sz="2000" dirty="0"/>
              <a:t>Accuracy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= (100 + 500) / (100 + 200 + 100 + 500) = 0.67</a:t>
            </a:r>
          </a:p>
          <a:p>
            <a:endParaRPr lang="en-US" altLang="zh-CN" sz="2000" dirty="0"/>
          </a:p>
          <a:p>
            <a:r>
              <a:rPr lang="zh-CN" altLang="en-US" sz="2000" dirty="0"/>
              <a:t>我们想知道有多少被预测为违约的人真正违约了</a:t>
            </a:r>
            <a:endParaRPr lang="en-US" altLang="zh-CN" sz="2000" dirty="0"/>
          </a:p>
          <a:p>
            <a:r>
              <a:rPr lang="zh-CN" altLang="en-US" sz="2000" dirty="0"/>
              <a:t>用精确率（</a:t>
            </a:r>
            <a:r>
              <a:rPr lang="en-US" altLang="zh-CN" sz="2000" dirty="0"/>
              <a:t>Precision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= 100 / (100 + 200) = 0.33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15134BC-6A0D-487A-9811-5DF487635D37}"/>
              </a:ext>
            </a:extLst>
          </p:cNvPr>
          <p:cNvSpPr/>
          <p:nvPr/>
        </p:nvSpPr>
        <p:spPr>
          <a:xfrm>
            <a:off x="3292066" y="3730973"/>
            <a:ext cx="816948" cy="412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6F412C-3C35-4957-988B-623C35F52146}"/>
              </a:ext>
            </a:extLst>
          </p:cNvPr>
          <p:cNvSpPr/>
          <p:nvPr/>
        </p:nvSpPr>
        <p:spPr>
          <a:xfrm>
            <a:off x="4469093" y="3730973"/>
            <a:ext cx="816948" cy="412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4747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数据清洗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缺失值的处理：清理“脏”数据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数据缺失的识别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D51555-6D35-4C45-8499-85A2E4864D99}"/>
              </a:ext>
            </a:extLst>
          </p:cNvPr>
          <p:cNvSpPr txBox="1"/>
          <p:nvPr/>
        </p:nvSpPr>
        <p:spPr>
          <a:xfrm>
            <a:off x="2636169" y="2031750"/>
            <a:ext cx="9297330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('./</a:t>
            </a:r>
            <a:r>
              <a:rPr lang="zh-CN" altLang="en-US" dirty="0"/>
              <a:t>我的数据</a:t>
            </a:r>
            <a:r>
              <a:rPr lang="en-US" altLang="zh-CN" dirty="0"/>
              <a:t>.csv')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# </a:t>
            </a:r>
            <a:r>
              <a:rPr lang="zh-CN" altLang="en-US" dirty="0"/>
              <a:t>识别是否存在空值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print("</a:t>
            </a:r>
            <a:r>
              <a:rPr lang="zh-CN" altLang="en-US" dirty="0"/>
              <a:t>存在空值</a:t>
            </a:r>
            <a:r>
              <a:rPr lang="en-US" altLang="zh-CN" dirty="0"/>
              <a:t>" if </a:t>
            </a:r>
            <a:r>
              <a:rPr lang="en-US" altLang="zh-CN" dirty="0" err="1"/>
              <a:t>np.any</a:t>
            </a:r>
            <a:r>
              <a:rPr lang="en-US" altLang="zh-CN" dirty="0"/>
              <a:t>(</a:t>
            </a:r>
            <a:r>
              <a:rPr lang="en-US" altLang="zh-CN" dirty="0" err="1"/>
              <a:t>df.isnull</a:t>
            </a:r>
            <a:r>
              <a:rPr lang="en-US" altLang="zh-CN" dirty="0"/>
              <a:t>()) else "</a:t>
            </a:r>
            <a:r>
              <a:rPr lang="zh-CN" altLang="en-US" dirty="0"/>
              <a:t>不存在空值</a:t>
            </a:r>
            <a:r>
              <a:rPr lang="en-US" altLang="zh-CN" dirty="0"/>
              <a:t>")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# </a:t>
            </a:r>
            <a:r>
              <a:rPr lang="zh-CN" altLang="en-US" dirty="0"/>
              <a:t>各列有多少空值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print(</a:t>
            </a:r>
            <a:r>
              <a:rPr lang="en-US" altLang="zh-CN" dirty="0" err="1"/>
              <a:t>df.isnull</a:t>
            </a:r>
            <a:r>
              <a:rPr lang="en-US" altLang="zh-CN" dirty="0"/>
              <a:t>().sum(axis=0))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# </a:t>
            </a:r>
            <a:r>
              <a:rPr lang="zh-CN" altLang="en-US" dirty="0"/>
              <a:t>顶多有 </a:t>
            </a:r>
            <a:r>
              <a:rPr lang="en-US" altLang="zh-CN" dirty="0" err="1"/>
              <a:t>null_number</a:t>
            </a:r>
            <a:r>
              <a:rPr lang="en-US" altLang="zh-CN" dirty="0"/>
              <a:t> </a:t>
            </a:r>
            <a:r>
              <a:rPr lang="zh-CN" altLang="en-US" dirty="0"/>
              <a:t>行是空值</a:t>
            </a:r>
          </a:p>
          <a:p>
            <a:pPr>
              <a:lnSpc>
                <a:spcPct val="150000"/>
              </a:lnSpc>
            </a:pPr>
            <a:r>
              <a:rPr lang="en-US" altLang="zh-CN" dirty="0" err="1"/>
              <a:t>null_number</a:t>
            </a:r>
            <a:r>
              <a:rPr lang="en-US" altLang="zh-CN" dirty="0"/>
              <a:t> = sum(</a:t>
            </a:r>
            <a:r>
              <a:rPr lang="en-US" altLang="zh-CN" dirty="0" err="1"/>
              <a:t>df.isnull</a:t>
            </a:r>
            <a:r>
              <a:rPr lang="en-US" altLang="zh-CN" dirty="0"/>
              <a:t>().sum(axis=0))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# </a:t>
            </a:r>
            <a:r>
              <a:rPr lang="zh-CN" altLang="en-US" dirty="0"/>
              <a:t>把所有空值的行显示出来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print(df[</a:t>
            </a:r>
            <a:r>
              <a:rPr lang="en-US" altLang="zh-CN" dirty="0" err="1"/>
              <a:t>df.isnull</a:t>
            </a:r>
            <a:r>
              <a:rPr lang="en-US" altLang="zh-CN" dirty="0"/>
              <a:t>().</a:t>
            </a:r>
            <a:r>
              <a:rPr lang="en-US" altLang="zh-CN" dirty="0" err="1"/>
              <a:t>T.any</a:t>
            </a:r>
            <a:r>
              <a:rPr lang="en-US" altLang="zh-CN" dirty="0"/>
              <a:t>()].head(</a:t>
            </a:r>
            <a:r>
              <a:rPr lang="en-US" altLang="zh-CN" dirty="0" err="1"/>
              <a:t>null_number</a:t>
            </a:r>
            <a:r>
              <a:rPr lang="en-US" altLang="zh-CN" dirty="0"/>
              <a:t>))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11447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335278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分类问题检验的指标与难点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1B46FE-EDAF-484F-9169-3114061AE253}"/>
              </a:ext>
            </a:extLst>
          </p:cNvPr>
          <p:cNvSpPr txBox="1"/>
          <p:nvPr/>
        </p:nvSpPr>
        <p:spPr>
          <a:xfrm>
            <a:off x="421956" y="1550509"/>
            <a:ext cx="4557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假设我们有分控场景如下</a:t>
            </a:r>
            <a:r>
              <a:rPr lang="en-US" altLang="zh-CN" dirty="0"/>
              <a:t>…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68781EF-4EC3-4764-805C-31608AE80F29}"/>
              </a:ext>
            </a:extLst>
          </p:cNvPr>
          <p:cNvGraphicFramePr>
            <a:graphicFrameLocks noGrp="1"/>
          </p:cNvGraphicFramePr>
          <p:nvPr/>
        </p:nvGraphicFramePr>
        <p:xfrm>
          <a:off x="670001" y="23979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违约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未违约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违约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不违约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D59B1941-E223-44FB-83A1-020BF7E21BF4}"/>
              </a:ext>
            </a:extLst>
          </p:cNvPr>
          <p:cNvSpPr txBox="1"/>
          <p:nvPr/>
        </p:nvSpPr>
        <p:spPr>
          <a:xfrm>
            <a:off x="6096000" y="1621603"/>
            <a:ext cx="560460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如何衡量 分类器</a:t>
            </a:r>
            <a:r>
              <a:rPr lang="en-US" altLang="zh-CN" sz="2000" dirty="0"/>
              <a:t>A </a:t>
            </a:r>
            <a:r>
              <a:rPr lang="zh-CN" altLang="en-US" sz="2000" dirty="0"/>
              <a:t>的好坏？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我们想知道</a:t>
            </a:r>
            <a:r>
              <a:rPr lang="zh-CN" altLang="en-US" sz="2000" dirty="0">
                <a:solidFill>
                  <a:srgbClr val="FF0000"/>
                </a:solidFill>
              </a:rPr>
              <a:t>分类器预测对了多少</a:t>
            </a:r>
            <a:r>
              <a:rPr lang="en-US" altLang="zh-CN" sz="2000" dirty="0"/>
              <a:t>…</a:t>
            </a:r>
          </a:p>
          <a:p>
            <a:r>
              <a:rPr lang="zh-CN" altLang="en-US" sz="2000" dirty="0"/>
              <a:t>用准确率（</a:t>
            </a:r>
            <a:r>
              <a:rPr lang="en-US" altLang="zh-CN" sz="2000" dirty="0"/>
              <a:t>Accuracy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= (100 + 500) / (100 + 200 + 100 + 500) = 0.67</a:t>
            </a:r>
          </a:p>
          <a:p>
            <a:endParaRPr lang="en-US" altLang="zh-CN" sz="2000" dirty="0"/>
          </a:p>
          <a:p>
            <a:r>
              <a:rPr lang="zh-CN" altLang="en-US" sz="2000" dirty="0"/>
              <a:t>我们想知道有</a:t>
            </a:r>
            <a:r>
              <a:rPr lang="zh-CN" altLang="en-US" sz="2000" dirty="0">
                <a:solidFill>
                  <a:srgbClr val="FF0000"/>
                </a:solidFill>
              </a:rPr>
              <a:t>多少被预测为违约的人真正违约</a:t>
            </a:r>
            <a:r>
              <a:rPr lang="zh-CN" altLang="en-US" sz="2000" dirty="0"/>
              <a:t>了</a:t>
            </a:r>
            <a:endParaRPr lang="en-US" altLang="zh-CN" sz="2000" dirty="0"/>
          </a:p>
          <a:p>
            <a:r>
              <a:rPr lang="zh-CN" altLang="en-US" sz="2000" dirty="0"/>
              <a:t>用精确率（</a:t>
            </a:r>
            <a:r>
              <a:rPr lang="en-US" altLang="zh-CN" sz="2000" dirty="0"/>
              <a:t>Precision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= 100 / (100 + 200) = 0.33</a:t>
            </a:r>
          </a:p>
          <a:p>
            <a:endParaRPr lang="en-US" altLang="zh-CN" sz="2000" dirty="0"/>
          </a:p>
          <a:p>
            <a:r>
              <a:rPr lang="zh-CN" altLang="en-US" sz="2000" dirty="0"/>
              <a:t>我想知道有</a:t>
            </a:r>
            <a:r>
              <a:rPr lang="zh-CN" altLang="en-US" sz="2000" dirty="0">
                <a:solidFill>
                  <a:srgbClr val="FF0000"/>
                </a:solidFill>
              </a:rPr>
              <a:t>多少违约的人被提前预知</a:t>
            </a:r>
            <a:r>
              <a:rPr lang="zh-CN" altLang="en-US" sz="2000" dirty="0"/>
              <a:t>了</a:t>
            </a:r>
            <a:endParaRPr lang="en-US" altLang="zh-CN" sz="2000" dirty="0"/>
          </a:p>
          <a:p>
            <a:r>
              <a:rPr lang="zh-CN" altLang="en-US" sz="2000" dirty="0"/>
              <a:t>用召回率（</a:t>
            </a:r>
            <a:r>
              <a:rPr lang="en-US" altLang="zh-CN" sz="2000" dirty="0"/>
              <a:t>Recall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= 100 / (100 + 100) = 0.50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15134BC-6A0D-487A-9811-5DF487635D37}"/>
              </a:ext>
            </a:extLst>
          </p:cNvPr>
          <p:cNvSpPr/>
          <p:nvPr/>
        </p:nvSpPr>
        <p:spPr>
          <a:xfrm>
            <a:off x="3292066" y="3730973"/>
            <a:ext cx="816948" cy="412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6F412C-3C35-4957-988B-623C35F52146}"/>
              </a:ext>
            </a:extLst>
          </p:cNvPr>
          <p:cNvSpPr/>
          <p:nvPr/>
        </p:nvSpPr>
        <p:spPr>
          <a:xfrm>
            <a:off x="3292066" y="4290382"/>
            <a:ext cx="816948" cy="412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440049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335278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分类问题检验的指标与难点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1B46FE-EDAF-484F-9169-3114061AE253}"/>
              </a:ext>
            </a:extLst>
          </p:cNvPr>
          <p:cNvSpPr txBox="1"/>
          <p:nvPr/>
        </p:nvSpPr>
        <p:spPr>
          <a:xfrm>
            <a:off x="421956" y="1550509"/>
            <a:ext cx="4557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假设我们有分控场景如下</a:t>
            </a:r>
            <a:r>
              <a:rPr lang="en-US" altLang="zh-CN" dirty="0"/>
              <a:t>…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68781EF-4EC3-4764-805C-31608AE80F29}"/>
              </a:ext>
            </a:extLst>
          </p:cNvPr>
          <p:cNvGraphicFramePr>
            <a:graphicFrameLocks noGrp="1"/>
          </p:cNvGraphicFramePr>
          <p:nvPr/>
        </p:nvGraphicFramePr>
        <p:xfrm>
          <a:off x="670001" y="23979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违约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未违约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违约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不违约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D59B1941-E223-44FB-83A1-020BF7E21BF4}"/>
              </a:ext>
            </a:extLst>
          </p:cNvPr>
          <p:cNvSpPr txBox="1"/>
          <p:nvPr/>
        </p:nvSpPr>
        <p:spPr>
          <a:xfrm>
            <a:off x="6096000" y="1621603"/>
            <a:ext cx="560460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如何衡量 分类器</a:t>
            </a:r>
            <a:r>
              <a:rPr lang="en-US" altLang="zh-CN" sz="2000" dirty="0"/>
              <a:t>A </a:t>
            </a:r>
            <a:r>
              <a:rPr lang="zh-CN" altLang="en-US" sz="2000" dirty="0"/>
              <a:t>的好坏？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我们想知道</a:t>
            </a:r>
            <a:r>
              <a:rPr lang="zh-CN" altLang="en-US" sz="2000" dirty="0">
                <a:solidFill>
                  <a:srgbClr val="FF0000"/>
                </a:solidFill>
              </a:rPr>
              <a:t>分类器预测对了多少</a:t>
            </a:r>
            <a:r>
              <a:rPr lang="en-US" altLang="zh-CN" sz="2000" dirty="0"/>
              <a:t>…</a:t>
            </a:r>
          </a:p>
          <a:p>
            <a:r>
              <a:rPr lang="zh-CN" altLang="en-US" sz="2000" dirty="0"/>
              <a:t>用准确率（</a:t>
            </a:r>
            <a:r>
              <a:rPr lang="en-US" altLang="zh-CN" sz="2000" dirty="0"/>
              <a:t>Accuracy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= (100 + 500) / (100 + 200 + 100 + 500) = 0.67</a:t>
            </a:r>
          </a:p>
          <a:p>
            <a:endParaRPr lang="en-US" altLang="zh-CN" sz="2000" dirty="0"/>
          </a:p>
          <a:p>
            <a:r>
              <a:rPr lang="zh-CN" altLang="en-US" sz="2000" dirty="0"/>
              <a:t>我们想知道有</a:t>
            </a:r>
            <a:r>
              <a:rPr lang="zh-CN" altLang="en-US" sz="2000" dirty="0">
                <a:solidFill>
                  <a:srgbClr val="FF0000"/>
                </a:solidFill>
              </a:rPr>
              <a:t>多少被预测为违约的人真正违约</a:t>
            </a:r>
            <a:r>
              <a:rPr lang="zh-CN" altLang="en-US" sz="2000" dirty="0"/>
              <a:t>了</a:t>
            </a:r>
            <a:endParaRPr lang="en-US" altLang="zh-CN" sz="2000" dirty="0"/>
          </a:p>
          <a:p>
            <a:r>
              <a:rPr lang="zh-CN" altLang="en-US" sz="2000" dirty="0"/>
              <a:t>用精确率（</a:t>
            </a:r>
            <a:r>
              <a:rPr lang="en-US" altLang="zh-CN" sz="2000" dirty="0"/>
              <a:t>Precision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= 100 / (100 + 200) = 0.33</a:t>
            </a:r>
          </a:p>
          <a:p>
            <a:endParaRPr lang="en-US" altLang="zh-CN" sz="2000" dirty="0"/>
          </a:p>
          <a:p>
            <a:r>
              <a:rPr lang="zh-CN" altLang="en-US" sz="2000" dirty="0"/>
              <a:t>我想知道有</a:t>
            </a:r>
            <a:r>
              <a:rPr lang="zh-CN" altLang="en-US" sz="2000" dirty="0">
                <a:solidFill>
                  <a:srgbClr val="FF0000"/>
                </a:solidFill>
              </a:rPr>
              <a:t>多少违约的人被提前预知</a:t>
            </a:r>
            <a:r>
              <a:rPr lang="zh-CN" altLang="en-US" sz="2000" dirty="0"/>
              <a:t>了</a:t>
            </a:r>
            <a:endParaRPr lang="en-US" altLang="zh-CN" sz="2000" dirty="0"/>
          </a:p>
          <a:p>
            <a:r>
              <a:rPr lang="zh-CN" altLang="en-US" sz="2000" dirty="0"/>
              <a:t>用召回率（</a:t>
            </a:r>
            <a:r>
              <a:rPr lang="en-US" altLang="zh-CN" sz="2000" dirty="0"/>
              <a:t>Recall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= 100 / (100 + 100) = 0.50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15134BC-6A0D-487A-9811-5DF487635D37}"/>
              </a:ext>
            </a:extLst>
          </p:cNvPr>
          <p:cNvSpPr/>
          <p:nvPr/>
        </p:nvSpPr>
        <p:spPr>
          <a:xfrm>
            <a:off x="3292066" y="3730973"/>
            <a:ext cx="816948" cy="412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6F412C-3C35-4957-988B-623C35F52146}"/>
              </a:ext>
            </a:extLst>
          </p:cNvPr>
          <p:cNvSpPr/>
          <p:nvPr/>
        </p:nvSpPr>
        <p:spPr>
          <a:xfrm>
            <a:off x="3292066" y="4290382"/>
            <a:ext cx="816948" cy="412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云形 12">
            <a:extLst>
              <a:ext uri="{FF2B5EF4-FFF2-40B4-BE49-F238E27FC236}">
                <a16:creationId xmlns:a16="http://schemas.microsoft.com/office/drawing/2014/main" id="{FBB2CC18-2217-4C55-A073-999B368DD401}"/>
              </a:ext>
            </a:extLst>
          </p:cNvPr>
          <p:cNvSpPr/>
          <p:nvPr/>
        </p:nvSpPr>
        <p:spPr>
          <a:xfrm>
            <a:off x="2037673" y="5059934"/>
            <a:ext cx="3136210" cy="1504676"/>
          </a:xfrm>
          <a:prstGeom prst="cloud">
            <a:avLst/>
          </a:prstGeom>
          <a:solidFill>
            <a:srgbClr val="9BB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</a:rPr>
              <a:t>到底哪个更能衡量模型好坏呢？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878898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335278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分类问题检验的指标与难点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1B46FE-EDAF-484F-9169-3114061AE253}"/>
              </a:ext>
            </a:extLst>
          </p:cNvPr>
          <p:cNvSpPr txBox="1"/>
          <p:nvPr/>
        </p:nvSpPr>
        <p:spPr>
          <a:xfrm>
            <a:off x="421956" y="1550509"/>
            <a:ext cx="4557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假设我们有分控场景如下</a:t>
            </a:r>
            <a:r>
              <a:rPr lang="en-US" altLang="zh-CN" dirty="0"/>
              <a:t>…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68781EF-4EC3-4764-805C-31608AE80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936819"/>
              </p:ext>
            </p:extLst>
          </p:nvPr>
        </p:nvGraphicFramePr>
        <p:xfrm>
          <a:off x="670001" y="23979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违约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未违约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违约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700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不违约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D59B1941-E223-44FB-83A1-020BF7E21BF4}"/>
              </a:ext>
            </a:extLst>
          </p:cNvPr>
          <p:cNvSpPr txBox="1"/>
          <p:nvPr/>
        </p:nvSpPr>
        <p:spPr>
          <a:xfrm>
            <a:off x="6096000" y="1621603"/>
            <a:ext cx="560460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如何衡量 分类器</a:t>
            </a:r>
            <a:r>
              <a:rPr lang="en-US" altLang="zh-CN" sz="2000" dirty="0"/>
              <a:t>A </a:t>
            </a:r>
            <a:r>
              <a:rPr lang="zh-CN" altLang="en-US" sz="2000" dirty="0"/>
              <a:t>的好坏？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精确率和召回率往往是此消彼长的</a:t>
            </a:r>
            <a:r>
              <a:rPr lang="en-US" altLang="zh-CN" sz="2000" dirty="0"/>
              <a:t>…</a:t>
            </a:r>
          </a:p>
          <a:p>
            <a:endParaRPr lang="en-US" altLang="zh-CN" sz="2000" dirty="0"/>
          </a:p>
          <a:p>
            <a:r>
              <a:rPr lang="zh-CN" altLang="en-US" sz="2000" dirty="0"/>
              <a:t>精确率（</a:t>
            </a:r>
            <a:r>
              <a:rPr lang="en-US" altLang="zh-CN" sz="2000" dirty="0"/>
              <a:t>Precision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= 200 / (200 + 700) = 0.22</a:t>
            </a:r>
          </a:p>
          <a:p>
            <a:endParaRPr lang="en-US" altLang="zh-CN" sz="2000" dirty="0"/>
          </a:p>
          <a:p>
            <a:r>
              <a:rPr lang="zh-CN" altLang="en-US" sz="2000" dirty="0"/>
              <a:t>召回率（</a:t>
            </a:r>
            <a:r>
              <a:rPr lang="en-US" altLang="zh-CN" sz="2000" dirty="0"/>
              <a:t>Recall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= 2 / (2 + 0) = 1</a:t>
            </a:r>
          </a:p>
        </p:txBody>
      </p:sp>
      <p:sp>
        <p:nvSpPr>
          <p:cNvPr id="14" name="云形 13">
            <a:extLst>
              <a:ext uri="{FF2B5EF4-FFF2-40B4-BE49-F238E27FC236}">
                <a16:creationId xmlns:a16="http://schemas.microsoft.com/office/drawing/2014/main" id="{88278BE8-394D-4742-AA37-5F0DB4F46F56}"/>
              </a:ext>
            </a:extLst>
          </p:cNvPr>
          <p:cNvSpPr/>
          <p:nvPr/>
        </p:nvSpPr>
        <p:spPr>
          <a:xfrm>
            <a:off x="4031234" y="116927"/>
            <a:ext cx="3136210" cy="1504676"/>
          </a:xfrm>
          <a:prstGeom prst="cloud">
            <a:avLst/>
          </a:prstGeom>
          <a:solidFill>
            <a:srgbClr val="9BB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</a:rPr>
              <a:t>一个极端的例子</a:t>
            </a:r>
            <a:r>
              <a:rPr lang="en-US" altLang="zh-CN" sz="2800" dirty="0">
                <a:solidFill>
                  <a:schemeClr val="tx1"/>
                </a:solidFill>
              </a:rPr>
              <a:t>…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D40E9A-F662-4082-B2A6-D46D1E64F0DC}"/>
              </a:ext>
            </a:extLst>
          </p:cNvPr>
          <p:cNvSpPr txBox="1"/>
          <p:nvPr/>
        </p:nvSpPr>
        <p:spPr>
          <a:xfrm>
            <a:off x="4467828" y="4953548"/>
            <a:ext cx="7558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医院往往希望召回率高，因为不希望漏掉任何一个病人；</a:t>
            </a:r>
            <a:endParaRPr lang="en-US" altLang="zh-CN" sz="2000" dirty="0"/>
          </a:p>
          <a:p>
            <a:r>
              <a:rPr lang="zh-CN" altLang="en-US" sz="2000" dirty="0"/>
              <a:t>而如果精确率不高，则可能导致浪费了大多数健康的人的时间。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35599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335278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分类问题检验的指标与难点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1B46FE-EDAF-484F-9169-3114061AE253}"/>
              </a:ext>
            </a:extLst>
          </p:cNvPr>
          <p:cNvSpPr txBox="1"/>
          <p:nvPr/>
        </p:nvSpPr>
        <p:spPr>
          <a:xfrm>
            <a:off x="421956" y="1550509"/>
            <a:ext cx="4557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假设我们有分控场景如下</a:t>
            </a:r>
            <a:r>
              <a:rPr lang="en-US" altLang="zh-CN" dirty="0"/>
              <a:t>…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68781EF-4EC3-4764-805C-31608AE80F29}"/>
              </a:ext>
            </a:extLst>
          </p:cNvPr>
          <p:cNvGraphicFramePr>
            <a:graphicFrameLocks noGrp="1"/>
          </p:cNvGraphicFramePr>
          <p:nvPr/>
        </p:nvGraphicFramePr>
        <p:xfrm>
          <a:off x="670001" y="23979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违约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未违约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违约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700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不违约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D59B1941-E223-44FB-83A1-020BF7E21BF4}"/>
              </a:ext>
            </a:extLst>
          </p:cNvPr>
          <p:cNvSpPr txBox="1"/>
          <p:nvPr/>
        </p:nvSpPr>
        <p:spPr>
          <a:xfrm>
            <a:off x="6096000" y="1621603"/>
            <a:ext cx="560460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如何衡量 分类器</a:t>
            </a:r>
            <a:r>
              <a:rPr lang="en-US" altLang="zh-CN" sz="2000" dirty="0"/>
              <a:t>A </a:t>
            </a:r>
            <a:r>
              <a:rPr lang="zh-CN" altLang="en-US" sz="2000" dirty="0"/>
              <a:t>的好坏？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精确率和召回率往往是此消彼长的</a:t>
            </a:r>
            <a:r>
              <a:rPr lang="en-US" altLang="zh-CN" sz="2000" dirty="0"/>
              <a:t>…</a:t>
            </a:r>
          </a:p>
          <a:p>
            <a:endParaRPr lang="en-US" altLang="zh-CN" sz="2000" dirty="0"/>
          </a:p>
          <a:p>
            <a:r>
              <a:rPr lang="zh-CN" altLang="en-US" sz="2000" dirty="0"/>
              <a:t>精确率（</a:t>
            </a:r>
            <a:r>
              <a:rPr lang="en-US" altLang="zh-CN" sz="2000" dirty="0"/>
              <a:t>Precision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= 200 / (200 + 700) = 0.22</a:t>
            </a:r>
          </a:p>
          <a:p>
            <a:endParaRPr lang="en-US" altLang="zh-CN" sz="2000" dirty="0"/>
          </a:p>
          <a:p>
            <a:r>
              <a:rPr lang="zh-CN" altLang="en-US" sz="2000" dirty="0"/>
              <a:t>召回率（</a:t>
            </a:r>
            <a:r>
              <a:rPr lang="en-US" altLang="zh-CN" sz="2000" dirty="0"/>
              <a:t>Recall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= 2 / (2 + 0) = 1</a:t>
            </a:r>
          </a:p>
        </p:txBody>
      </p:sp>
      <p:sp>
        <p:nvSpPr>
          <p:cNvPr id="14" name="云形 13">
            <a:extLst>
              <a:ext uri="{FF2B5EF4-FFF2-40B4-BE49-F238E27FC236}">
                <a16:creationId xmlns:a16="http://schemas.microsoft.com/office/drawing/2014/main" id="{88278BE8-394D-4742-AA37-5F0DB4F46F56}"/>
              </a:ext>
            </a:extLst>
          </p:cNvPr>
          <p:cNvSpPr/>
          <p:nvPr/>
        </p:nvSpPr>
        <p:spPr>
          <a:xfrm>
            <a:off x="4031234" y="116927"/>
            <a:ext cx="3136210" cy="1504676"/>
          </a:xfrm>
          <a:prstGeom prst="cloud">
            <a:avLst/>
          </a:prstGeom>
          <a:solidFill>
            <a:srgbClr val="9BB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</a:rPr>
              <a:t>一个极端的例子</a:t>
            </a:r>
            <a:r>
              <a:rPr lang="en-US" altLang="zh-CN" sz="2800" dirty="0">
                <a:solidFill>
                  <a:schemeClr val="tx1"/>
                </a:solidFill>
              </a:rPr>
              <a:t>…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D40E9A-F662-4082-B2A6-D46D1E64F0DC}"/>
              </a:ext>
            </a:extLst>
          </p:cNvPr>
          <p:cNvSpPr txBox="1"/>
          <p:nvPr/>
        </p:nvSpPr>
        <p:spPr>
          <a:xfrm>
            <a:off x="4467828" y="4953548"/>
            <a:ext cx="7558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医院往往希望召回率高，因为不希望漏掉任何一个病人；</a:t>
            </a:r>
            <a:endParaRPr lang="en-US" altLang="zh-CN" sz="2000" dirty="0"/>
          </a:p>
          <a:p>
            <a:r>
              <a:rPr lang="zh-CN" altLang="en-US" sz="2000" dirty="0"/>
              <a:t>而如果精确率不高，则可能导致浪费了大多数健康的人的时间。</a:t>
            </a:r>
            <a:endParaRPr lang="en-US" altLang="zh-CN" sz="2000" dirty="0"/>
          </a:p>
        </p:txBody>
      </p:sp>
      <p:sp>
        <p:nvSpPr>
          <p:cNvPr id="12" name="云形 11">
            <a:extLst>
              <a:ext uri="{FF2B5EF4-FFF2-40B4-BE49-F238E27FC236}">
                <a16:creationId xmlns:a16="http://schemas.microsoft.com/office/drawing/2014/main" id="{3FB90763-061B-493F-8113-2EEAD1A7B49B}"/>
              </a:ext>
            </a:extLst>
          </p:cNvPr>
          <p:cNvSpPr/>
          <p:nvPr/>
        </p:nvSpPr>
        <p:spPr>
          <a:xfrm>
            <a:off x="4355325" y="5619142"/>
            <a:ext cx="6166062" cy="1238858"/>
          </a:xfrm>
          <a:prstGeom prst="cloud">
            <a:avLst/>
          </a:prstGeom>
          <a:solidFill>
            <a:srgbClr val="9BB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</a:rPr>
              <a:t>因此不能一味要求某个指标高。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916048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335278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混淆矩阵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1B46FE-EDAF-484F-9169-3114061AE253}"/>
              </a:ext>
            </a:extLst>
          </p:cNvPr>
          <p:cNvSpPr txBox="1"/>
          <p:nvPr/>
        </p:nvSpPr>
        <p:spPr>
          <a:xfrm>
            <a:off x="421955" y="1550509"/>
            <a:ext cx="9462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对于一个二分类结果，我们总能绘制混淆矩阵 </a:t>
            </a:r>
            <a:r>
              <a:rPr lang="en-US" altLang="zh-CN" dirty="0"/>
              <a:t>Confusion Matrix</a:t>
            </a:r>
            <a:r>
              <a:rPr lang="zh-CN" altLang="en-US" dirty="0"/>
              <a:t> 。</a:t>
            </a:r>
            <a:endParaRPr lang="en-US" altLang="zh-CN" dirty="0"/>
          </a:p>
        </p:txBody>
      </p:sp>
      <p:graphicFrame>
        <p:nvGraphicFramePr>
          <p:cNvPr id="13" name="表格 3">
            <a:extLst>
              <a:ext uri="{FF2B5EF4-FFF2-40B4-BE49-F238E27FC236}">
                <a16:creationId xmlns:a16="http://schemas.microsoft.com/office/drawing/2014/main" id="{96583F3E-7F7A-48E8-B038-1DF8AD77F069}"/>
              </a:ext>
            </a:extLst>
          </p:cNvPr>
          <p:cNvGraphicFramePr>
            <a:graphicFrameLocks noGrp="1"/>
          </p:cNvGraphicFramePr>
          <p:nvPr/>
        </p:nvGraphicFramePr>
        <p:xfrm>
          <a:off x="3968786" y="2801433"/>
          <a:ext cx="4805908" cy="2506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 Positive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Positive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 Negative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6283948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335278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混淆矩阵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1B46FE-EDAF-484F-9169-3114061AE253}"/>
              </a:ext>
            </a:extLst>
          </p:cNvPr>
          <p:cNvSpPr txBox="1"/>
          <p:nvPr/>
        </p:nvSpPr>
        <p:spPr>
          <a:xfrm>
            <a:off x="421955" y="1550509"/>
            <a:ext cx="505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对于一个二分类结果，我们总能绘制混淆矩阵。</a:t>
            </a:r>
            <a:endParaRPr lang="en-US" altLang="zh-CN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68781EF-4EC3-4764-805C-31608AE80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687479"/>
              </p:ext>
            </p:extLst>
          </p:nvPr>
        </p:nvGraphicFramePr>
        <p:xfrm>
          <a:off x="670001" y="2397995"/>
          <a:ext cx="4805908" cy="2506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 Positive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Positive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 Negative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717524E-7762-4E38-9A3F-D3255A8C3B16}"/>
                  </a:ext>
                </a:extLst>
              </p:cNvPr>
              <p:cNvSpPr txBox="1"/>
              <p:nvPr/>
            </p:nvSpPr>
            <p:spPr>
              <a:xfrm>
                <a:off x="6096000" y="1621603"/>
                <a:ext cx="5604606" cy="4935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/>
                  <a:t>我们想知道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分类器预测对了多少</a:t>
                </a:r>
                <a:r>
                  <a:rPr lang="en-US" altLang="zh-CN" sz="2000" dirty="0"/>
                  <a:t>…</a:t>
                </a:r>
              </a:p>
              <a:p>
                <a:r>
                  <a:rPr lang="zh-CN" altLang="en-US" sz="2000" dirty="0"/>
                  <a:t>用准确率（</a:t>
                </a:r>
                <a:r>
                  <a:rPr lang="en-US" altLang="zh-CN" sz="2000" dirty="0"/>
                  <a:t>Accuracy</a:t>
                </a:r>
                <a:r>
                  <a:rPr lang="zh-CN" altLang="en-US" sz="2000" dirty="0"/>
                  <a:t>）</a:t>
                </a:r>
                <a:endParaRPr lang="en-US" altLang="zh-CN" sz="2000" dirty="0"/>
              </a:p>
              <a:p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r>
                  <a:rPr lang="zh-CN" altLang="en-US" sz="2000" dirty="0"/>
                  <a:t>我们想知道有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多少被预测为违约的人真正违约</a:t>
                </a:r>
                <a:r>
                  <a:rPr lang="zh-CN" altLang="en-US" sz="2000" dirty="0"/>
                  <a:t>了</a:t>
                </a:r>
                <a:endParaRPr lang="en-US" altLang="zh-CN" sz="2000" dirty="0"/>
              </a:p>
              <a:p>
                <a:r>
                  <a:rPr lang="zh-CN" altLang="en-US" sz="2000" dirty="0"/>
                  <a:t>用精确率（</a:t>
                </a:r>
                <a:r>
                  <a:rPr lang="en-US" altLang="zh-CN" sz="2000" dirty="0"/>
                  <a:t>Precision</a:t>
                </a:r>
                <a:r>
                  <a:rPr lang="zh-CN" altLang="en-US" sz="2000" dirty="0"/>
                  <a:t>）</a:t>
                </a:r>
                <a:endParaRPr lang="en-US" altLang="zh-CN" sz="2000" dirty="0"/>
              </a:p>
              <a:p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r>
                  <a:rPr lang="zh-CN" altLang="en-US" sz="2000" dirty="0"/>
                  <a:t>我想知道有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多少违约的人被提前预知</a:t>
                </a:r>
                <a:r>
                  <a:rPr lang="zh-CN" altLang="en-US" sz="2000" dirty="0"/>
                  <a:t>了</a:t>
                </a:r>
                <a:endParaRPr lang="en-US" altLang="zh-CN" sz="2000" dirty="0"/>
              </a:p>
              <a:p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717524E-7762-4E38-9A3F-D3255A8C3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21603"/>
                <a:ext cx="5604606" cy="4935582"/>
              </a:xfrm>
              <a:prstGeom prst="rect">
                <a:avLst/>
              </a:prstGeom>
              <a:blipFill>
                <a:blip r:embed="rId8"/>
                <a:stretch>
                  <a:fillRect l="-1088" t="-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0323357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1B46FE-EDAF-484F-9169-3114061AE253}"/>
              </a:ext>
            </a:extLst>
          </p:cNvPr>
          <p:cNvSpPr txBox="1"/>
          <p:nvPr/>
        </p:nvSpPr>
        <p:spPr>
          <a:xfrm>
            <a:off x="421955" y="1550509"/>
            <a:ext cx="505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这里有一个问题：</a:t>
            </a:r>
            <a:r>
              <a:rPr lang="zh-CN" altLang="en-US" dirty="0">
                <a:solidFill>
                  <a:srgbClr val="FF0000"/>
                </a:solidFill>
              </a:rPr>
              <a:t>我们如何得到预测的类别呢？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68781EF-4EC3-4764-805C-31608AE80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215838"/>
              </p:ext>
            </p:extLst>
          </p:nvPr>
        </p:nvGraphicFramePr>
        <p:xfrm>
          <a:off x="670001" y="23979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B14DBEE-E334-4227-992A-131ACF257272}"/>
              </a:ext>
            </a:extLst>
          </p:cNvPr>
          <p:cNvSpPr txBox="1"/>
          <p:nvPr/>
        </p:nvSpPr>
        <p:spPr>
          <a:xfrm>
            <a:off x="6096000" y="1621603"/>
            <a:ext cx="5604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分类器会给每个样本一个概率值，</a:t>
            </a:r>
            <a:endParaRPr lang="en-US" altLang="zh-CN" sz="2000" dirty="0"/>
          </a:p>
          <a:p>
            <a:r>
              <a:rPr lang="zh-CN" altLang="en-US" sz="2000" dirty="0"/>
              <a:t>一般我们以</a:t>
            </a:r>
            <a:r>
              <a:rPr lang="en-US" altLang="zh-CN" sz="2000" dirty="0"/>
              <a:t>0.5</a:t>
            </a:r>
            <a:r>
              <a:rPr lang="zh-CN" altLang="en-US" sz="2000" dirty="0"/>
              <a:t>为阈值，超过</a:t>
            </a:r>
            <a:r>
              <a:rPr lang="en-US" altLang="zh-CN" sz="2000" dirty="0"/>
              <a:t>0.5</a:t>
            </a:r>
            <a:r>
              <a:rPr lang="zh-CN" altLang="en-US" sz="2000" dirty="0"/>
              <a:t>预测为“是”</a:t>
            </a: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607953-DA11-46FE-A009-B3F04193A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103" y="3350246"/>
            <a:ext cx="5493116" cy="2999089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1EDF2B0-747A-4372-BC38-28C7A2E5EA15}"/>
              </a:ext>
            </a:extLst>
          </p:cNvPr>
          <p:cNvCxnSpPr>
            <a:cxnSpLocks/>
          </p:cNvCxnSpPr>
          <p:nvPr/>
        </p:nvCxnSpPr>
        <p:spPr>
          <a:xfrm>
            <a:off x="8531757" y="2936311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F6D862B-5A2E-490C-98DE-286F5D020203}"/>
              </a:ext>
            </a:extLst>
          </p:cNvPr>
          <p:cNvSpPr txBox="1"/>
          <p:nvPr/>
        </p:nvSpPr>
        <p:spPr>
          <a:xfrm>
            <a:off x="7982673" y="5612217"/>
            <a:ext cx="68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0.5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909088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1B46FE-EDAF-484F-9169-3114061AE253}"/>
              </a:ext>
            </a:extLst>
          </p:cNvPr>
          <p:cNvSpPr txBox="1"/>
          <p:nvPr/>
        </p:nvSpPr>
        <p:spPr>
          <a:xfrm>
            <a:off x="421955" y="1550509"/>
            <a:ext cx="505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这里有一个问题：</a:t>
            </a:r>
            <a:r>
              <a:rPr lang="zh-CN" altLang="en-US" dirty="0">
                <a:solidFill>
                  <a:srgbClr val="FF0000"/>
                </a:solidFill>
              </a:rPr>
              <a:t>我们如何得到预测的类别呢？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68781EF-4EC3-4764-805C-31608AE80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382269"/>
              </p:ext>
            </p:extLst>
          </p:nvPr>
        </p:nvGraphicFramePr>
        <p:xfrm>
          <a:off x="670001" y="23979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B14DBEE-E334-4227-992A-131ACF257272}"/>
              </a:ext>
            </a:extLst>
          </p:cNvPr>
          <p:cNvSpPr txBox="1"/>
          <p:nvPr/>
        </p:nvSpPr>
        <p:spPr>
          <a:xfrm>
            <a:off x="6096000" y="1621603"/>
            <a:ext cx="5604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分类器会给每个样本一个概率值，</a:t>
            </a:r>
            <a:endParaRPr lang="en-US" altLang="zh-CN" sz="2000" dirty="0"/>
          </a:p>
          <a:p>
            <a:r>
              <a:rPr lang="zh-CN" altLang="en-US" sz="2000" dirty="0"/>
              <a:t>一般我们以</a:t>
            </a:r>
            <a:r>
              <a:rPr lang="en-US" altLang="zh-CN" sz="2000" dirty="0"/>
              <a:t>0.5</a:t>
            </a:r>
            <a:r>
              <a:rPr lang="zh-CN" altLang="en-US" sz="2000" dirty="0"/>
              <a:t>为阈值，超过</a:t>
            </a:r>
            <a:r>
              <a:rPr lang="en-US" altLang="zh-CN" sz="2000" dirty="0"/>
              <a:t>0.5</a:t>
            </a:r>
            <a:r>
              <a:rPr lang="zh-CN" altLang="en-US" sz="2000" dirty="0"/>
              <a:t>预测为“是”</a:t>
            </a: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607953-DA11-46FE-A009-B3F04193A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103" y="3350246"/>
            <a:ext cx="5493116" cy="2999089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1EDF2B0-747A-4372-BC38-28C7A2E5EA15}"/>
              </a:ext>
            </a:extLst>
          </p:cNvPr>
          <p:cNvCxnSpPr>
            <a:cxnSpLocks/>
          </p:cNvCxnSpPr>
          <p:nvPr/>
        </p:nvCxnSpPr>
        <p:spPr>
          <a:xfrm>
            <a:off x="8531757" y="2936311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F6D862B-5A2E-490C-98DE-286F5D020203}"/>
              </a:ext>
            </a:extLst>
          </p:cNvPr>
          <p:cNvSpPr txBox="1"/>
          <p:nvPr/>
        </p:nvSpPr>
        <p:spPr>
          <a:xfrm>
            <a:off x="7982673" y="5612217"/>
            <a:ext cx="68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0.5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B0B39B-953A-44E7-BC38-2638FE91C440}"/>
              </a:ext>
            </a:extLst>
          </p:cNvPr>
          <p:cNvSpPr/>
          <p:nvPr/>
        </p:nvSpPr>
        <p:spPr>
          <a:xfrm>
            <a:off x="8865951" y="3804738"/>
            <a:ext cx="1585987" cy="412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17675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1B46FE-EDAF-484F-9169-3114061AE253}"/>
              </a:ext>
            </a:extLst>
          </p:cNvPr>
          <p:cNvSpPr txBox="1"/>
          <p:nvPr/>
        </p:nvSpPr>
        <p:spPr>
          <a:xfrm>
            <a:off x="421955" y="1550509"/>
            <a:ext cx="505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这里有一个问题：</a:t>
            </a:r>
            <a:r>
              <a:rPr lang="zh-CN" altLang="en-US" dirty="0">
                <a:solidFill>
                  <a:srgbClr val="FF0000"/>
                </a:solidFill>
              </a:rPr>
              <a:t>我们如何得到预测的类别呢？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68781EF-4EC3-4764-805C-31608AE80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868781"/>
              </p:ext>
            </p:extLst>
          </p:nvPr>
        </p:nvGraphicFramePr>
        <p:xfrm>
          <a:off x="670001" y="23979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B14DBEE-E334-4227-992A-131ACF257272}"/>
              </a:ext>
            </a:extLst>
          </p:cNvPr>
          <p:cNvSpPr txBox="1"/>
          <p:nvPr/>
        </p:nvSpPr>
        <p:spPr>
          <a:xfrm>
            <a:off x="6096000" y="1621603"/>
            <a:ext cx="5604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分类器会给每个样本一个概率值，</a:t>
            </a:r>
            <a:endParaRPr lang="en-US" altLang="zh-CN" sz="2000" dirty="0"/>
          </a:p>
          <a:p>
            <a:r>
              <a:rPr lang="zh-CN" altLang="en-US" sz="2000" dirty="0"/>
              <a:t>一般我们以</a:t>
            </a:r>
            <a:r>
              <a:rPr lang="en-US" altLang="zh-CN" sz="2000" dirty="0"/>
              <a:t>0.5</a:t>
            </a:r>
            <a:r>
              <a:rPr lang="zh-CN" altLang="en-US" sz="2000" dirty="0"/>
              <a:t>为阈值，超过</a:t>
            </a:r>
            <a:r>
              <a:rPr lang="en-US" altLang="zh-CN" sz="2000" dirty="0"/>
              <a:t>0.5</a:t>
            </a:r>
            <a:r>
              <a:rPr lang="zh-CN" altLang="en-US" sz="2000" dirty="0"/>
              <a:t>预测为“是”</a:t>
            </a: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607953-DA11-46FE-A009-B3F04193A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103" y="3350246"/>
            <a:ext cx="5493116" cy="2999089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1EDF2B0-747A-4372-BC38-28C7A2E5EA15}"/>
              </a:ext>
            </a:extLst>
          </p:cNvPr>
          <p:cNvCxnSpPr>
            <a:cxnSpLocks/>
          </p:cNvCxnSpPr>
          <p:nvPr/>
        </p:nvCxnSpPr>
        <p:spPr>
          <a:xfrm>
            <a:off x="8531757" y="2936311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F6D862B-5A2E-490C-98DE-286F5D020203}"/>
              </a:ext>
            </a:extLst>
          </p:cNvPr>
          <p:cNvSpPr txBox="1"/>
          <p:nvPr/>
        </p:nvSpPr>
        <p:spPr>
          <a:xfrm>
            <a:off x="7982673" y="5612217"/>
            <a:ext cx="68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0.5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B0B39B-953A-44E7-BC38-2638FE91C440}"/>
              </a:ext>
            </a:extLst>
          </p:cNvPr>
          <p:cNvSpPr/>
          <p:nvPr/>
        </p:nvSpPr>
        <p:spPr>
          <a:xfrm>
            <a:off x="8669696" y="5508928"/>
            <a:ext cx="1377130" cy="412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182311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1B46FE-EDAF-484F-9169-3114061AE253}"/>
              </a:ext>
            </a:extLst>
          </p:cNvPr>
          <p:cNvSpPr txBox="1"/>
          <p:nvPr/>
        </p:nvSpPr>
        <p:spPr>
          <a:xfrm>
            <a:off x="421955" y="1550509"/>
            <a:ext cx="505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这里有一个问题：</a:t>
            </a:r>
            <a:r>
              <a:rPr lang="zh-CN" altLang="en-US" dirty="0">
                <a:solidFill>
                  <a:srgbClr val="FF0000"/>
                </a:solidFill>
              </a:rPr>
              <a:t>我们如何得到预测的类别呢？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68781EF-4EC3-4764-805C-31608AE80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190839"/>
              </p:ext>
            </p:extLst>
          </p:nvPr>
        </p:nvGraphicFramePr>
        <p:xfrm>
          <a:off x="670001" y="23979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B14DBEE-E334-4227-992A-131ACF257272}"/>
              </a:ext>
            </a:extLst>
          </p:cNvPr>
          <p:cNvSpPr txBox="1"/>
          <p:nvPr/>
        </p:nvSpPr>
        <p:spPr>
          <a:xfrm>
            <a:off x="6096000" y="1621603"/>
            <a:ext cx="5604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分类器会给每个样本一个概率值，</a:t>
            </a:r>
            <a:endParaRPr lang="en-US" altLang="zh-CN" sz="2000" dirty="0"/>
          </a:p>
          <a:p>
            <a:r>
              <a:rPr lang="zh-CN" altLang="en-US" sz="2000" dirty="0"/>
              <a:t>一般我们以</a:t>
            </a:r>
            <a:r>
              <a:rPr lang="en-US" altLang="zh-CN" sz="2000" dirty="0"/>
              <a:t>0.5</a:t>
            </a:r>
            <a:r>
              <a:rPr lang="zh-CN" altLang="en-US" sz="2000" dirty="0"/>
              <a:t>为阈值，超过</a:t>
            </a:r>
            <a:r>
              <a:rPr lang="en-US" altLang="zh-CN" sz="2000" dirty="0"/>
              <a:t>0.5</a:t>
            </a:r>
            <a:r>
              <a:rPr lang="zh-CN" altLang="en-US" sz="2000" dirty="0"/>
              <a:t>预测为“是”</a:t>
            </a: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607953-DA11-46FE-A009-B3F04193A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103" y="3350246"/>
            <a:ext cx="5493116" cy="2999089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1EDF2B0-747A-4372-BC38-28C7A2E5EA15}"/>
              </a:ext>
            </a:extLst>
          </p:cNvPr>
          <p:cNvCxnSpPr>
            <a:cxnSpLocks/>
          </p:cNvCxnSpPr>
          <p:nvPr/>
        </p:nvCxnSpPr>
        <p:spPr>
          <a:xfrm>
            <a:off x="8531757" y="2936311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F6D862B-5A2E-490C-98DE-286F5D020203}"/>
              </a:ext>
            </a:extLst>
          </p:cNvPr>
          <p:cNvSpPr txBox="1"/>
          <p:nvPr/>
        </p:nvSpPr>
        <p:spPr>
          <a:xfrm>
            <a:off x="7982673" y="5612217"/>
            <a:ext cx="68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0.5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B0B39B-953A-44E7-BC38-2638FE91C440}"/>
              </a:ext>
            </a:extLst>
          </p:cNvPr>
          <p:cNvSpPr/>
          <p:nvPr/>
        </p:nvSpPr>
        <p:spPr>
          <a:xfrm>
            <a:off x="6756907" y="5497353"/>
            <a:ext cx="1377130" cy="412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9313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3467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回顾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E9B17D-1A2E-4219-9001-E27BF2A254DA}"/>
              </a:ext>
            </a:extLst>
          </p:cNvPr>
          <p:cNvSpPr/>
          <p:nvPr/>
        </p:nvSpPr>
        <p:spPr>
          <a:xfrm>
            <a:off x="8327923" y="1537448"/>
            <a:ext cx="2605549" cy="904568"/>
          </a:xfrm>
          <a:prstGeom prst="rect">
            <a:avLst/>
          </a:prstGeom>
          <a:noFill/>
          <a:ln w="19050">
            <a:solidFill>
              <a:srgbClr val="124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直观的感受数据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E9D9A9-E855-4203-ADD0-6957E407478B}"/>
              </a:ext>
            </a:extLst>
          </p:cNvPr>
          <p:cNvSpPr txBox="1"/>
          <p:nvPr/>
        </p:nvSpPr>
        <p:spPr>
          <a:xfrm>
            <a:off x="561974" y="1044478"/>
            <a:ext cx="7765949" cy="1330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518E"/>
                </a:solidFill>
              </a:rPr>
              <a:t>与业务数据第一次接触</a:t>
            </a:r>
            <a:endParaRPr lang="en-US" altLang="zh-CN" sz="2400" b="1" dirty="0">
              <a:solidFill>
                <a:srgbClr val="00518E"/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决定了要做什么：业务问题抽象 </a:t>
            </a:r>
            <a:r>
              <a:rPr lang="en-US" altLang="zh-CN" sz="2000" dirty="0">
                <a:solidFill>
                  <a:srgbClr val="00518E"/>
                </a:solidFill>
              </a:rPr>
              <a:t>&amp; </a:t>
            </a:r>
            <a:r>
              <a:rPr lang="zh-CN" altLang="en-US" sz="2000" dirty="0">
                <a:solidFill>
                  <a:srgbClr val="00518E"/>
                </a:solidFill>
              </a:rPr>
              <a:t>定义标签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了解数据的样貌：数据探索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8561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数据清洗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缺失值的处理：清理“脏”数据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数据缺失的处理方法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填补数据的几种策略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BF57701-A856-4C9C-A443-9550FDF40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916065"/>
              </p:ext>
            </p:extLst>
          </p:nvPr>
        </p:nvGraphicFramePr>
        <p:xfrm>
          <a:off x="1483005" y="2362325"/>
          <a:ext cx="9577064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8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b="1" kern="1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删除含有缺失值的样本</a:t>
                      </a:r>
                      <a:endParaRPr lang="zh-CN" altLang="en-US" sz="1600" b="1" kern="12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无监督学习过程中不使用有缺失值的元组，即在无监督学习过程中删除含有缺失值的样本</a:t>
                      </a:r>
                      <a:endParaRPr lang="en-US" altLang="zh-CN" sz="1600" b="0" kern="1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1" kern="1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人工填写缺失值</a:t>
                      </a:r>
                      <a:endParaRPr lang="zh-CN" altLang="en-US" sz="1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该方法就是人工补充样本的缺失值，因此非常费时，不适于大规模数据集的无监督学习数据预处理</a:t>
                      </a:r>
                      <a:endParaRPr lang="en-US" altLang="zh-CN" sz="1600" b="0" kern="1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1" kern="1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使用一个全局常量填充缺失值</a:t>
                      </a:r>
                      <a:endParaRPr lang="zh-CN" altLang="en-US" sz="1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该方法虽然简单，但并不是很可靠，因为仍然存在偏离数据原始分布信息的问题</a:t>
                      </a:r>
                      <a:endParaRPr lang="zh-CN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1" kern="1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使用属性的统计值填充缺失值</a:t>
                      </a:r>
                      <a:endParaRPr lang="zh-CN" altLang="en-US" sz="1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众数、均值、中位数等。该方法相对上一方法要好些，但仍然存在偏离原始数据分布信息的潜在危险</a:t>
                      </a:r>
                      <a:endParaRPr lang="en-US" altLang="zh-CN" sz="1600" b="0" kern="1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1" kern="1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使用与给定元组同一类的所有样本的属性均值填充相应的缺失值</a:t>
                      </a:r>
                      <a:endParaRPr lang="zh-CN" altLang="en-US" sz="1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该方法比使用属性均值填充缺失值更好，更能接近原始数据的分部信息</a:t>
                      </a:r>
                      <a:endParaRPr lang="en-US" altLang="zh-CN" sz="1600" b="0" kern="1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1" kern="1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使用最可能的值填充缺失值</a:t>
                      </a:r>
                      <a:endParaRPr lang="zh-CN" altLang="en-US" sz="1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kern="1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使用回归、决策树归纳来确定最有可能的值来填充缺失信息</a:t>
                      </a:r>
                      <a:endParaRPr lang="zh-CN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4510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1B46FE-EDAF-484F-9169-3114061AE253}"/>
              </a:ext>
            </a:extLst>
          </p:cNvPr>
          <p:cNvSpPr txBox="1"/>
          <p:nvPr/>
        </p:nvSpPr>
        <p:spPr>
          <a:xfrm>
            <a:off x="421955" y="1550509"/>
            <a:ext cx="505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这里有一个问题：</a:t>
            </a:r>
            <a:r>
              <a:rPr lang="zh-CN" altLang="en-US" dirty="0">
                <a:solidFill>
                  <a:srgbClr val="FF0000"/>
                </a:solidFill>
              </a:rPr>
              <a:t>我们如何得到预测的类别呢？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68781EF-4EC3-4764-805C-31608AE80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724154"/>
              </p:ext>
            </p:extLst>
          </p:nvPr>
        </p:nvGraphicFramePr>
        <p:xfrm>
          <a:off x="670001" y="23979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B14DBEE-E334-4227-992A-131ACF257272}"/>
              </a:ext>
            </a:extLst>
          </p:cNvPr>
          <p:cNvSpPr txBox="1"/>
          <p:nvPr/>
        </p:nvSpPr>
        <p:spPr>
          <a:xfrm>
            <a:off x="6096000" y="1621603"/>
            <a:ext cx="5604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分类器会给每个样本一个概率值，</a:t>
            </a:r>
            <a:endParaRPr lang="en-US" altLang="zh-CN" sz="2000" dirty="0"/>
          </a:p>
          <a:p>
            <a:r>
              <a:rPr lang="zh-CN" altLang="en-US" sz="2000" dirty="0"/>
              <a:t>一般我们以</a:t>
            </a:r>
            <a:r>
              <a:rPr lang="en-US" altLang="zh-CN" sz="2000" dirty="0"/>
              <a:t>0.5</a:t>
            </a:r>
            <a:r>
              <a:rPr lang="zh-CN" altLang="en-US" sz="2000" dirty="0"/>
              <a:t>为阈值，超过</a:t>
            </a:r>
            <a:r>
              <a:rPr lang="en-US" altLang="zh-CN" sz="2000" dirty="0"/>
              <a:t>0.5</a:t>
            </a:r>
            <a:r>
              <a:rPr lang="zh-CN" altLang="en-US" sz="2000" dirty="0"/>
              <a:t>预测为“是”</a:t>
            </a: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607953-DA11-46FE-A009-B3F04193A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103" y="3350246"/>
            <a:ext cx="5493116" cy="2999089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1EDF2B0-747A-4372-BC38-28C7A2E5EA15}"/>
              </a:ext>
            </a:extLst>
          </p:cNvPr>
          <p:cNvCxnSpPr>
            <a:cxnSpLocks/>
          </p:cNvCxnSpPr>
          <p:nvPr/>
        </p:nvCxnSpPr>
        <p:spPr>
          <a:xfrm>
            <a:off x="8531757" y="2936311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F6D862B-5A2E-490C-98DE-286F5D020203}"/>
              </a:ext>
            </a:extLst>
          </p:cNvPr>
          <p:cNvSpPr txBox="1"/>
          <p:nvPr/>
        </p:nvSpPr>
        <p:spPr>
          <a:xfrm>
            <a:off x="7982673" y="5612217"/>
            <a:ext cx="68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0.5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B0B39B-953A-44E7-BC38-2638FE91C440}"/>
              </a:ext>
            </a:extLst>
          </p:cNvPr>
          <p:cNvSpPr/>
          <p:nvPr/>
        </p:nvSpPr>
        <p:spPr>
          <a:xfrm>
            <a:off x="7016690" y="3862086"/>
            <a:ext cx="1377130" cy="412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720108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1B46FE-EDAF-484F-9169-3114061AE253}"/>
              </a:ext>
            </a:extLst>
          </p:cNvPr>
          <p:cNvSpPr txBox="1"/>
          <p:nvPr/>
        </p:nvSpPr>
        <p:spPr>
          <a:xfrm>
            <a:off x="421955" y="1550509"/>
            <a:ext cx="505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这里有一个问题：</a:t>
            </a:r>
            <a:r>
              <a:rPr lang="zh-CN" altLang="en-US" dirty="0">
                <a:solidFill>
                  <a:srgbClr val="FF0000"/>
                </a:solidFill>
              </a:rPr>
              <a:t>我们如何得到预测的类别呢？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68781EF-4EC3-4764-805C-31608AE80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904790"/>
              </p:ext>
            </p:extLst>
          </p:nvPr>
        </p:nvGraphicFramePr>
        <p:xfrm>
          <a:off x="670001" y="23979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B14DBEE-E334-4227-992A-131ACF257272}"/>
              </a:ext>
            </a:extLst>
          </p:cNvPr>
          <p:cNvSpPr txBox="1"/>
          <p:nvPr/>
        </p:nvSpPr>
        <p:spPr>
          <a:xfrm>
            <a:off x="6096000" y="1621603"/>
            <a:ext cx="5604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分类器会给每个样本一个概率值，</a:t>
            </a:r>
            <a:endParaRPr lang="en-US" altLang="zh-CN" sz="2000" dirty="0"/>
          </a:p>
          <a:p>
            <a:r>
              <a:rPr lang="zh-CN" altLang="en-US" sz="2000" dirty="0"/>
              <a:t>但如果我们改变阈值</a:t>
            </a:r>
            <a:r>
              <a:rPr lang="en-US" altLang="zh-CN" sz="2000" dirty="0"/>
              <a:t>…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607953-DA11-46FE-A009-B3F04193A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103" y="3350246"/>
            <a:ext cx="5493116" cy="2999089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1EDF2B0-747A-4372-BC38-28C7A2E5EA15}"/>
              </a:ext>
            </a:extLst>
          </p:cNvPr>
          <p:cNvCxnSpPr>
            <a:cxnSpLocks/>
          </p:cNvCxnSpPr>
          <p:nvPr/>
        </p:nvCxnSpPr>
        <p:spPr>
          <a:xfrm>
            <a:off x="7177519" y="2901587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F6D862B-5A2E-490C-98DE-286F5D020203}"/>
              </a:ext>
            </a:extLst>
          </p:cNvPr>
          <p:cNvSpPr txBox="1"/>
          <p:nvPr/>
        </p:nvSpPr>
        <p:spPr>
          <a:xfrm>
            <a:off x="7168203" y="6044325"/>
            <a:ext cx="68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0.15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433350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1B46FE-EDAF-484F-9169-3114061AE253}"/>
              </a:ext>
            </a:extLst>
          </p:cNvPr>
          <p:cNvSpPr txBox="1"/>
          <p:nvPr/>
        </p:nvSpPr>
        <p:spPr>
          <a:xfrm>
            <a:off x="421955" y="1550509"/>
            <a:ext cx="505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这里有一个问题：</a:t>
            </a:r>
            <a:r>
              <a:rPr lang="zh-CN" altLang="en-US" dirty="0">
                <a:solidFill>
                  <a:srgbClr val="FF0000"/>
                </a:solidFill>
              </a:rPr>
              <a:t>我们如何得到预测的类别呢？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68781EF-4EC3-4764-805C-31608AE80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777893"/>
              </p:ext>
            </p:extLst>
          </p:nvPr>
        </p:nvGraphicFramePr>
        <p:xfrm>
          <a:off x="670001" y="23979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B14DBEE-E334-4227-992A-131ACF257272}"/>
              </a:ext>
            </a:extLst>
          </p:cNvPr>
          <p:cNvSpPr txBox="1"/>
          <p:nvPr/>
        </p:nvSpPr>
        <p:spPr>
          <a:xfrm>
            <a:off x="6096000" y="1621603"/>
            <a:ext cx="5604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分类器会给每个样本一个概率值，</a:t>
            </a:r>
            <a:endParaRPr lang="en-US" altLang="zh-CN" sz="2000" dirty="0"/>
          </a:p>
          <a:p>
            <a:r>
              <a:rPr lang="zh-CN" altLang="en-US" sz="2000" dirty="0"/>
              <a:t>但如果我们改变阈值</a:t>
            </a:r>
            <a:r>
              <a:rPr lang="en-US" altLang="zh-CN" sz="2000" dirty="0"/>
              <a:t>…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607953-DA11-46FE-A009-B3F04193A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103" y="3350246"/>
            <a:ext cx="5493116" cy="2999089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1EDF2B0-747A-4372-BC38-28C7A2E5EA15}"/>
              </a:ext>
            </a:extLst>
          </p:cNvPr>
          <p:cNvCxnSpPr>
            <a:cxnSpLocks/>
          </p:cNvCxnSpPr>
          <p:nvPr/>
        </p:nvCxnSpPr>
        <p:spPr>
          <a:xfrm>
            <a:off x="7177519" y="2901587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F6D862B-5A2E-490C-98DE-286F5D020203}"/>
              </a:ext>
            </a:extLst>
          </p:cNvPr>
          <p:cNvSpPr txBox="1"/>
          <p:nvPr/>
        </p:nvSpPr>
        <p:spPr>
          <a:xfrm>
            <a:off x="7168203" y="6044325"/>
            <a:ext cx="68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0.15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BC4FEC-3E99-44C9-B706-CC5087D12368}"/>
              </a:ext>
            </a:extLst>
          </p:cNvPr>
          <p:cNvSpPr/>
          <p:nvPr/>
        </p:nvSpPr>
        <p:spPr>
          <a:xfrm>
            <a:off x="7501999" y="3791382"/>
            <a:ext cx="2984663" cy="412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25859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1B46FE-EDAF-484F-9169-3114061AE253}"/>
              </a:ext>
            </a:extLst>
          </p:cNvPr>
          <p:cNvSpPr txBox="1"/>
          <p:nvPr/>
        </p:nvSpPr>
        <p:spPr>
          <a:xfrm>
            <a:off x="421955" y="1550509"/>
            <a:ext cx="505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这里有一个问题：</a:t>
            </a:r>
            <a:r>
              <a:rPr lang="zh-CN" altLang="en-US" dirty="0">
                <a:solidFill>
                  <a:srgbClr val="FF0000"/>
                </a:solidFill>
              </a:rPr>
              <a:t>我们如何得到预测的类别呢？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68781EF-4EC3-4764-805C-31608AE80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734152"/>
              </p:ext>
            </p:extLst>
          </p:nvPr>
        </p:nvGraphicFramePr>
        <p:xfrm>
          <a:off x="670001" y="23979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B14DBEE-E334-4227-992A-131ACF257272}"/>
              </a:ext>
            </a:extLst>
          </p:cNvPr>
          <p:cNvSpPr txBox="1"/>
          <p:nvPr/>
        </p:nvSpPr>
        <p:spPr>
          <a:xfrm>
            <a:off x="6096000" y="1621603"/>
            <a:ext cx="5604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分类器会给每个样本一个概率值，</a:t>
            </a:r>
            <a:endParaRPr lang="en-US" altLang="zh-CN" sz="2000" dirty="0"/>
          </a:p>
          <a:p>
            <a:r>
              <a:rPr lang="zh-CN" altLang="en-US" sz="2000" dirty="0"/>
              <a:t>但如果我们改变阈值</a:t>
            </a:r>
            <a:r>
              <a:rPr lang="en-US" altLang="zh-CN" sz="2000" dirty="0"/>
              <a:t>…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607953-DA11-46FE-A009-B3F04193A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103" y="3350246"/>
            <a:ext cx="5493116" cy="2999089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1EDF2B0-747A-4372-BC38-28C7A2E5EA15}"/>
              </a:ext>
            </a:extLst>
          </p:cNvPr>
          <p:cNvCxnSpPr>
            <a:cxnSpLocks/>
          </p:cNvCxnSpPr>
          <p:nvPr/>
        </p:nvCxnSpPr>
        <p:spPr>
          <a:xfrm>
            <a:off x="7177519" y="2901587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F6D862B-5A2E-490C-98DE-286F5D020203}"/>
              </a:ext>
            </a:extLst>
          </p:cNvPr>
          <p:cNvSpPr txBox="1"/>
          <p:nvPr/>
        </p:nvSpPr>
        <p:spPr>
          <a:xfrm>
            <a:off x="7168203" y="6044325"/>
            <a:ext cx="68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0.15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BC4FEC-3E99-44C9-B706-CC5087D12368}"/>
              </a:ext>
            </a:extLst>
          </p:cNvPr>
          <p:cNvSpPr/>
          <p:nvPr/>
        </p:nvSpPr>
        <p:spPr>
          <a:xfrm>
            <a:off x="7186836" y="5492108"/>
            <a:ext cx="3936433" cy="412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786683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1B46FE-EDAF-484F-9169-3114061AE253}"/>
              </a:ext>
            </a:extLst>
          </p:cNvPr>
          <p:cNvSpPr txBox="1"/>
          <p:nvPr/>
        </p:nvSpPr>
        <p:spPr>
          <a:xfrm>
            <a:off x="421955" y="1550509"/>
            <a:ext cx="505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这里有一个问题：</a:t>
            </a:r>
            <a:r>
              <a:rPr lang="zh-CN" altLang="en-US" dirty="0">
                <a:solidFill>
                  <a:srgbClr val="FF0000"/>
                </a:solidFill>
              </a:rPr>
              <a:t>我们如何得到预测的类别呢？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68781EF-4EC3-4764-805C-31608AE80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324741"/>
              </p:ext>
            </p:extLst>
          </p:nvPr>
        </p:nvGraphicFramePr>
        <p:xfrm>
          <a:off x="670001" y="23979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en-US" altLang="zh-C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B14DBEE-E334-4227-992A-131ACF257272}"/>
              </a:ext>
            </a:extLst>
          </p:cNvPr>
          <p:cNvSpPr txBox="1"/>
          <p:nvPr/>
        </p:nvSpPr>
        <p:spPr>
          <a:xfrm>
            <a:off x="6096000" y="1621603"/>
            <a:ext cx="5604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分类器会给每个样本一个概率值，</a:t>
            </a:r>
            <a:endParaRPr lang="en-US" altLang="zh-CN" sz="2000" dirty="0"/>
          </a:p>
          <a:p>
            <a:r>
              <a:rPr lang="zh-CN" altLang="en-US" sz="2000" dirty="0"/>
              <a:t>但如果我们改变阈值</a:t>
            </a:r>
            <a:r>
              <a:rPr lang="en-US" altLang="zh-CN" sz="2000" dirty="0"/>
              <a:t>…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607953-DA11-46FE-A009-B3F04193A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103" y="3350246"/>
            <a:ext cx="5493116" cy="2999089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1EDF2B0-747A-4372-BC38-28C7A2E5EA15}"/>
              </a:ext>
            </a:extLst>
          </p:cNvPr>
          <p:cNvCxnSpPr>
            <a:cxnSpLocks/>
          </p:cNvCxnSpPr>
          <p:nvPr/>
        </p:nvCxnSpPr>
        <p:spPr>
          <a:xfrm>
            <a:off x="7177519" y="2901587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F6D862B-5A2E-490C-98DE-286F5D020203}"/>
              </a:ext>
            </a:extLst>
          </p:cNvPr>
          <p:cNvSpPr txBox="1"/>
          <p:nvPr/>
        </p:nvSpPr>
        <p:spPr>
          <a:xfrm>
            <a:off x="7168203" y="6044325"/>
            <a:ext cx="68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0.15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BC4FEC-3E99-44C9-B706-CC5087D12368}"/>
              </a:ext>
            </a:extLst>
          </p:cNvPr>
          <p:cNvSpPr/>
          <p:nvPr/>
        </p:nvSpPr>
        <p:spPr>
          <a:xfrm flipH="1">
            <a:off x="6748041" y="5492108"/>
            <a:ext cx="438795" cy="412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007521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1B46FE-EDAF-484F-9169-3114061AE253}"/>
              </a:ext>
            </a:extLst>
          </p:cNvPr>
          <p:cNvSpPr txBox="1"/>
          <p:nvPr/>
        </p:nvSpPr>
        <p:spPr>
          <a:xfrm>
            <a:off x="421955" y="1550509"/>
            <a:ext cx="505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这里有一个问题：</a:t>
            </a:r>
            <a:r>
              <a:rPr lang="zh-CN" altLang="en-US" dirty="0">
                <a:solidFill>
                  <a:srgbClr val="FF0000"/>
                </a:solidFill>
              </a:rPr>
              <a:t>我们如何得到预测的类别呢？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68781EF-4EC3-4764-805C-31608AE80F29}"/>
              </a:ext>
            </a:extLst>
          </p:cNvPr>
          <p:cNvGraphicFramePr>
            <a:graphicFrameLocks noGrp="1"/>
          </p:cNvGraphicFramePr>
          <p:nvPr/>
        </p:nvGraphicFramePr>
        <p:xfrm>
          <a:off x="670001" y="23979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en-US" altLang="zh-C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B14DBEE-E334-4227-992A-131ACF257272}"/>
              </a:ext>
            </a:extLst>
          </p:cNvPr>
          <p:cNvSpPr txBox="1"/>
          <p:nvPr/>
        </p:nvSpPr>
        <p:spPr>
          <a:xfrm>
            <a:off x="6096000" y="1621603"/>
            <a:ext cx="56046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分类器会给每个样本一个概率值，</a:t>
            </a:r>
            <a:endParaRPr lang="en-US" altLang="zh-CN" sz="2000" dirty="0"/>
          </a:p>
          <a:p>
            <a:r>
              <a:rPr lang="zh-CN" altLang="en-US" sz="2000" dirty="0"/>
              <a:t>但如果我们改变阈值</a:t>
            </a:r>
            <a:r>
              <a:rPr lang="en-US" altLang="zh-CN" sz="2000" dirty="0"/>
              <a:t>…</a:t>
            </a:r>
          </a:p>
          <a:p>
            <a:endParaRPr lang="en-US" altLang="zh-CN" sz="2000" dirty="0"/>
          </a:p>
          <a:p>
            <a:r>
              <a:rPr lang="zh-CN" altLang="en-US" sz="2000" dirty="0"/>
              <a:t>因此，多个阈值就对应多个混淆矩阵。</a:t>
            </a: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607953-DA11-46FE-A009-B3F04193A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103" y="3350246"/>
            <a:ext cx="5493116" cy="2999089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1EDF2B0-747A-4372-BC38-28C7A2E5EA15}"/>
              </a:ext>
            </a:extLst>
          </p:cNvPr>
          <p:cNvCxnSpPr>
            <a:cxnSpLocks/>
          </p:cNvCxnSpPr>
          <p:nvPr/>
        </p:nvCxnSpPr>
        <p:spPr>
          <a:xfrm>
            <a:off x="7177519" y="2901587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F6D862B-5A2E-490C-98DE-286F5D020203}"/>
              </a:ext>
            </a:extLst>
          </p:cNvPr>
          <p:cNvSpPr txBox="1"/>
          <p:nvPr/>
        </p:nvSpPr>
        <p:spPr>
          <a:xfrm>
            <a:off x="7168203" y="6044325"/>
            <a:ext cx="68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0.15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3B7BF8F-5D51-4E0A-80F4-406C547F2797}"/>
              </a:ext>
            </a:extLst>
          </p:cNvPr>
          <p:cNvCxnSpPr>
            <a:cxnSpLocks/>
          </p:cNvCxnSpPr>
          <p:nvPr/>
        </p:nvCxnSpPr>
        <p:spPr>
          <a:xfrm>
            <a:off x="7455312" y="2913161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FB519E3-D677-463E-93F9-BF62ABD2174E}"/>
              </a:ext>
            </a:extLst>
          </p:cNvPr>
          <p:cNvCxnSpPr>
            <a:cxnSpLocks/>
          </p:cNvCxnSpPr>
          <p:nvPr/>
        </p:nvCxnSpPr>
        <p:spPr>
          <a:xfrm>
            <a:off x="7855225" y="2901587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9CB7B41-C082-4A29-B9D0-B83977B5DA63}"/>
              </a:ext>
            </a:extLst>
          </p:cNvPr>
          <p:cNvCxnSpPr>
            <a:cxnSpLocks/>
          </p:cNvCxnSpPr>
          <p:nvPr/>
        </p:nvCxnSpPr>
        <p:spPr>
          <a:xfrm>
            <a:off x="7612157" y="2901587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16D2D2A-089C-48FB-AA71-7F391F724F83}"/>
              </a:ext>
            </a:extLst>
          </p:cNvPr>
          <p:cNvCxnSpPr>
            <a:cxnSpLocks/>
          </p:cNvCxnSpPr>
          <p:nvPr/>
        </p:nvCxnSpPr>
        <p:spPr>
          <a:xfrm>
            <a:off x="8202466" y="2901587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97E36F8-883D-4EF1-8D97-F6B3F9DA0526}"/>
              </a:ext>
            </a:extLst>
          </p:cNvPr>
          <p:cNvCxnSpPr>
            <a:cxnSpLocks/>
          </p:cNvCxnSpPr>
          <p:nvPr/>
        </p:nvCxnSpPr>
        <p:spPr>
          <a:xfrm>
            <a:off x="8480258" y="2913161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31A52B2-1028-40AA-9D92-856CD4EC86E5}"/>
              </a:ext>
            </a:extLst>
          </p:cNvPr>
          <p:cNvCxnSpPr>
            <a:cxnSpLocks/>
          </p:cNvCxnSpPr>
          <p:nvPr/>
        </p:nvCxnSpPr>
        <p:spPr>
          <a:xfrm>
            <a:off x="8885372" y="2913161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CFFA819-9DA6-4B6D-9C52-5221F7776CD7}"/>
              </a:ext>
            </a:extLst>
          </p:cNvPr>
          <p:cNvCxnSpPr>
            <a:cxnSpLocks/>
          </p:cNvCxnSpPr>
          <p:nvPr/>
        </p:nvCxnSpPr>
        <p:spPr>
          <a:xfrm>
            <a:off x="9068117" y="2913161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D7879EF-596E-4BEC-8692-280931A61E78}"/>
              </a:ext>
            </a:extLst>
          </p:cNvPr>
          <p:cNvCxnSpPr>
            <a:cxnSpLocks/>
          </p:cNvCxnSpPr>
          <p:nvPr/>
        </p:nvCxnSpPr>
        <p:spPr>
          <a:xfrm>
            <a:off x="9507955" y="2913161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6EB33D9-F2EA-4079-AABA-AD598BF9184D}"/>
              </a:ext>
            </a:extLst>
          </p:cNvPr>
          <p:cNvCxnSpPr>
            <a:cxnSpLocks/>
          </p:cNvCxnSpPr>
          <p:nvPr/>
        </p:nvCxnSpPr>
        <p:spPr>
          <a:xfrm>
            <a:off x="9808897" y="2913161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31C0796-9D1A-4D5D-BBCE-BEF22EEB9292}"/>
              </a:ext>
            </a:extLst>
          </p:cNvPr>
          <p:cNvCxnSpPr>
            <a:cxnSpLocks/>
          </p:cNvCxnSpPr>
          <p:nvPr/>
        </p:nvCxnSpPr>
        <p:spPr>
          <a:xfrm>
            <a:off x="9982517" y="2913161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17B5CF4-F4F0-4547-978C-A62ADE2BE9C3}"/>
              </a:ext>
            </a:extLst>
          </p:cNvPr>
          <p:cNvCxnSpPr>
            <a:cxnSpLocks/>
          </p:cNvCxnSpPr>
          <p:nvPr/>
        </p:nvCxnSpPr>
        <p:spPr>
          <a:xfrm>
            <a:off x="10167712" y="2913161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07C4FA0-A9ED-4211-9790-8B31A884B366}"/>
              </a:ext>
            </a:extLst>
          </p:cNvPr>
          <p:cNvCxnSpPr>
            <a:cxnSpLocks/>
          </p:cNvCxnSpPr>
          <p:nvPr/>
        </p:nvCxnSpPr>
        <p:spPr>
          <a:xfrm>
            <a:off x="10376056" y="2913161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表格 3">
            <a:extLst>
              <a:ext uri="{FF2B5EF4-FFF2-40B4-BE49-F238E27FC236}">
                <a16:creationId xmlns:a16="http://schemas.microsoft.com/office/drawing/2014/main" id="{104BCB5E-F665-4405-9482-7024B919D3D4}"/>
              </a:ext>
            </a:extLst>
          </p:cNvPr>
          <p:cNvGraphicFramePr>
            <a:graphicFrameLocks noGrp="1"/>
          </p:cNvGraphicFramePr>
          <p:nvPr/>
        </p:nvGraphicFramePr>
        <p:xfrm>
          <a:off x="822401" y="25503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en-US" altLang="zh-C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graphicFrame>
        <p:nvGraphicFramePr>
          <p:cNvPr id="28" name="表格 3">
            <a:extLst>
              <a:ext uri="{FF2B5EF4-FFF2-40B4-BE49-F238E27FC236}">
                <a16:creationId xmlns:a16="http://schemas.microsoft.com/office/drawing/2014/main" id="{AC5801FD-0C74-438B-9F40-39D66B7BE2F6}"/>
              </a:ext>
            </a:extLst>
          </p:cNvPr>
          <p:cNvGraphicFramePr>
            <a:graphicFrameLocks noGrp="1"/>
          </p:cNvGraphicFramePr>
          <p:nvPr/>
        </p:nvGraphicFramePr>
        <p:xfrm>
          <a:off x="974801" y="27027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en-US" altLang="zh-C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graphicFrame>
        <p:nvGraphicFramePr>
          <p:cNvPr id="29" name="表格 3">
            <a:extLst>
              <a:ext uri="{FF2B5EF4-FFF2-40B4-BE49-F238E27FC236}">
                <a16:creationId xmlns:a16="http://schemas.microsoft.com/office/drawing/2014/main" id="{462B07DE-E68A-47C5-A8FA-A731BADCDFAC}"/>
              </a:ext>
            </a:extLst>
          </p:cNvPr>
          <p:cNvGraphicFramePr>
            <a:graphicFrameLocks noGrp="1"/>
          </p:cNvGraphicFramePr>
          <p:nvPr/>
        </p:nvGraphicFramePr>
        <p:xfrm>
          <a:off x="1127201" y="28551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en-US" altLang="zh-C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graphicFrame>
        <p:nvGraphicFramePr>
          <p:cNvPr id="30" name="表格 3">
            <a:extLst>
              <a:ext uri="{FF2B5EF4-FFF2-40B4-BE49-F238E27FC236}">
                <a16:creationId xmlns:a16="http://schemas.microsoft.com/office/drawing/2014/main" id="{8F33C6C2-7B99-4865-8F1E-44471AC06193}"/>
              </a:ext>
            </a:extLst>
          </p:cNvPr>
          <p:cNvGraphicFramePr>
            <a:graphicFrameLocks noGrp="1"/>
          </p:cNvGraphicFramePr>
          <p:nvPr/>
        </p:nvGraphicFramePr>
        <p:xfrm>
          <a:off x="1279601" y="30075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en-US" altLang="zh-C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graphicFrame>
        <p:nvGraphicFramePr>
          <p:cNvPr id="31" name="表格 3">
            <a:extLst>
              <a:ext uri="{FF2B5EF4-FFF2-40B4-BE49-F238E27FC236}">
                <a16:creationId xmlns:a16="http://schemas.microsoft.com/office/drawing/2014/main" id="{AD09735A-D449-4784-9405-1DFB5D72F8BC}"/>
              </a:ext>
            </a:extLst>
          </p:cNvPr>
          <p:cNvGraphicFramePr>
            <a:graphicFrameLocks noGrp="1"/>
          </p:cNvGraphicFramePr>
          <p:nvPr/>
        </p:nvGraphicFramePr>
        <p:xfrm>
          <a:off x="1432001" y="31599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en-US" altLang="zh-C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graphicFrame>
        <p:nvGraphicFramePr>
          <p:cNvPr id="32" name="表格 3">
            <a:extLst>
              <a:ext uri="{FF2B5EF4-FFF2-40B4-BE49-F238E27FC236}">
                <a16:creationId xmlns:a16="http://schemas.microsoft.com/office/drawing/2014/main" id="{55E545EA-2F56-447B-81EF-3C01D4BF6B60}"/>
              </a:ext>
            </a:extLst>
          </p:cNvPr>
          <p:cNvGraphicFramePr>
            <a:graphicFrameLocks noGrp="1"/>
          </p:cNvGraphicFramePr>
          <p:nvPr/>
        </p:nvGraphicFramePr>
        <p:xfrm>
          <a:off x="1584401" y="33123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en-US" altLang="zh-C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4353022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1B46FE-EDAF-484F-9169-3114061AE253}"/>
              </a:ext>
            </a:extLst>
          </p:cNvPr>
          <p:cNvSpPr txBox="1"/>
          <p:nvPr/>
        </p:nvSpPr>
        <p:spPr>
          <a:xfrm>
            <a:off x="421955" y="1550509"/>
            <a:ext cx="505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这里有一个问题：</a:t>
            </a:r>
            <a:r>
              <a:rPr lang="zh-CN" altLang="en-US" dirty="0">
                <a:solidFill>
                  <a:srgbClr val="FF0000"/>
                </a:solidFill>
              </a:rPr>
              <a:t>我们如何得到预测的类别呢？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68781EF-4EC3-4764-805C-31608AE80F29}"/>
              </a:ext>
            </a:extLst>
          </p:cNvPr>
          <p:cNvGraphicFramePr>
            <a:graphicFrameLocks noGrp="1"/>
          </p:cNvGraphicFramePr>
          <p:nvPr/>
        </p:nvGraphicFramePr>
        <p:xfrm>
          <a:off x="670001" y="23979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en-US" altLang="zh-C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B14DBEE-E334-4227-992A-131ACF257272}"/>
              </a:ext>
            </a:extLst>
          </p:cNvPr>
          <p:cNvSpPr txBox="1"/>
          <p:nvPr/>
        </p:nvSpPr>
        <p:spPr>
          <a:xfrm>
            <a:off x="6918051" y="2449877"/>
            <a:ext cx="498072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如何查看这些混淆矩阵呢？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endParaRPr lang="en-US" altLang="zh-CN" sz="2000" b="1" dirty="0">
              <a:solidFill>
                <a:schemeClr val="accent1"/>
              </a:solidFill>
            </a:endParaRPr>
          </a:p>
          <a:p>
            <a:r>
              <a:rPr lang="en-US" altLang="zh-CN" sz="2000" b="1" dirty="0">
                <a:solidFill>
                  <a:schemeClr val="accent1"/>
                </a:solidFill>
              </a:rPr>
              <a:t>ROC</a:t>
            </a:r>
          </a:p>
          <a:p>
            <a:r>
              <a:rPr lang="en-US" altLang="zh-CN" sz="2000" b="1" dirty="0">
                <a:solidFill>
                  <a:schemeClr val="accent1"/>
                </a:solidFill>
              </a:rPr>
              <a:t>Receive Operating Characteristic</a:t>
            </a:r>
            <a:r>
              <a:rPr lang="zh-CN" altLang="en-US" sz="2000" b="1" dirty="0">
                <a:solidFill>
                  <a:schemeClr val="accent1"/>
                </a:solidFill>
              </a:rPr>
              <a:t>，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</a:rPr>
              <a:t>接受者操作特定曲线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graphicFrame>
        <p:nvGraphicFramePr>
          <p:cNvPr id="27" name="表格 3">
            <a:extLst>
              <a:ext uri="{FF2B5EF4-FFF2-40B4-BE49-F238E27FC236}">
                <a16:creationId xmlns:a16="http://schemas.microsoft.com/office/drawing/2014/main" id="{104BCB5E-F665-4405-9482-7024B919D3D4}"/>
              </a:ext>
            </a:extLst>
          </p:cNvPr>
          <p:cNvGraphicFramePr>
            <a:graphicFrameLocks noGrp="1"/>
          </p:cNvGraphicFramePr>
          <p:nvPr/>
        </p:nvGraphicFramePr>
        <p:xfrm>
          <a:off x="822401" y="25503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en-US" altLang="zh-C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graphicFrame>
        <p:nvGraphicFramePr>
          <p:cNvPr id="28" name="表格 3">
            <a:extLst>
              <a:ext uri="{FF2B5EF4-FFF2-40B4-BE49-F238E27FC236}">
                <a16:creationId xmlns:a16="http://schemas.microsoft.com/office/drawing/2014/main" id="{AC5801FD-0C74-438B-9F40-39D66B7BE2F6}"/>
              </a:ext>
            </a:extLst>
          </p:cNvPr>
          <p:cNvGraphicFramePr>
            <a:graphicFrameLocks noGrp="1"/>
          </p:cNvGraphicFramePr>
          <p:nvPr/>
        </p:nvGraphicFramePr>
        <p:xfrm>
          <a:off x="974801" y="27027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en-US" altLang="zh-C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graphicFrame>
        <p:nvGraphicFramePr>
          <p:cNvPr id="29" name="表格 3">
            <a:extLst>
              <a:ext uri="{FF2B5EF4-FFF2-40B4-BE49-F238E27FC236}">
                <a16:creationId xmlns:a16="http://schemas.microsoft.com/office/drawing/2014/main" id="{462B07DE-E68A-47C5-A8FA-A731BADCDFAC}"/>
              </a:ext>
            </a:extLst>
          </p:cNvPr>
          <p:cNvGraphicFramePr>
            <a:graphicFrameLocks noGrp="1"/>
          </p:cNvGraphicFramePr>
          <p:nvPr/>
        </p:nvGraphicFramePr>
        <p:xfrm>
          <a:off x="1127201" y="28551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en-US" altLang="zh-C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graphicFrame>
        <p:nvGraphicFramePr>
          <p:cNvPr id="30" name="表格 3">
            <a:extLst>
              <a:ext uri="{FF2B5EF4-FFF2-40B4-BE49-F238E27FC236}">
                <a16:creationId xmlns:a16="http://schemas.microsoft.com/office/drawing/2014/main" id="{8F33C6C2-7B99-4865-8F1E-44471AC06193}"/>
              </a:ext>
            </a:extLst>
          </p:cNvPr>
          <p:cNvGraphicFramePr>
            <a:graphicFrameLocks noGrp="1"/>
          </p:cNvGraphicFramePr>
          <p:nvPr/>
        </p:nvGraphicFramePr>
        <p:xfrm>
          <a:off x="1279601" y="30075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en-US" altLang="zh-C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graphicFrame>
        <p:nvGraphicFramePr>
          <p:cNvPr id="31" name="表格 3">
            <a:extLst>
              <a:ext uri="{FF2B5EF4-FFF2-40B4-BE49-F238E27FC236}">
                <a16:creationId xmlns:a16="http://schemas.microsoft.com/office/drawing/2014/main" id="{AD09735A-D449-4784-9405-1DFB5D72F8BC}"/>
              </a:ext>
            </a:extLst>
          </p:cNvPr>
          <p:cNvGraphicFramePr>
            <a:graphicFrameLocks noGrp="1"/>
          </p:cNvGraphicFramePr>
          <p:nvPr/>
        </p:nvGraphicFramePr>
        <p:xfrm>
          <a:off x="1432001" y="31599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en-US" altLang="zh-C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graphicFrame>
        <p:nvGraphicFramePr>
          <p:cNvPr id="32" name="表格 3">
            <a:extLst>
              <a:ext uri="{FF2B5EF4-FFF2-40B4-BE49-F238E27FC236}">
                <a16:creationId xmlns:a16="http://schemas.microsoft.com/office/drawing/2014/main" id="{55E545EA-2F56-447B-81EF-3C01D4BF6B60}"/>
              </a:ext>
            </a:extLst>
          </p:cNvPr>
          <p:cNvGraphicFramePr>
            <a:graphicFrameLocks noGrp="1"/>
          </p:cNvGraphicFramePr>
          <p:nvPr/>
        </p:nvGraphicFramePr>
        <p:xfrm>
          <a:off x="1584401" y="33123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en-US" altLang="zh-C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7126703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1B46FE-EDAF-484F-9169-3114061AE253}"/>
              </a:ext>
            </a:extLst>
          </p:cNvPr>
          <p:cNvSpPr txBox="1"/>
          <p:nvPr/>
        </p:nvSpPr>
        <p:spPr>
          <a:xfrm>
            <a:off x="421955" y="1550509"/>
            <a:ext cx="505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这里有一个问题：</a:t>
            </a:r>
            <a:r>
              <a:rPr lang="zh-CN" altLang="en-US" dirty="0">
                <a:solidFill>
                  <a:srgbClr val="FF0000"/>
                </a:solidFill>
              </a:rPr>
              <a:t>我们如何得到预测的类别呢？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aphicFrame>
        <p:nvGraphicFramePr>
          <p:cNvPr id="16" name="表格 3">
            <a:extLst>
              <a:ext uri="{FF2B5EF4-FFF2-40B4-BE49-F238E27FC236}">
                <a16:creationId xmlns:a16="http://schemas.microsoft.com/office/drawing/2014/main" id="{5511A3A3-EF0E-44B9-8E8E-9D6ADF8C0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260291"/>
              </p:ext>
            </p:extLst>
          </p:nvPr>
        </p:nvGraphicFramePr>
        <p:xfrm>
          <a:off x="578230" y="2175971"/>
          <a:ext cx="4805908" cy="2506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 Positive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Positive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 Negative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08A1D99-6EE1-46ED-9690-7783B999BFC0}"/>
                  </a:ext>
                </a:extLst>
              </p:cNvPr>
              <p:cNvSpPr txBox="1"/>
              <p:nvPr/>
            </p:nvSpPr>
            <p:spPr>
              <a:xfrm>
                <a:off x="6096000" y="1621603"/>
                <a:ext cx="5604606" cy="3409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/>
                  <a:t>每个混淆矩阵可以产生一个二元点</a:t>
                </a:r>
                <a:endParaRPr lang="en-US" altLang="zh-CN" sz="2000" dirty="0"/>
              </a:p>
              <a:p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𝐹𝑃𝑅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𝑇𝑃𝑅</m:t>
                          </m:r>
                        </m:e>
                      </m:d>
                    </m:oMath>
                  </m:oMathPara>
                </a14:m>
                <a:endParaRPr lang="en-US" altLang="zh-CN" sz="2000" b="0" dirty="0"/>
              </a:p>
              <a:p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altLang="zh-CN" sz="2000" b="0" dirty="0"/>
              </a:p>
              <a:p>
                <a:endParaRPr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endParaRPr lang="en-US" altLang="zh-CN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08A1D99-6EE1-46ED-9690-7783B999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21603"/>
                <a:ext cx="5604606" cy="3409523"/>
              </a:xfrm>
              <a:prstGeom prst="rect">
                <a:avLst/>
              </a:prstGeom>
              <a:blipFill>
                <a:blip r:embed="rId8"/>
                <a:stretch>
                  <a:fillRect l="-1088" t="-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16F7DBED-26AD-4FA3-AD01-45B7082038D7}"/>
              </a:ext>
            </a:extLst>
          </p:cNvPr>
          <p:cNvSpPr txBox="1"/>
          <p:nvPr/>
        </p:nvSpPr>
        <p:spPr>
          <a:xfrm>
            <a:off x="2541174" y="4770396"/>
            <a:ext cx="94617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真正例率 </a:t>
            </a:r>
            <a:r>
              <a:rPr lang="en-US" altLang="zh-CN" sz="2000" dirty="0"/>
              <a:t>TPR</a:t>
            </a:r>
            <a:r>
              <a:rPr lang="zh-CN" altLang="en-US" sz="2000" dirty="0"/>
              <a:t>：预测为正例且真实情况为正例的，占所有真实情况中正例的比率。</a:t>
            </a:r>
          </a:p>
          <a:p>
            <a:endParaRPr lang="zh-CN" altLang="en-US" sz="2000" dirty="0"/>
          </a:p>
          <a:p>
            <a:r>
              <a:rPr lang="zh-CN" altLang="en-US" sz="2000" dirty="0"/>
              <a:t>假正例率 </a:t>
            </a:r>
            <a:r>
              <a:rPr lang="en-US" altLang="zh-CN" sz="2000" dirty="0"/>
              <a:t>FPR</a:t>
            </a:r>
            <a:r>
              <a:rPr lang="zh-CN" altLang="en-US" sz="2000" dirty="0"/>
              <a:t>：预测为正例但真实情况为反例的，占所有真实情况中反例的比率。</a:t>
            </a:r>
          </a:p>
          <a:p>
            <a:endParaRPr lang="zh-CN" altLang="en-US" sz="2000" dirty="0"/>
          </a:p>
          <a:p>
            <a:r>
              <a:rPr lang="en-US" altLang="zh-CN" sz="2000" dirty="0"/>
              <a:t>TPR</a:t>
            </a:r>
            <a:r>
              <a:rPr lang="zh-CN" altLang="en-US" sz="2000" dirty="0"/>
              <a:t>越大，则表示挑出的越有可能（是正确的）；</a:t>
            </a:r>
            <a:r>
              <a:rPr lang="en-US" altLang="zh-CN" sz="2000" dirty="0"/>
              <a:t>FPR</a:t>
            </a:r>
            <a:r>
              <a:rPr lang="zh-CN" altLang="en-US" sz="2000" dirty="0"/>
              <a:t>越大，则表示越不可能（在挑选过程中，再挑新的出来，即再挑认为是正确的出来，越有可能挑的是错误的）。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826241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1B46FE-EDAF-484F-9169-3114061AE253}"/>
              </a:ext>
            </a:extLst>
          </p:cNvPr>
          <p:cNvSpPr txBox="1"/>
          <p:nvPr/>
        </p:nvSpPr>
        <p:spPr>
          <a:xfrm>
            <a:off x="421955" y="1550509"/>
            <a:ext cx="505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这里有一个问题：</a:t>
            </a:r>
            <a:r>
              <a:rPr lang="zh-CN" altLang="en-US" dirty="0">
                <a:solidFill>
                  <a:srgbClr val="FF0000"/>
                </a:solidFill>
              </a:rPr>
              <a:t>我们如何得到预测的类别呢？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aphicFrame>
        <p:nvGraphicFramePr>
          <p:cNvPr id="16" name="表格 3">
            <a:extLst>
              <a:ext uri="{FF2B5EF4-FFF2-40B4-BE49-F238E27FC236}">
                <a16:creationId xmlns:a16="http://schemas.microsoft.com/office/drawing/2014/main" id="{5511A3A3-EF0E-44B9-8E8E-9D6ADF8C09DD}"/>
              </a:ext>
            </a:extLst>
          </p:cNvPr>
          <p:cNvGraphicFramePr>
            <a:graphicFrameLocks noGrp="1"/>
          </p:cNvGraphicFramePr>
          <p:nvPr/>
        </p:nvGraphicFramePr>
        <p:xfrm>
          <a:off x="578230" y="2175971"/>
          <a:ext cx="4805908" cy="2506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 Positive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Positive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 Negative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08A1D99-6EE1-46ED-9690-7783B999BFC0}"/>
                  </a:ext>
                </a:extLst>
              </p:cNvPr>
              <p:cNvSpPr txBox="1"/>
              <p:nvPr/>
            </p:nvSpPr>
            <p:spPr>
              <a:xfrm>
                <a:off x="6096000" y="1621603"/>
                <a:ext cx="5604606" cy="3409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/>
                  <a:t>每个混淆矩阵可以产生一个二元点</a:t>
                </a:r>
                <a:endParaRPr lang="en-US" altLang="zh-CN" sz="2000" dirty="0"/>
              </a:p>
              <a:p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𝐹𝑃𝑅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𝑇𝑃𝑅</m:t>
                          </m:r>
                        </m:e>
                      </m:d>
                    </m:oMath>
                  </m:oMathPara>
                </a14:m>
                <a:endParaRPr lang="en-US" altLang="zh-CN" sz="2000" b="0" dirty="0"/>
              </a:p>
              <a:p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altLang="zh-CN" sz="2000" b="0" dirty="0"/>
              </a:p>
              <a:p>
                <a:endParaRPr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endParaRPr lang="en-US" altLang="zh-CN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08A1D99-6EE1-46ED-9690-7783B999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21603"/>
                <a:ext cx="5604606" cy="3409523"/>
              </a:xfrm>
              <a:prstGeom prst="rect">
                <a:avLst/>
              </a:prstGeom>
              <a:blipFill>
                <a:blip r:embed="rId8"/>
                <a:stretch>
                  <a:fillRect l="-1088" t="-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16F7DBED-26AD-4FA3-AD01-45B7082038D7}"/>
              </a:ext>
            </a:extLst>
          </p:cNvPr>
          <p:cNvSpPr txBox="1"/>
          <p:nvPr/>
        </p:nvSpPr>
        <p:spPr>
          <a:xfrm>
            <a:off x="2541174" y="4770396"/>
            <a:ext cx="94617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真正例率 </a:t>
            </a:r>
            <a:r>
              <a:rPr lang="en-US" altLang="zh-CN" sz="2000" dirty="0"/>
              <a:t>TPR</a:t>
            </a:r>
            <a:r>
              <a:rPr lang="zh-CN" altLang="en-US" sz="2000" dirty="0"/>
              <a:t>：预测为正例且真实情况为正例的，占所有真实情况中正例的比率。</a:t>
            </a:r>
          </a:p>
          <a:p>
            <a:endParaRPr lang="zh-CN" altLang="en-US" sz="2000" dirty="0"/>
          </a:p>
          <a:p>
            <a:r>
              <a:rPr lang="zh-CN" altLang="en-US" sz="2000" dirty="0"/>
              <a:t>假正例率 </a:t>
            </a:r>
            <a:r>
              <a:rPr lang="en-US" altLang="zh-CN" sz="2000" dirty="0"/>
              <a:t>FPR</a:t>
            </a:r>
            <a:r>
              <a:rPr lang="zh-CN" altLang="en-US" sz="2000" dirty="0"/>
              <a:t>：预测为正例但真实情况为反例的，占所有真实情况中反例的比率。</a:t>
            </a:r>
          </a:p>
          <a:p>
            <a:endParaRPr lang="zh-CN" altLang="en-US" sz="2000" dirty="0"/>
          </a:p>
          <a:p>
            <a:r>
              <a:rPr lang="en-US" altLang="zh-CN" sz="2000" dirty="0"/>
              <a:t>TPR</a:t>
            </a:r>
            <a:r>
              <a:rPr lang="zh-CN" altLang="en-US" sz="2000" dirty="0"/>
              <a:t>越大，则表示挑出的越有可能（是正确的）；</a:t>
            </a:r>
            <a:r>
              <a:rPr lang="en-US" altLang="zh-CN" sz="2000" dirty="0"/>
              <a:t>FPR</a:t>
            </a:r>
            <a:r>
              <a:rPr lang="zh-CN" altLang="en-US" sz="2000" dirty="0"/>
              <a:t>越大，则表示越不可能（在挑选过程中，再挑新的出来，即再挑认为是正确的出来，越有可能挑的是错误的）。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956901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ED77B0-2D91-4A9C-97CF-69891A9C8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1849" y="2764067"/>
            <a:ext cx="3511502" cy="33836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7CD9FA-4B32-4341-850B-4CC420A4D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2357" y="2910408"/>
            <a:ext cx="5493116" cy="2999089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93413A-3629-4EE5-8C3B-CFBBAE190A02}"/>
              </a:ext>
            </a:extLst>
          </p:cNvPr>
          <p:cNvCxnSpPr>
            <a:cxnSpLocks/>
          </p:cNvCxnSpPr>
          <p:nvPr/>
        </p:nvCxnSpPr>
        <p:spPr>
          <a:xfrm>
            <a:off x="2096234" y="2461749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6F06269-61EE-41FE-A45F-BE1452573934}"/>
              </a:ext>
            </a:extLst>
          </p:cNvPr>
          <p:cNvSpPr txBox="1"/>
          <p:nvPr/>
        </p:nvSpPr>
        <p:spPr>
          <a:xfrm>
            <a:off x="6096000" y="1621603"/>
            <a:ext cx="5604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由此可以绘制 </a:t>
            </a:r>
            <a:r>
              <a:rPr lang="en-US" altLang="zh-CN" sz="2000" dirty="0"/>
              <a:t>ROC </a:t>
            </a:r>
            <a:r>
              <a:rPr lang="zh-CN" altLang="en-US" sz="2000" dirty="0"/>
              <a:t>曲线</a:t>
            </a:r>
            <a:endParaRPr lang="en-US" altLang="zh-CN" sz="20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5C7281D-A0AE-40D1-9C50-5BCEFDA5EE81}"/>
              </a:ext>
            </a:extLst>
          </p:cNvPr>
          <p:cNvGrpSpPr/>
          <p:nvPr/>
        </p:nvGrpSpPr>
        <p:grpSpPr>
          <a:xfrm>
            <a:off x="10704686" y="3328834"/>
            <a:ext cx="147320" cy="154611"/>
            <a:chOff x="5191760" y="3066109"/>
            <a:chExt cx="147320" cy="15461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AE8639F-0282-4B67-B70B-F948BEA8A52E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807F5AB-AFF0-4F2A-947D-DB5A55A17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62197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数据清洗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缺失值的处理：清理“脏”数据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数据缺失的处理方法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删除数据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E55B9E-AD57-498E-9C03-CDB0EC3DE923}"/>
              </a:ext>
            </a:extLst>
          </p:cNvPr>
          <p:cNvSpPr txBox="1"/>
          <p:nvPr/>
        </p:nvSpPr>
        <p:spPr>
          <a:xfrm>
            <a:off x="3886234" y="1453015"/>
            <a:ext cx="9297330" cy="5120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('./</a:t>
            </a:r>
            <a:r>
              <a:rPr lang="zh-CN" altLang="en-US" dirty="0"/>
              <a:t>我的数据</a:t>
            </a:r>
            <a:r>
              <a:rPr lang="en-US" altLang="zh-CN" dirty="0"/>
              <a:t>.csv')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# </a:t>
            </a:r>
            <a:r>
              <a:rPr lang="zh-CN" altLang="en-US" dirty="0"/>
              <a:t>识别是否存在空值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print("</a:t>
            </a:r>
            <a:r>
              <a:rPr lang="zh-CN" altLang="en-US" dirty="0"/>
              <a:t>存在空值</a:t>
            </a:r>
            <a:r>
              <a:rPr lang="en-US" altLang="zh-CN" dirty="0"/>
              <a:t>" if </a:t>
            </a:r>
            <a:r>
              <a:rPr lang="en-US" altLang="zh-CN" dirty="0" err="1"/>
              <a:t>np.any</a:t>
            </a:r>
            <a:r>
              <a:rPr lang="en-US" altLang="zh-CN" dirty="0"/>
              <a:t>(</a:t>
            </a:r>
            <a:r>
              <a:rPr lang="en-US" altLang="zh-CN" dirty="0" err="1"/>
              <a:t>df.isnull</a:t>
            </a:r>
            <a:r>
              <a:rPr lang="en-US" altLang="zh-CN" dirty="0"/>
              <a:t>()) else "</a:t>
            </a:r>
            <a:r>
              <a:rPr lang="zh-CN" altLang="en-US" dirty="0"/>
              <a:t>不存在空值</a:t>
            </a:r>
            <a:r>
              <a:rPr lang="en-US" altLang="zh-CN" dirty="0"/>
              <a:t>")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# </a:t>
            </a:r>
            <a:r>
              <a:rPr lang="zh-CN" altLang="en-US" dirty="0"/>
              <a:t>各列有多少空值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print(</a:t>
            </a:r>
            <a:r>
              <a:rPr lang="en-US" altLang="zh-CN" dirty="0" err="1"/>
              <a:t>df.isnull</a:t>
            </a:r>
            <a:r>
              <a:rPr lang="en-US" altLang="zh-CN" dirty="0"/>
              <a:t>().sum(axis=0))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# </a:t>
            </a:r>
            <a:r>
              <a:rPr lang="zh-CN" altLang="en-US" dirty="0"/>
              <a:t>顶多有 </a:t>
            </a:r>
            <a:r>
              <a:rPr lang="en-US" altLang="zh-CN" dirty="0" err="1"/>
              <a:t>null_number</a:t>
            </a:r>
            <a:r>
              <a:rPr lang="en-US" altLang="zh-CN" dirty="0"/>
              <a:t> </a:t>
            </a:r>
            <a:r>
              <a:rPr lang="zh-CN" altLang="en-US" dirty="0"/>
              <a:t>行是空值</a:t>
            </a:r>
          </a:p>
          <a:p>
            <a:pPr>
              <a:lnSpc>
                <a:spcPct val="114000"/>
              </a:lnSpc>
            </a:pPr>
            <a:r>
              <a:rPr lang="en-US" altLang="zh-CN" dirty="0" err="1"/>
              <a:t>null_number</a:t>
            </a:r>
            <a:r>
              <a:rPr lang="en-US" altLang="zh-CN" dirty="0"/>
              <a:t> = sum(</a:t>
            </a:r>
            <a:r>
              <a:rPr lang="en-US" altLang="zh-CN" dirty="0" err="1"/>
              <a:t>df.isnull</a:t>
            </a:r>
            <a:r>
              <a:rPr lang="en-US" altLang="zh-CN" dirty="0"/>
              <a:t>().sum(axis=0))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# </a:t>
            </a:r>
            <a:r>
              <a:rPr lang="zh-CN" altLang="en-US" dirty="0"/>
              <a:t>把所有空值的行显示出来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print(df[</a:t>
            </a:r>
            <a:r>
              <a:rPr lang="en-US" altLang="zh-CN" dirty="0" err="1"/>
              <a:t>df.isnull</a:t>
            </a:r>
            <a:r>
              <a:rPr lang="en-US" altLang="zh-CN" dirty="0"/>
              <a:t>().</a:t>
            </a:r>
            <a:r>
              <a:rPr lang="en-US" altLang="zh-CN" dirty="0" err="1"/>
              <a:t>T.any</a:t>
            </a:r>
            <a:r>
              <a:rPr lang="en-US" altLang="zh-CN" dirty="0"/>
              <a:t>()].head(</a:t>
            </a:r>
            <a:r>
              <a:rPr lang="en-US" altLang="zh-CN" dirty="0" err="1"/>
              <a:t>null_number</a:t>
            </a:r>
            <a:r>
              <a:rPr lang="en-US" altLang="zh-CN" dirty="0"/>
              <a:t>))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# </a:t>
            </a:r>
            <a:r>
              <a:rPr lang="zh-CN" altLang="en-US" dirty="0"/>
              <a:t>删除空值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# </a:t>
            </a:r>
            <a:r>
              <a:rPr lang="zh-CN" altLang="en-US" dirty="0"/>
              <a:t>首先找到存在空值的行</a:t>
            </a:r>
          </a:p>
          <a:p>
            <a:pPr>
              <a:lnSpc>
                <a:spcPct val="114000"/>
              </a:lnSpc>
            </a:pPr>
            <a:r>
              <a:rPr lang="en-US" altLang="zh-CN" dirty="0" err="1"/>
              <a:t>null_index</a:t>
            </a:r>
            <a:r>
              <a:rPr lang="en-US" altLang="zh-CN" dirty="0"/>
              <a:t> = </a:t>
            </a:r>
            <a:r>
              <a:rPr lang="en-US" altLang="zh-CN" dirty="0" err="1"/>
              <a:t>df.isnull</a:t>
            </a:r>
            <a:r>
              <a:rPr lang="en-US" altLang="zh-CN" dirty="0"/>
              <a:t>().</a:t>
            </a:r>
            <a:r>
              <a:rPr lang="en-US" altLang="zh-CN" dirty="0" err="1"/>
              <a:t>T.any</a:t>
            </a:r>
            <a:r>
              <a:rPr lang="en-US" altLang="zh-CN" dirty="0"/>
              <a:t>()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# </a:t>
            </a:r>
            <a:r>
              <a:rPr lang="zh-CN" altLang="en-US" dirty="0"/>
              <a:t>删除这些行</a:t>
            </a:r>
          </a:p>
          <a:p>
            <a:pPr>
              <a:lnSpc>
                <a:spcPct val="114000"/>
              </a:lnSpc>
            </a:pPr>
            <a:r>
              <a:rPr lang="en-US" altLang="zh-CN" dirty="0" err="1"/>
              <a:t>new_df</a:t>
            </a:r>
            <a:r>
              <a:rPr lang="en-US" altLang="zh-CN" dirty="0"/>
              <a:t> = df[~</a:t>
            </a:r>
            <a:r>
              <a:rPr lang="en-US" altLang="zh-CN" dirty="0" err="1"/>
              <a:t>null_index</a:t>
            </a:r>
            <a:r>
              <a:rPr lang="en-US" altLang="zh-CN" dirty="0"/>
              <a:t>]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print(f"</a:t>
            </a:r>
            <a:r>
              <a:rPr lang="zh-CN" altLang="en-US" dirty="0"/>
              <a:t>删除前数据大小为：</a:t>
            </a:r>
            <a:r>
              <a:rPr lang="en-US" altLang="zh-CN" dirty="0"/>
              <a:t>{</a:t>
            </a:r>
            <a:r>
              <a:rPr lang="en-US" altLang="zh-CN" dirty="0" err="1"/>
              <a:t>df.shape</a:t>
            </a:r>
            <a:r>
              <a:rPr lang="en-US" altLang="zh-CN" dirty="0"/>
              <a:t>[0]}×{</a:t>
            </a:r>
            <a:r>
              <a:rPr lang="en-US" altLang="zh-CN" dirty="0" err="1"/>
              <a:t>df.shape</a:t>
            </a:r>
            <a:r>
              <a:rPr lang="en-US" altLang="zh-CN" dirty="0"/>
              <a:t>[1]}")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print(f"</a:t>
            </a:r>
            <a:r>
              <a:rPr lang="zh-CN" altLang="en-US" dirty="0"/>
              <a:t>删除后数据大小为：</a:t>
            </a:r>
            <a:r>
              <a:rPr lang="en-US" altLang="zh-CN" dirty="0"/>
              <a:t>{</a:t>
            </a:r>
            <a:r>
              <a:rPr lang="en-US" altLang="zh-CN" dirty="0" err="1"/>
              <a:t>new_df.shape</a:t>
            </a:r>
            <a:r>
              <a:rPr lang="en-US" altLang="zh-CN" dirty="0"/>
              <a:t>[0]}×{</a:t>
            </a:r>
            <a:r>
              <a:rPr lang="en-US" altLang="zh-CN" dirty="0" err="1"/>
              <a:t>new_df.shape</a:t>
            </a:r>
            <a:r>
              <a:rPr lang="en-US" altLang="zh-CN" dirty="0"/>
              <a:t>[1]}")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36411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ED77B0-2D91-4A9C-97CF-69891A9C8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1849" y="2764067"/>
            <a:ext cx="3511502" cy="33836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7CD9FA-4B32-4341-850B-4CC420A4D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2357" y="2910408"/>
            <a:ext cx="5493116" cy="2999089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93413A-3629-4EE5-8C3B-CFBBAE190A02}"/>
              </a:ext>
            </a:extLst>
          </p:cNvPr>
          <p:cNvCxnSpPr>
            <a:cxnSpLocks/>
          </p:cNvCxnSpPr>
          <p:nvPr/>
        </p:nvCxnSpPr>
        <p:spPr>
          <a:xfrm>
            <a:off x="2478199" y="2461749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6F06269-61EE-41FE-A45F-BE1452573934}"/>
              </a:ext>
            </a:extLst>
          </p:cNvPr>
          <p:cNvSpPr txBox="1"/>
          <p:nvPr/>
        </p:nvSpPr>
        <p:spPr>
          <a:xfrm>
            <a:off x="6096000" y="1621603"/>
            <a:ext cx="5604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由此可以绘制 </a:t>
            </a:r>
            <a:r>
              <a:rPr lang="en-US" altLang="zh-CN" sz="2000" dirty="0"/>
              <a:t>ROC </a:t>
            </a:r>
            <a:r>
              <a:rPr lang="zh-CN" altLang="en-US" sz="2000" dirty="0"/>
              <a:t>曲线</a:t>
            </a:r>
            <a:endParaRPr lang="en-US" altLang="zh-CN" sz="20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5C7281D-A0AE-40D1-9C50-5BCEFDA5EE81}"/>
              </a:ext>
            </a:extLst>
          </p:cNvPr>
          <p:cNvGrpSpPr/>
          <p:nvPr/>
        </p:nvGrpSpPr>
        <p:grpSpPr>
          <a:xfrm>
            <a:off x="10704686" y="3328834"/>
            <a:ext cx="147320" cy="154611"/>
            <a:chOff x="5191760" y="3066109"/>
            <a:chExt cx="147320" cy="15461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AE8639F-0282-4B67-B70B-F948BEA8A52E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807F5AB-AFF0-4F2A-947D-DB5A55A17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53C106E-1480-4AB7-81E9-3E2D0CB83EE2}"/>
              </a:ext>
            </a:extLst>
          </p:cNvPr>
          <p:cNvGrpSpPr/>
          <p:nvPr/>
        </p:nvGrpSpPr>
        <p:grpSpPr>
          <a:xfrm>
            <a:off x="10403744" y="3328834"/>
            <a:ext cx="147320" cy="154611"/>
            <a:chOff x="5191760" y="3066109"/>
            <a:chExt cx="147320" cy="154611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4D00715-163A-486B-8E18-D605600498D8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47ACB7E-9A59-492E-A79F-03F1EBE281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8356529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ED77B0-2D91-4A9C-97CF-69891A9C8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1849" y="2764067"/>
            <a:ext cx="3511502" cy="33836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7CD9FA-4B32-4341-850B-4CC420A4D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2357" y="2910408"/>
            <a:ext cx="5493116" cy="2999089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93413A-3629-4EE5-8C3B-CFBBAE190A02}"/>
              </a:ext>
            </a:extLst>
          </p:cNvPr>
          <p:cNvCxnSpPr>
            <a:cxnSpLocks/>
          </p:cNvCxnSpPr>
          <p:nvPr/>
        </p:nvCxnSpPr>
        <p:spPr>
          <a:xfrm>
            <a:off x="2894888" y="2461749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6F06269-61EE-41FE-A45F-BE1452573934}"/>
              </a:ext>
            </a:extLst>
          </p:cNvPr>
          <p:cNvSpPr txBox="1"/>
          <p:nvPr/>
        </p:nvSpPr>
        <p:spPr>
          <a:xfrm>
            <a:off x="6096000" y="1621603"/>
            <a:ext cx="5604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由此可以绘制 </a:t>
            </a:r>
            <a:r>
              <a:rPr lang="en-US" altLang="zh-CN" sz="2000" dirty="0"/>
              <a:t>ROC </a:t>
            </a:r>
            <a:r>
              <a:rPr lang="zh-CN" altLang="en-US" sz="2000" dirty="0"/>
              <a:t>曲线</a:t>
            </a:r>
            <a:endParaRPr lang="en-US" altLang="zh-CN" sz="20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5C7281D-A0AE-40D1-9C50-5BCEFDA5EE81}"/>
              </a:ext>
            </a:extLst>
          </p:cNvPr>
          <p:cNvGrpSpPr/>
          <p:nvPr/>
        </p:nvGrpSpPr>
        <p:grpSpPr>
          <a:xfrm>
            <a:off x="10704686" y="3328834"/>
            <a:ext cx="147320" cy="154611"/>
            <a:chOff x="5191760" y="3066109"/>
            <a:chExt cx="147320" cy="15461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AE8639F-0282-4B67-B70B-F948BEA8A52E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807F5AB-AFF0-4F2A-947D-DB5A55A17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53C106E-1480-4AB7-81E9-3E2D0CB83EE2}"/>
              </a:ext>
            </a:extLst>
          </p:cNvPr>
          <p:cNvGrpSpPr/>
          <p:nvPr/>
        </p:nvGrpSpPr>
        <p:grpSpPr>
          <a:xfrm>
            <a:off x="10403744" y="3328834"/>
            <a:ext cx="147320" cy="154611"/>
            <a:chOff x="5191760" y="3066109"/>
            <a:chExt cx="147320" cy="154611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4D00715-163A-486B-8E18-D605600498D8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47ACB7E-9A59-492E-A79F-03F1EBE281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01CB2F1-500C-4781-9B4E-078B3791DE96}"/>
              </a:ext>
            </a:extLst>
          </p:cNvPr>
          <p:cNvGrpSpPr/>
          <p:nvPr/>
        </p:nvGrpSpPr>
        <p:grpSpPr>
          <a:xfrm>
            <a:off x="10114377" y="3328834"/>
            <a:ext cx="147320" cy="154611"/>
            <a:chOff x="5191760" y="3066109"/>
            <a:chExt cx="147320" cy="154611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D082F34-C712-4A00-A2EC-137B0CD95902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AF9A1BE-B5E3-41C6-8866-9DF76BD55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6537242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ED77B0-2D91-4A9C-97CF-69891A9C8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1849" y="2764067"/>
            <a:ext cx="3511502" cy="33836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7CD9FA-4B32-4341-850B-4CC420A4D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2357" y="2910408"/>
            <a:ext cx="5493116" cy="2999089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93413A-3629-4EE5-8C3B-CFBBAE190A02}"/>
              </a:ext>
            </a:extLst>
          </p:cNvPr>
          <p:cNvCxnSpPr>
            <a:cxnSpLocks/>
          </p:cNvCxnSpPr>
          <p:nvPr/>
        </p:nvCxnSpPr>
        <p:spPr>
          <a:xfrm>
            <a:off x="3554644" y="2461749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6F06269-61EE-41FE-A45F-BE1452573934}"/>
              </a:ext>
            </a:extLst>
          </p:cNvPr>
          <p:cNvSpPr txBox="1"/>
          <p:nvPr/>
        </p:nvSpPr>
        <p:spPr>
          <a:xfrm>
            <a:off x="6096000" y="1621603"/>
            <a:ext cx="5604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由此可以绘制 </a:t>
            </a:r>
            <a:r>
              <a:rPr lang="en-US" altLang="zh-CN" sz="2000" dirty="0"/>
              <a:t>ROC </a:t>
            </a:r>
            <a:r>
              <a:rPr lang="zh-CN" altLang="en-US" sz="2000" dirty="0"/>
              <a:t>曲线</a:t>
            </a:r>
            <a:endParaRPr lang="en-US" altLang="zh-CN" sz="20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5C7281D-A0AE-40D1-9C50-5BCEFDA5EE81}"/>
              </a:ext>
            </a:extLst>
          </p:cNvPr>
          <p:cNvGrpSpPr/>
          <p:nvPr/>
        </p:nvGrpSpPr>
        <p:grpSpPr>
          <a:xfrm>
            <a:off x="10704686" y="3328834"/>
            <a:ext cx="147320" cy="154611"/>
            <a:chOff x="5191760" y="3066109"/>
            <a:chExt cx="147320" cy="15461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AE8639F-0282-4B67-B70B-F948BEA8A52E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807F5AB-AFF0-4F2A-947D-DB5A55A17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53C106E-1480-4AB7-81E9-3E2D0CB83EE2}"/>
              </a:ext>
            </a:extLst>
          </p:cNvPr>
          <p:cNvGrpSpPr/>
          <p:nvPr/>
        </p:nvGrpSpPr>
        <p:grpSpPr>
          <a:xfrm>
            <a:off x="10403744" y="3328834"/>
            <a:ext cx="147320" cy="154611"/>
            <a:chOff x="5191760" y="3066109"/>
            <a:chExt cx="147320" cy="154611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4D00715-163A-486B-8E18-D605600498D8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47ACB7E-9A59-492E-A79F-03F1EBE281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01CB2F1-500C-4781-9B4E-078B3791DE96}"/>
              </a:ext>
            </a:extLst>
          </p:cNvPr>
          <p:cNvGrpSpPr/>
          <p:nvPr/>
        </p:nvGrpSpPr>
        <p:grpSpPr>
          <a:xfrm>
            <a:off x="10114377" y="3328834"/>
            <a:ext cx="147320" cy="154611"/>
            <a:chOff x="5191760" y="3066109"/>
            <a:chExt cx="147320" cy="154611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D082F34-C712-4A00-A2EC-137B0CD95902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AF9A1BE-B5E3-41C6-8866-9DF76BD55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02812EB-00F4-4EA3-B17E-A176278F90DD}"/>
              </a:ext>
            </a:extLst>
          </p:cNvPr>
          <p:cNvGrpSpPr/>
          <p:nvPr/>
        </p:nvGrpSpPr>
        <p:grpSpPr>
          <a:xfrm>
            <a:off x="9793940" y="3687649"/>
            <a:ext cx="147320" cy="154611"/>
            <a:chOff x="5191760" y="3066109"/>
            <a:chExt cx="147320" cy="154611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0BA2CE1-CB06-446F-B1A0-E4A80078C888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A06C6E31-209E-46F3-9B5E-123143B5C8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7125960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ED77B0-2D91-4A9C-97CF-69891A9C8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1849" y="2764067"/>
            <a:ext cx="3511502" cy="33836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7CD9FA-4B32-4341-850B-4CC420A4D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2357" y="2910408"/>
            <a:ext cx="5493116" cy="2999089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93413A-3629-4EE5-8C3B-CFBBAE190A02}"/>
              </a:ext>
            </a:extLst>
          </p:cNvPr>
          <p:cNvCxnSpPr>
            <a:cxnSpLocks/>
          </p:cNvCxnSpPr>
          <p:nvPr/>
        </p:nvCxnSpPr>
        <p:spPr>
          <a:xfrm>
            <a:off x="4514764" y="2461749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6F06269-61EE-41FE-A45F-BE1452573934}"/>
              </a:ext>
            </a:extLst>
          </p:cNvPr>
          <p:cNvSpPr txBox="1"/>
          <p:nvPr/>
        </p:nvSpPr>
        <p:spPr>
          <a:xfrm>
            <a:off x="6096000" y="1621603"/>
            <a:ext cx="5604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由此可以绘制 </a:t>
            </a:r>
            <a:r>
              <a:rPr lang="en-US" altLang="zh-CN" sz="2000" dirty="0"/>
              <a:t>ROC </a:t>
            </a:r>
            <a:r>
              <a:rPr lang="zh-CN" altLang="en-US" sz="2000" dirty="0"/>
              <a:t>曲线</a:t>
            </a:r>
            <a:endParaRPr lang="en-US" altLang="zh-CN" sz="20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5C7281D-A0AE-40D1-9C50-5BCEFDA5EE81}"/>
              </a:ext>
            </a:extLst>
          </p:cNvPr>
          <p:cNvGrpSpPr/>
          <p:nvPr/>
        </p:nvGrpSpPr>
        <p:grpSpPr>
          <a:xfrm>
            <a:off x="10704686" y="3328834"/>
            <a:ext cx="147320" cy="154611"/>
            <a:chOff x="5191760" y="3066109"/>
            <a:chExt cx="147320" cy="15461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AE8639F-0282-4B67-B70B-F948BEA8A52E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807F5AB-AFF0-4F2A-947D-DB5A55A17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53C106E-1480-4AB7-81E9-3E2D0CB83EE2}"/>
              </a:ext>
            </a:extLst>
          </p:cNvPr>
          <p:cNvGrpSpPr/>
          <p:nvPr/>
        </p:nvGrpSpPr>
        <p:grpSpPr>
          <a:xfrm>
            <a:off x="10403744" y="3328834"/>
            <a:ext cx="147320" cy="154611"/>
            <a:chOff x="5191760" y="3066109"/>
            <a:chExt cx="147320" cy="154611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4D00715-163A-486B-8E18-D605600498D8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47ACB7E-9A59-492E-A79F-03F1EBE281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01CB2F1-500C-4781-9B4E-078B3791DE96}"/>
              </a:ext>
            </a:extLst>
          </p:cNvPr>
          <p:cNvGrpSpPr/>
          <p:nvPr/>
        </p:nvGrpSpPr>
        <p:grpSpPr>
          <a:xfrm>
            <a:off x="10114377" y="3328834"/>
            <a:ext cx="147320" cy="154611"/>
            <a:chOff x="5191760" y="3066109"/>
            <a:chExt cx="147320" cy="154611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D082F34-C712-4A00-A2EC-137B0CD95902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AF9A1BE-B5E3-41C6-8866-9DF76BD55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02812EB-00F4-4EA3-B17E-A176278F90DD}"/>
              </a:ext>
            </a:extLst>
          </p:cNvPr>
          <p:cNvGrpSpPr/>
          <p:nvPr/>
        </p:nvGrpSpPr>
        <p:grpSpPr>
          <a:xfrm>
            <a:off x="9793940" y="3687649"/>
            <a:ext cx="147320" cy="154611"/>
            <a:chOff x="5191760" y="3066109"/>
            <a:chExt cx="147320" cy="154611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0BA2CE1-CB06-446F-B1A0-E4A80078C888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A06C6E31-209E-46F3-9B5E-123143B5C8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C2EB373-C3A4-4D55-9B5D-1465AF18E6B8}"/>
              </a:ext>
            </a:extLst>
          </p:cNvPr>
          <p:cNvGrpSpPr/>
          <p:nvPr/>
        </p:nvGrpSpPr>
        <p:grpSpPr>
          <a:xfrm>
            <a:off x="9793940" y="4129397"/>
            <a:ext cx="147320" cy="154611"/>
            <a:chOff x="5191760" y="3066109"/>
            <a:chExt cx="147320" cy="154611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A832CB-EFEF-49D0-9BEB-1E2A1E28920B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EC986B5-32E2-41F9-9559-41260E80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127998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ED77B0-2D91-4A9C-97CF-69891A9C8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1849" y="2764067"/>
            <a:ext cx="3511502" cy="33836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7CD9FA-4B32-4341-850B-4CC420A4D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2357" y="2910408"/>
            <a:ext cx="5493116" cy="2999089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93413A-3629-4EE5-8C3B-CFBBAE190A02}"/>
              </a:ext>
            </a:extLst>
          </p:cNvPr>
          <p:cNvCxnSpPr>
            <a:cxnSpLocks/>
          </p:cNvCxnSpPr>
          <p:nvPr/>
        </p:nvCxnSpPr>
        <p:spPr>
          <a:xfrm>
            <a:off x="4895764" y="2461749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6F06269-61EE-41FE-A45F-BE1452573934}"/>
              </a:ext>
            </a:extLst>
          </p:cNvPr>
          <p:cNvSpPr txBox="1"/>
          <p:nvPr/>
        </p:nvSpPr>
        <p:spPr>
          <a:xfrm>
            <a:off x="6096000" y="1621603"/>
            <a:ext cx="5604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由此可以绘制 </a:t>
            </a:r>
            <a:r>
              <a:rPr lang="en-US" altLang="zh-CN" sz="2000" dirty="0"/>
              <a:t>ROC </a:t>
            </a:r>
            <a:r>
              <a:rPr lang="zh-CN" altLang="en-US" sz="2000" dirty="0"/>
              <a:t>曲线</a:t>
            </a:r>
            <a:endParaRPr lang="en-US" altLang="zh-CN" sz="20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5C7281D-A0AE-40D1-9C50-5BCEFDA5EE81}"/>
              </a:ext>
            </a:extLst>
          </p:cNvPr>
          <p:cNvGrpSpPr/>
          <p:nvPr/>
        </p:nvGrpSpPr>
        <p:grpSpPr>
          <a:xfrm>
            <a:off x="10704686" y="3328834"/>
            <a:ext cx="147320" cy="154611"/>
            <a:chOff x="5191760" y="3066109"/>
            <a:chExt cx="147320" cy="15461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AE8639F-0282-4B67-B70B-F948BEA8A52E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807F5AB-AFF0-4F2A-947D-DB5A55A17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53C106E-1480-4AB7-81E9-3E2D0CB83EE2}"/>
              </a:ext>
            </a:extLst>
          </p:cNvPr>
          <p:cNvGrpSpPr/>
          <p:nvPr/>
        </p:nvGrpSpPr>
        <p:grpSpPr>
          <a:xfrm>
            <a:off x="10403744" y="3328834"/>
            <a:ext cx="147320" cy="154611"/>
            <a:chOff x="5191760" y="3066109"/>
            <a:chExt cx="147320" cy="154611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4D00715-163A-486B-8E18-D605600498D8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47ACB7E-9A59-492E-A79F-03F1EBE281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01CB2F1-500C-4781-9B4E-078B3791DE96}"/>
              </a:ext>
            </a:extLst>
          </p:cNvPr>
          <p:cNvGrpSpPr/>
          <p:nvPr/>
        </p:nvGrpSpPr>
        <p:grpSpPr>
          <a:xfrm>
            <a:off x="10114377" y="3328834"/>
            <a:ext cx="147320" cy="154611"/>
            <a:chOff x="5191760" y="3066109"/>
            <a:chExt cx="147320" cy="154611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D082F34-C712-4A00-A2EC-137B0CD95902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AF9A1BE-B5E3-41C6-8866-9DF76BD55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02812EB-00F4-4EA3-B17E-A176278F90DD}"/>
              </a:ext>
            </a:extLst>
          </p:cNvPr>
          <p:cNvGrpSpPr/>
          <p:nvPr/>
        </p:nvGrpSpPr>
        <p:grpSpPr>
          <a:xfrm>
            <a:off x="9793940" y="3687649"/>
            <a:ext cx="147320" cy="154611"/>
            <a:chOff x="5191760" y="3066109"/>
            <a:chExt cx="147320" cy="154611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0BA2CE1-CB06-446F-B1A0-E4A80078C888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A06C6E31-209E-46F3-9B5E-123143B5C8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C2EB373-C3A4-4D55-9B5D-1465AF18E6B8}"/>
              </a:ext>
            </a:extLst>
          </p:cNvPr>
          <p:cNvGrpSpPr/>
          <p:nvPr/>
        </p:nvGrpSpPr>
        <p:grpSpPr>
          <a:xfrm>
            <a:off x="9793940" y="4129397"/>
            <a:ext cx="147320" cy="154611"/>
            <a:chOff x="5191760" y="3066109"/>
            <a:chExt cx="147320" cy="154611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A832CB-EFEF-49D0-9BEB-1E2A1E28920B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EC986B5-32E2-41F9-9559-41260E80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5197800-2A6C-41EC-BFFD-E320ECAADEDE}"/>
              </a:ext>
            </a:extLst>
          </p:cNvPr>
          <p:cNvGrpSpPr/>
          <p:nvPr/>
        </p:nvGrpSpPr>
        <p:grpSpPr>
          <a:xfrm>
            <a:off x="8750983" y="4129397"/>
            <a:ext cx="147320" cy="154611"/>
            <a:chOff x="5191760" y="3066109"/>
            <a:chExt cx="147320" cy="154611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6A068E8-E464-49C0-91F1-43F93630ED26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D0B1AAA-6DA7-4B45-B304-737097596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88591913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ED77B0-2D91-4A9C-97CF-69891A9C8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1849" y="2764067"/>
            <a:ext cx="3511502" cy="33836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7CD9FA-4B32-4341-850B-4CC420A4D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2357" y="2910408"/>
            <a:ext cx="5493116" cy="299908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6F06269-61EE-41FE-A45F-BE1452573934}"/>
              </a:ext>
            </a:extLst>
          </p:cNvPr>
          <p:cNvSpPr txBox="1"/>
          <p:nvPr/>
        </p:nvSpPr>
        <p:spPr>
          <a:xfrm>
            <a:off x="6096000" y="1621603"/>
            <a:ext cx="5604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由此可以绘制 </a:t>
            </a:r>
            <a:r>
              <a:rPr lang="en-US" altLang="zh-CN" sz="2000" dirty="0"/>
              <a:t>ROC </a:t>
            </a:r>
            <a:r>
              <a:rPr lang="zh-CN" altLang="en-US" sz="2000" dirty="0"/>
              <a:t>曲线</a:t>
            </a:r>
            <a:endParaRPr lang="en-US" altLang="zh-CN" sz="20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5C7281D-A0AE-40D1-9C50-5BCEFDA5EE81}"/>
              </a:ext>
            </a:extLst>
          </p:cNvPr>
          <p:cNvGrpSpPr/>
          <p:nvPr/>
        </p:nvGrpSpPr>
        <p:grpSpPr>
          <a:xfrm>
            <a:off x="10704686" y="3328834"/>
            <a:ext cx="147320" cy="154611"/>
            <a:chOff x="5191760" y="3066109"/>
            <a:chExt cx="147320" cy="15461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AE8639F-0282-4B67-B70B-F948BEA8A52E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807F5AB-AFF0-4F2A-947D-DB5A55A17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53C106E-1480-4AB7-81E9-3E2D0CB83EE2}"/>
              </a:ext>
            </a:extLst>
          </p:cNvPr>
          <p:cNvGrpSpPr/>
          <p:nvPr/>
        </p:nvGrpSpPr>
        <p:grpSpPr>
          <a:xfrm>
            <a:off x="10403744" y="3328834"/>
            <a:ext cx="147320" cy="154611"/>
            <a:chOff x="5191760" y="3066109"/>
            <a:chExt cx="147320" cy="154611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4D00715-163A-486B-8E18-D605600498D8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47ACB7E-9A59-492E-A79F-03F1EBE281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01CB2F1-500C-4781-9B4E-078B3791DE96}"/>
              </a:ext>
            </a:extLst>
          </p:cNvPr>
          <p:cNvGrpSpPr/>
          <p:nvPr/>
        </p:nvGrpSpPr>
        <p:grpSpPr>
          <a:xfrm>
            <a:off x="10114377" y="3328834"/>
            <a:ext cx="147320" cy="154611"/>
            <a:chOff x="5191760" y="3066109"/>
            <a:chExt cx="147320" cy="154611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D082F34-C712-4A00-A2EC-137B0CD95902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AF9A1BE-B5E3-41C6-8866-9DF76BD55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02812EB-00F4-4EA3-B17E-A176278F90DD}"/>
              </a:ext>
            </a:extLst>
          </p:cNvPr>
          <p:cNvGrpSpPr/>
          <p:nvPr/>
        </p:nvGrpSpPr>
        <p:grpSpPr>
          <a:xfrm>
            <a:off x="9793940" y="3687649"/>
            <a:ext cx="147320" cy="154611"/>
            <a:chOff x="5191760" y="3066109"/>
            <a:chExt cx="147320" cy="154611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0BA2CE1-CB06-446F-B1A0-E4A80078C888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A06C6E31-209E-46F3-9B5E-123143B5C8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C2EB373-C3A4-4D55-9B5D-1465AF18E6B8}"/>
              </a:ext>
            </a:extLst>
          </p:cNvPr>
          <p:cNvGrpSpPr/>
          <p:nvPr/>
        </p:nvGrpSpPr>
        <p:grpSpPr>
          <a:xfrm>
            <a:off x="9793940" y="4129397"/>
            <a:ext cx="147320" cy="154611"/>
            <a:chOff x="5191760" y="3066109"/>
            <a:chExt cx="147320" cy="154611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A832CB-EFEF-49D0-9BEB-1E2A1E28920B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EC986B5-32E2-41F9-9559-41260E80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5197800-2A6C-41EC-BFFD-E320ECAADEDE}"/>
              </a:ext>
            </a:extLst>
          </p:cNvPr>
          <p:cNvGrpSpPr/>
          <p:nvPr/>
        </p:nvGrpSpPr>
        <p:grpSpPr>
          <a:xfrm>
            <a:off x="8750983" y="4129397"/>
            <a:ext cx="147320" cy="154611"/>
            <a:chOff x="5191760" y="3066109"/>
            <a:chExt cx="147320" cy="154611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6A068E8-E464-49C0-91F1-43F93630ED26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D0B1AAA-6DA7-4B45-B304-737097596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3601E62-E3DD-479C-9678-2D3B2EF7900C}"/>
              </a:ext>
            </a:extLst>
          </p:cNvPr>
          <p:cNvCxnSpPr>
            <a:cxnSpLocks/>
          </p:cNvCxnSpPr>
          <p:nvPr/>
        </p:nvCxnSpPr>
        <p:spPr>
          <a:xfrm>
            <a:off x="5363124" y="2461749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69416B2-E827-41DB-A9CB-02FEDD9793C6}"/>
              </a:ext>
            </a:extLst>
          </p:cNvPr>
          <p:cNvGrpSpPr/>
          <p:nvPr/>
        </p:nvGrpSpPr>
        <p:grpSpPr>
          <a:xfrm>
            <a:off x="8750983" y="4647557"/>
            <a:ext cx="147320" cy="154611"/>
            <a:chOff x="5191760" y="3066109"/>
            <a:chExt cx="147320" cy="154611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0C8E966-5BD8-47D3-86DA-6785544DE776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B1196D8-7BE4-45DE-A04E-85B65B4F1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6345989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ED77B0-2D91-4A9C-97CF-69891A9C8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1849" y="2764067"/>
            <a:ext cx="3511502" cy="33836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7CD9FA-4B32-4341-850B-4CC420A4D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2357" y="2910408"/>
            <a:ext cx="5493116" cy="299908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6F06269-61EE-41FE-A45F-BE1452573934}"/>
              </a:ext>
            </a:extLst>
          </p:cNvPr>
          <p:cNvSpPr txBox="1"/>
          <p:nvPr/>
        </p:nvSpPr>
        <p:spPr>
          <a:xfrm>
            <a:off x="6096000" y="1621603"/>
            <a:ext cx="5604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由此可以绘制 </a:t>
            </a:r>
            <a:r>
              <a:rPr lang="en-US" altLang="zh-CN" sz="2000" dirty="0"/>
              <a:t>ROC </a:t>
            </a:r>
            <a:r>
              <a:rPr lang="zh-CN" altLang="en-US" sz="2000" dirty="0"/>
              <a:t>曲线</a:t>
            </a:r>
            <a:endParaRPr lang="en-US" altLang="zh-CN" sz="20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5C7281D-A0AE-40D1-9C50-5BCEFDA5EE81}"/>
              </a:ext>
            </a:extLst>
          </p:cNvPr>
          <p:cNvGrpSpPr/>
          <p:nvPr/>
        </p:nvGrpSpPr>
        <p:grpSpPr>
          <a:xfrm>
            <a:off x="10704686" y="3328834"/>
            <a:ext cx="147320" cy="154611"/>
            <a:chOff x="5191760" y="3066109"/>
            <a:chExt cx="147320" cy="15461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AE8639F-0282-4B67-B70B-F948BEA8A52E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807F5AB-AFF0-4F2A-947D-DB5A55A17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53C106E-1480-4AB7-81E9-3E2D0CB83EE2}"/>
              </a:ext>
            </a:extLst>
          </p:cNvPr>
          <p:cNvGrpSpPr/>
          <p:nvPr/>
        </p:nvGrpSpPr>
        <p:grpSpPr>
          <a:xfrm>
            <a:off x="10403744" y="3328834"/>
            <a:ext cx="147320" cy="154611"/>
            <a:chOff x="5191760" y="3066109"/>
            <a:chExt cx="147320" cy="154611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4D00715-163A-486B-8E18-D605600498D8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47ACB7E-9A59-492E-A79F-03F1EBE281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01CB2F1-500C-4781-9B4E-078B3791DE96}"/>
              </a:ext>
            </a:extLst>
          </p:cNvPr>
          <p:cNvGrpSpPr/>
          <p:nvPr/>
        </p:nvGrpSpPr>
        <p:grpSpPr>
          <a:xfrm>
            <a:off x="10114377" y="3328834"/>
            <a:ext cx="147320" cy="154611"/>
            <a:chOff x="5191760" y="3066109"/>
            <a:chExt cx="147320" cy="154611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D082F34-C712-4A00-A2EC-137B0CD95902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AF9A1BE-B5E3-41C6-8866-9DF76BD55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02812EB-00F4-4EA3-B17E-A176278F90DD}"/>
              </a:ext>
            </a:extLst>
          </p:cNvPr>
          <p:cNvGrpSpPr/>
          <p:nvPr/>
        </p:nvGrpSpPr>
        <p:grpSpPr>
          <a:xfrm>
            <a:off x="9793940" y="3687649"/>
            <a:ext cx="147320" cy="154611"/>
            <a:chOff x="5191760" y="3066109"/>
            <a:chExt cx="147320" cy="154611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0BA2CE1-CB06-446F-B1A0-E4A80078C888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A06C6E31-209E-46F3-9B5E-123143B5C8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C2EB373-C3A4-4D55-9B5D-1465AF18E6B8}"/>
              </a:ext>
            </a:extLst>
          </p:cNvPr>
          <p:cNvGrpSpPr/>
          <p:nvPr/>
        </p:nvGrpSpPr>
        <p:grpSpPr>
          <a:xfrm>
            <a:off x="9793940" y="4129397"/>
            <a:ext cx="147320" cy="154611"/>
            <a:chOff x="5191760" y="3066109"/>
            <a:chExt cx="147320" cy="154611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A832CB-EFEF-49D0-9BEB-1E2A1E28920B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EC986B5-32E2-41F9-9559-41260E80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5197800-2A6C-41EC-BFFD-E320ECAADEDE}"/>
              </a:ext>
            </a:extLst>
          </p:cNvPr>
          <p:cNvGrpSpPr/>
          <p:nvPr/>
        </p:nvGrpSpPr>
        <p:grpSpPr>
          <a:xfrm>
            <a:off x="8750983" y="4129397"/>
            <a:ext cx="147320" cy="154611"/>
            <a:chOff x="5191760" y="3066109"/>
            <a:chExt cx="147320" cy="154611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6A068E8-E464-49C0-91F1-43F93630ED26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D0B1AAA-6DA7-4B45-B304-737097596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3601E62-E3DD-479C-9678-2D3B2EF7900C}"/>
              </a:ext>
            </a:extLst>
          </p:cNvPr>
          <p:cNvCxnSpPr>
            <a:cxnSpLocks/>
          </p:cNvCxnSpPr>
          <p:nvPr/>
        </p:nvCxnSpPr>
        <p:spPr>
          <a:xfrm>
            <a:off x="5769524" y="2461749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69416B2-E827-41DB-A9CB-02FEDD9793C6}"/>
              </a:ext>
            </a:extLst>
          </p:cNvPr>
          <p:cNvGrpSpPr/>
          <p:nvPr/>
        </p:nvGrpSpPr>
        <p:grpSpPr>
          <a:xfrm>
            <a:off x="8750983" y="4647557"/>
            <a:ext cx="147320" cy="154611"/>
            <a:chOff x="5191760" y="3066109"/>
            <a:chExt cx="147320" cy="154611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0C8E966-5BD8-47D3-86DA-6785544DE776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B1196D8-7BE4-45DE-A04E-85B65B4F1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4CCE7B2-0768-4614-A847-257CE7EBF1CE}"/>
              </a:ext>
            </a:extLst>
          </p:cNvPr>
          <p:cNvGrpSpPr/>
          <p:nvPr/>
        </p:nvGrpSpPr>
        <p:grpSpPr>
          <a:xfrm>
            <a:off x="8750983" y="5358757"/>
            <a:ext cx="147320" cy="154611"/>
            <a:chOff x="5191760" y="3066109"/>
            <a:chExt cx="147320" cy="154611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5BD11D7-6C51-461D-A8A6-8D4C2DD00ADD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85CC6FF-4E5F-4430-A379-4670F8B50E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7038172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ED77B0-2D91-4A9C-97CF-69891A9C8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1849" y="2764067"/>
            <a:ext cx="3511502" cy="33836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7CD9FA-4B32-4341-850B-4CC420A4D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2357" y="2910408"/>
            <a:ext cx="5493116" cy="299908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6F06269-61EE-41FE-A45F-BE1452573934}"/>
              </a:ext>
            </a:extLst>
          </p:cNvPr>
          <p:cNvSpPr txBox="1"/>
          <p:nvPr/>
        </p:nvSpPr>
        <p:spPr>
          <a:xfrm>
            <a:off x="6096000" y="1621603"/>
            <a:ext cx="5604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由此可以绘制 </a:t>
            </a:r>
            <a:r>
              <a:rPr lang="en-US" altLang="zh-CN" sz="2000" dirty="0"/>
              <a:t>ROC </a:t>
            </a:r>
            <a:r>
              <a:rPr lang="zh-CN" altLang="en-US" sz="2000" dirty="0"/>
              <a:t>曲线</a:t>
            </a:r>
            <a:endParaRPr lang="en-US" altLang="zh-CN" sz="20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5C7281D-A0AE-40D1-9C50-5BCEFDA5EE81}"/>
              </a:ext>
            </a:extLst>
          </p:cNvPr>
          <p:cNvGrpSpPr/>
          <p:nvPr/>
        </p:nvGrpSpPr>
        <p:grpSpPr>
          <a:xfrm>
            <a:off x="10704686" y="3328834"/>
            <a:ext cx="147320" cy="154611"/>
            <a:chOff x="5191760" y="3066109"/>
            <a:chExt cx="147320" cy="15461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AE8639F-0282-4B67-B70B-F948BEA8A52E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807F5AB-AFF0-4F2A-947D-DB5A55A17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53C106E-1480-4AB7-81E9-3E2D0CB83EE2}"/>
              </a:ext>
            </a:extLst>
          </p:cNvPr>
          <p:cNvGrpSpPr/>
          <p:nvPr/>
        </p:nvGrpSpPr>
        <p:grpSpPr>
          <a:xfrm>
            <a:off x="10403744" y="3328834"/>
            <a:ext cx="147320" cy="154611"/>
            <a:chOff x="5191760" y="3066109"/>
            <a:chExt cx="147320" cy="154611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4D00715-163A-486B-8E18-D605600498D8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47ACB7E-9A59-492E-A79F-03F1EBE281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01CB2F1-500C-4781-9B4E-078B3791DE96}"/>
              </a:ext>
            </a:extLst>
          </p:cNvPr>
          <p:cNvGrpSpPr/>
          <p:nvPr/>
        </p:nvGrpSpPr>
        <p:grpSpPr>
          <a:xfrm>
            <a:off x="10114377" y="3328834"/>
            <a:ext cx="147320" cy="154611"/>
            <a:chOff x="5191760" y="3066109"/>
            <a:chExt cx="147320" cy="154611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D082F34-C712-4A00-A2EC-137B0CD95902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AF9A1BE-B5E3-41C6-8866-9DF76BD55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02812EB-00F4-4EA3-B17E-A176278F90DD}"/>
              </a:ext>
            </a:extLst>
          </p:cNvPr>
          <p:cNvGrpSpPr/>
          <p:nvPr/>
        </p:nvGrpSpPr>
        <p:grpSpPr>
          <a:xfrm>
            <a:off x="9793940" y="3687649"/>
            <a:ext cx="147320" cy="154611"/>
            <a:chOff x="5191760" y="3066109"/>
            <a:chExt cx="147320" cy="154611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0BA2CE1-CB06-446F-B1A0-E4A80078C888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A06C6E31-209E-46F3-9B5E-123143B5C8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C2EB373-C3A4-4D55-9B5D-1465AF18E6B8}"/>
              </a:ext>
            </a:extLst>
          </p:cNvPr>
          <p:cNvGrpSpPr/>
          <p:nvPr/>
        </p:nvGrpSpPr>
        <p:grpSpPr>
          <a:xfrm>
            <a:off x="9793940" y="4129397"/>
            <a:ext cx="147320" cy="154611"/>
            <a:chOff x="5191760" y="3066109"/>
            <a:chExt cx="147320" cy="154611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A832CB-EFEF-49D0-9BEB-1E2A1E28920B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EC986B5-32E2-41F9-9559-41260E80D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5197800-2A6C-41EC-BFFD-E320ECAADEDE}"/>
              </a:ext>
            </a:extLst>
          </p:cNvPr>
          <p:cNvGrpSpPr/>
          <p:nvPr/>
        </p:nvGrpSpPr>
        <p:grpSpPr>
          <a:xfrm>
            <a:off x="8750983" y="4129397"/>
            <a:ext cx="147320" cy="154611"/>
            <a:chOff x="5191760" y="3066109"/>
            <a:chExt cx="147320" cy="154611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6A068E8-E464-49C0-91F1-43F93630ED26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D0B1AAA-6DA7-4B45-B304-737097596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3601E62-E3DD-479C-9678-2D3B2EF7900C}"/>
              </a:ext>
            </a:extLst>
          </p:cNvPr>
          <p:cNvCxnSpPr>
            <a:cxnSpLocks/>
          </p:cNvCxnSpPr>
          <p:nvPr/>
        </p:nvCxnSpPr>
        <p:spPr>
          <a:xfrm>
            <a:off x="5769524" y="2461749"/>
            <a:ext cx="0" cy="36445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69416B2-E827-41DB-A9CB-02FEDD9793C6}"/>
              </a:ext>
            </a:extLst>
          </p:cNvPr>
          <p:cNvGrpSpPr/>
          <p:nvPr/>
        </p:nvGrpSpPr>
        <p:grpSpPr>
          <a:xfrm>
            <a:off x="8750983" y="4647557"/>
            <a:ext cx="147320" cy="154611"/>
            <a:chOff x="5191760" y="3066109"/>
            <a:chExt cx="147320" cy="154611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0C8E966-5BD8-47D3-86DA-6785544DE776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B1196D8-7BE4-45DE-A04E-85B65B4F1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4CCE7B2-0768-4614-A847-257CE7EBF1CE}"/>
              </a:ext>
            </a:extLst>
          </p:cNvPr>
          <p:cNvGrpSpPr/>
          <p:nvPr/>
        </p:nvGrpSpPr>
        <p:grpSpPr>
          <a:xfrm>
            <a:off x="8750983" y="5358757"/>
            <a:ext cx="147320" cy="154611"/>
            <a:chOff x="5191760" y="3066109"/>
            <a:chExt cx="147320" cy="154611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5BD11D7-6C51-461D-A8A6-8D4C2DD00ADD}"/>
                </a:ext>
              </a:extLst>
            </p:cNvPr>
            <p:cNvCxnSpPr/>
            <p:nvPr/>
          </p:nvCxnSpPr>
          <p:spPr>
            <a:xfrm>
              <a:off x="5191760" y="3073400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85CC6FF-4E5F-4430-A379-4670F8B50E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066109"/>
              <a:ext cx="147320" cy="147320"/>
            </a:xfrm>
            <a:prstGeom prst="line">
              <a:avLst/>
            </a:prstGeom>
            <a:ln w="38100">
              <a:solidFill>
                <a:srgbClr val="E05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45F4789C-46B5-4A64-8D65-A109E08838EB}"/>
              </a:ext>
            </a:extLst>
          </p:cNvPr>
          <p:cNvCxnSpPr>
            <a:cxnSpLocks/>
          </p:cNvCxnSpPr>
          <p:nvPr/>
        </p:nvCxnSpPr>
        <p:spPr>
          <a:xfrm>
            <a:off x="8822103" y="4204335"/>
            <a:ext cx="0" cy="12439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7D866CF-1E35-46F8-8F86-4FEC25B186FA}"/>
              </a:ext>
            </a:extLst>
          </p:cNvPr>
          <p:cNvCxnSpPr>
            <a:cxnSpLocks/>
          </p:cNvCxnSpPr>
          <p:nvPr/>
        </p:nvCxnSpPr>
        <p:spPr>
          <a:xfrm>
            <a:off x="8822103" y="4204335"/>
            <a:ext cx="10553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284D4DA-31C9-4E1F-A6E2-611CA15456AF}"/>
              </a:ext>
            </a:extLst>
          </p:cNvPr>
          <p:cNvCxnSpPr>
            <a:cxnSpLocks/>
          </p:cNvCxnSpPr>
          <p:nvPr/>
        </p:nvCxnSpPr>
        <p:spPr>
          <a:xfrm>
            <a:off x="9869805" y="3764280"/>
            <a:ext cx="0" cy="4400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D106C109-9BB0-45FD-964B-512FCBB3D76E}"/>
              </a:ext>
            </a:extLst>
          </p:cNvPr>
          <p:cNvCxnSpPr>
            <a:cxnSpLocks/>
          </p:cNvCxnSpPr>
          <p:nvPr/>
        </p:nvCxnSpPr>
        <p:spPr>
          <a:xfrm flipV="1">
            <a:off x="9869805" y="3409951"/>
            <a:ext cx="310515" cy="3733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EA00243F-3CF8-4A99-B664-29DB90CAB884}"/>
              </a:ext>
            </a:extLst>
          </p:cNvPr>
          <p:cNvCxnSpPr>
            <a:cxnSpLocks/>
          </p:cNvCxnSpPr>
          <p:nvPr/>
        </p:nvCxnSpPr>
        <p:spPr>
          <a:xfrm flipV="1">
            <a:off x="10162103" y="3415334"/>
            <a:ext cx="616243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0030730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5F8956-30DC-4104-B442-299904A1FA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78" y="2122974"/>
            <a:ext cx="3850453" cy="3850453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FE030B1A-1F0A-4583-AC8C-68D5F5C85F0A}"/>
              </a:ext>
            </a:extLst>
          </p:cNvPr>
          <p:cNvSpPr txBox="1"/>
          <p:nvPr/>
        </p:nvSpPr>
        <p:spPr>
          <a:xfrm>
            <a:off x="6096000" y="1621603"/>
            <a:ext cx="560460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ROC</a:t>
            </a:r>
            <a:r>
              <a:rPr lang="zh-CN" altLang="en-US" sz="2000" dirty="0"/>
              <a:t>曲线的作用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假设我们有两个分类器</a:t>
            </a:r>
            <a:r>
              <a:rPr lang="en-US" altLang="zh-CN" sz="2000" dirty="0"/>
              <a:t>A</a:t>
            </a:r>
            <a:r>
              <a:rPr lang="zh-CN" altLang="en-US" sz="2000" dirty="0"/>
              <a:t>和</a:t>
            </a:r>
            <a:r>
              <a:rPr lang="en-US" altLang="zh-CN" sz="2000" dirty="0"/>
              <a:t>B</a:t>
            </a:r>
          </a:p>
          <a:p>
            <a:endParaRPr lang="en-US" altLang="zh-CN" sz="2000" dirty="0"/>
          </a:p>
          <a:p>
            <a:r>
              <a:rPr lang="zh-CN" altLang="en-US" sz="2000" dirty="0"/>
              <a:t>分别得到如左图所示曲线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哪个分类器效果更好呢？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049275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AF5A3-48D5-4C01-B092-127A3621A09B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5F8956-30DC-4104-B442-299904A1FA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8809"/>
            <a:ext cx="5001533" cy="4031917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FE030B1A-1F0A-4583-AC8C-68D5F5C85F0A}"/>
              </a:ext>
            </a:extLst>
          </p:cNvPr>
          <p:cNvSpPr txBox="1"/>
          <p:nvPr/>
        </p:nvSpPr>
        <p:spPr>
          <a:xfrm>
            <a:off x="6096000" y="1621603"/>
            <a:ext cx="560460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ROC</a:t>
            </a:r>
            <a:r>
              <a:rPr lang="zh-CN" altLang="en-US" sz="2000" dirty="0"/>
              <a:t>曲线的作用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哪个分类器效果更好呢？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因为我们希望 </a:t>
            </a:r>
            <a:r>
              <a:rPr lang="en-US" altLang="zh-CN" sz="2000" dirty="0"/>
              <a:t>TPR </a:t>
            </a:r>
            <a:r>
              <a:rPr lang="zh-CN" altLang="en-US" sz="2000" dirty="0"/>
              <a:t>越大越好</a:t>
            </a:r>
            <a:endParaRPr lang="en-US" altLang="zh-CN" sz="2000" dirty="0"/>
          </a:p>
          <a:p>
            <a:r>
              <a:rPr lang="en-US" altLang="zh-CN" sz="2000" dirty="0"/>
              <a:t>FPR </a:t>
            </a:r>
            <a:r>
              <a:rPr lang="zh-CN" altLang="en-US" sz="2000" dirty="0"/>
              <a:t>越小越好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所以，哪个曲线覆盖的范围大，哪个好</a:t>
            </a:r>
            <a:endParaRPr lang="en-US" altLang="zh-CN" sz="2000" dirty="0"/>
          </a:p>
          <a:p>
            <a:pPr algn="ctr"/>
            <a:endParaRPr lang="en-US" altLang="zh-CN" sz="2000" dirty="0"/>
          </a:p>
          <a:p>
            <a:pPr algn="ctr"/>
            <a:r>
              <a:rPr lang="en-US" altLang="zh-CN" sz="2000" dirty="0"/>
              <a:t>AUC</a:t>
            </a:r>
            <a:r>
              <a:rPr lang="en-US" altLang="zh-CN" sz="2000" baseline="-25000" dirty="0"/>
              <a:t>A </a:t>
            </a:r>
            <a:r>
              <a:rPr lang="en-US" altLang="zh-CN" sz="2000" dirty="0"/>
              <a:t>= 0.84375</a:t>
            </a:r>
          </a:p>
          <a:p>
            <a:pPr algn="ctr"/>
            <a:r>
              <a:rPr lang="en-US" altLang="zh-CN" sz="2000" dirty="0"/>
              <a:t>AUC</a:t>
            </a:r>
            <a:r>
              <a:rPr lang="en-US" altLang="zh-CN" sz="2000" baseline="-25000" dirty="0"/>
              <a:t>B </a:t>
            </a:r>
            <a:r>
              <a:rPr lang="en-US" altLang="zh-CN" sz="2000" dirty="0"/>
              <a:t>= 0.96875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CA2888-ECCB-4795-9B8E-D36F12EC0486}"/>
              </a:ext>
            </a:extLst>
          </p:cNvPr>
          <p:cNvSpPr txBox="1"/>
          <p:nvPr/>
        </p:nvSpPr>
        <p:spPr>
          <a:xfrm>
            <a:off x="2730226" y="5670778"/>
            <a:ext cx="94617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AUC</a:t>
            </a:r>
            <a:r>
              <a:rPr lang="zh-CN" altLang="en-US" sz="2000" dirty="0"/>
              <a:t>（</a:t>
            </a:r>
            <a:r>
              <a:rPr lang="en-US" altLang="zh-CN" sz="2000" dirty="0"/>
              <a:t>Area Under Curve</a:t>
            </a:r>
            <a:r>
              <a:rPr lang="zh-CN" altLang="en-US" sz="2000" dirty="0"/>
              <a:t>）被定义为</a:t>
            </a:r>
            <a:r>
              <a:rPr lang="en-US" altLang="zh-CN" sz="2000" dirty="0"/>
              <a:t>ROC</a:t>
            </a:r>
            <a:r>
              <a:rPr lang="zh-CN" altLang="en-US" sz="2000" dirty="0"/>
              <a:t>曲线下的面积。我们往往使用</a:t>
            </a:r>
            <a:r>
              <a:rPr lang="en-US" altLang="zh-CN" sz="2000" dirty="0"/>
              <a:t>AUC</a:t>
            </a:r>
            <a:r>
              <a:rPr lang="zh-CN" altLang="en-US" sz="2000" dirty="0"/>
              <a:t>值作为模型的评价标准是因为很多时候</a:t>
            </a:r>
            <a:r>
              <a:rPr lang="en-US" altLang="zh-CN" sz="2000" dirty="0"/>
              <a:t>ROC</a:t>
            </a:r>
            <a:r>
              <a:rPr lang="zh-CN" altLang="en-US" sz="2000" dirty="0"/>
              <a:t>曲线并不能清晰的说明哪个分类器的效果更好，而作为一个数值，对应</a:t>
            </a:r>
            <a:r>
              <a:rPr lang="en-US" altLang="zh-CN" sz="2000" dirty="0"/>
              <a:t>AUC</a:t>
            </a:r>
            <a:r>
              <a:rPr lang="zh-CN" altLang="en-US" sz="2000" dirty="0"/>
              <a:t>更大的分类器效果更好。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8117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数据清洗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缺失值的处理：清理“脏”数据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数据缺失的处理方法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平均数填补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DAABD145-5E64-427F-B94C-69B797799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801059"/>
              </p:ext>
            </p:extLst>
          </p:nvPr>
        </p:nvGraphicFramePr>
        <p:xfrm>
          <a:off x="2055148" y="2953161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830237780"/>
                    </a:ext>
                  </a:extLst>
                </a:gridCol>
                <a:gridCol w="1105958">
                  <a:extLst>
                    <a:ext uri="{9D8B030D-6E8A-4147-A177-3AD203B41FA5}">
                      <a16:colId xmlns:a16="http://schemas.microsoft.com/office/drawing/2014/main" val="3142487273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1903399353"/>
                    </a:ext>
                  </a:extLst>
                </a:gridCol>
                <a:gridCol w="1148293">
                  <a:extLst>
                    <a:ext uri="{9D8B030D-6E8A-4147-A177-3AD203B41FA5}">
                      <a16:colId xmlns:a16="http://schemas.microsoft.com/office/drawing/2014/main" val="18236550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1730231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06864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user_id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年龄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职业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薪资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婚恋状态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466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safdasc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填补平均值：</a:t>
                      </a:r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2300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929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fdvcdqg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4200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2095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adbrasd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909825"/>
                  </a:ext>
                </a:extLst>
              </a:tr>
            </a:tbl>
          </a:graphicData>
        </a:graphic>
      </p:graphicFrame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2F713E8-16C0-459A-837F-317A7E19F971}"/>
              </a:ext>
            </a:extLst>
          </p:cNvPr>
          <p:cNvSpPr/>
          <p:nvPr/>
        </p:nvSpPr>
        <p:spPr bwMode="auto">
          <a:xfrm>
            <a:off x="2635609" y="4767881"/>
            <a:ext cx="8226990" cy="3885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 anchor="t">
            <a:noAutofit/>
          </a:bodyPr>
          <a:lstStyle/>
          <a:p>
            <a:pPr lvl="0">
              <a:lnSpc>
                <a:spcPts val="2000"/>
              </a:lnSpc>
              <a:spcBef>
                <a:spcPct val="20000"/>
              </a:spcBef>
              <a:buClr>
                <a:srgbClr val="800080"/>
              </a:buClr>
              <a:buSzPct val="80000"/>
              <a:defRPr/>
            </a:pPr>
            <a:r>
              <a:rPr lang="zh-CN" altLang="en-US" sz="2000" kern="100" dirty="0">
                <a:solidFill>
                  <a:schemeClr val="tx2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平均数数补而不是删除本条数据，为了充分利用本条数据其他信息 </a:t>
            </a:r>
            <a:endParaRPr lang="en-US" altLang="zh-CN" sz="2000" kern="100" dirty="0">
              <a:solidFill>
                <a:schemeClr val="tx2">
                  <a:lumMod val="7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5DE7DCC-3D91-44E5-B101-8AB225F07EB5}"/>
              </a:ext>
            </a:extLst>
          </p:cNvPr>
          <p:cNvSpPr/>
          <p:nvPr/>
        </p:nvSpPr>
        <p:spPr>
          <a:xfrm>
            <a:off x="4499899" y="3284521"/>
            <a:ext cx="1838325" cy="410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0A6799D-203F-40FC-95A1-4EB2192BEBCB}"/>
              </a:ext>
            </a:extLst>
          </p:cNvPr>
          <p:cNvCxnSpPr>
            <a:cxnSpLocks/>
          </p:cNvCxnSpPr>
          <p:nvPr/>
        </p:nvCxnSpPr>
        <p:spPr>
          <a:xfrm flipH="1">
            <a:off x="4242724" y="3767560"/>
            <a:ext cx="590551" cy="904875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5801184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F0EFEA3B-AC01-4DA4-9EC2-780F94BE5A9A}"/>
              </a:ext>
            </a:extLst>
          </p:cNvPr>
          <p:cNvSpPr txBox="1"/>
          <p:nvPr/>
        </p:nvSpPr>
        <p:spPr>
          <a:xfrm>
            <a:off x="421955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518E"/>
                </a:solidFill>
              </a:rPr>
              <a:t>ROC</a:t>
            </a:r>
            <a:r>
              <a:rPr lang="zh-CN" altLang="en-US" sz="2000" dirty="0">
                <a:solidFill>
                  <a:srgbClr val="00518E"/>
                </a:solidFill>
              </a:rPr>
              <a:t>与</a:t>
            </a:r>
            <a:r>
              <a:rPr lang="en-US" altLang="zh-CN" sz="2000" dirty="0">
                <a:solidFill>
                  <a:srgbClr val="00518E"/>
                </a:solidFill>
              </a:rPr>
              <a:t>AUC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9FF1F46-8274-4952-8BE5-B1C46CBC8027}"/>
              </a:ext>
            </a:extLst>
          </p:cNvPr>
          <p:cNvSpPr txBox="1"/>
          <p:nvPr/>
        </p:nvSpPr>
        <p:spPr>
          <a:xfrm>
            <a:off x="2588871" y="1120648"/>
            <a:ext cx="86461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from </a:t>
            </a:r>
            <a:r>
              <a:rPr lang="en-US" altLang="zh-CN" sz="2000" dirty="0" err="1"/>
              <a:t>sklearn.metrics</a:t>
            </a:r>
            <a:r>
              <a:rPr lang="en-US" altLang="zh-CN" sz="2000" dirty="0"/>
              <a:t> import </a:t>
            </a:r>
            <a:r>
              <a:rPr lang="en-US" altLang="zh-CN" sz="2000" dirty="0" err="1"/>
              <a:t>roc_curve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auc</a:t>
            </a:r>
            <a:endParaRPr lang="en-US" altLang="zh-CN" sz="2000" dirty="0"/>
          </a:p>
          <a:p>
            <a:r>
              <a:rPr lang="en-US" altLang="zh-CN" sz="2000" dirty="0"/>
              <a:t>…  # </a:t>
            </a:r>
            <a:r>
              <a:rPr lang="zh-CN" altLang="en-US" sz="2000" dirty="0"/>
              <a:t>省区数据处理代码</a:t>
            </a:r>
            <a:endParaRPr lang="en-US" altLang="zh-CN" sz="2000" dirty="0"/>
          </a:p>
          <a:p>
            <a:r>
              <a:rPr lang="en-US" altLang="zh-CN" sz="2000" dirty="0" err="1"/>
              <a:t>clf.fit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X_train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Y_train</a:t>
            </a:r>
            <a:r>
              <a:rPr lang="en-US" altLang="zh-CN" sz="2000" dirty="0"/>
              <a:t>)  # </a:t>
            </a:r>
            <a:r>
              <a:rPr lang="en-US" altLang="zh-CN" sz="2000" dirty="0" err="1"/>
              <a:t>clf</a:t>
            </a:r>
            <a:r>
              <a:rPr lang="en-US" altLang="zh-CN" sz="2000" dirty="0"/>
              <a:t> </a:t>
            </a:r>
            <a:r>
              <a:rPr lang="zh-CN" altLang="en-US" sz="2000" dirty="0"/>
              <a:t>是你的机器学习模型</a:t>
            </a:r>
            <a:endParaRPr lang="en-US" altLang="zh-CN" sz="2000" dirty="0"/>
          </a:p>
          <a:p>
            <a:r>
              <a:rPr lang="en-US" altLang="zh-CN" sz="2000" dirty="0" err="1"/>
              <a:t>Y_prediect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clf</a:t>
            </a:r>
            <a:r>
              <a:rPr lang="en-US" altLang="zh-CN" sz="2000" dirty="0"/>
              <a:t>. </a:t>
            </a:r>
            <a:r>
              <a:rPr lang="en-US" altLang="zh-CN" sz="2000" dirty="0" err="1"/>
              <a:t>predict_proba</a:t>
            </a:r>
            <a:r>
              <a:rPr lang="en-US" altLang="zh-CN" sz="2000" dirty="0"/>
              <a:t>(</a:t>
            </a:r>
            <a:r>
              <a:rPr lang="en-US" altLang="zh-CN" sz="2000" dirty="0" err="1"/>
              <a:t>X_test</a:t>
            </a:r>
            <a:r>
              <a:rPr lang="en-US" altLang="zh-CN" sz="2000" dirty="0"/>
              <a:t>)</a:t>
            </a:r>
          </a:p>
          <a:p>
            <a:r>
              <a:rPr lang="zh-CN" altLang="en-US" sz="2000" dirty="0"/>
              <a:t> </a:t>
            </a:r>
            <a:r>
              <a:rPr lang="en-US" altLang="zh-CN" sz="2000" dirty="0"/>
              <a:t># </a:t>
            </a:r>
            <a:r>
              <a:rPr lang="zh-CN" altLang="en-US" sz="2000" dirty="0"/>
              <a:t>为每个类别计算</a:t>
            </a:r>
            <a:r>
              <a:rPr lang="en-US" altLang="zh-CN" sz="2000" dirty="0"/>
              <a:t>ROC</a:t>
            </a:r>
            <a:r>
              <a:rPr lang="zh-CN" altLang="en-US" sz="2000" dirty="0"/>
              <a:t>曲线和</a:t>
            </a:r>
            <a:r>
              <a:rPr lang="en-US" altLang="zh-CN" sz="2000" dirty="0"/>
              <a:t>AUC</a:t>
            </a:r>
          </a:p>
          <a:p>
            <a:r>
              <a:rPr lang="en-US" altLang="zh-CN" sz="2000" dirty="0" err="1"/>
              <a:t>fpr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tpr</a:t>
            </a:r>
            <a:r>
              <a:rPr lang="en-US" altLang="zh-CN" sz="2000" dirty="0"/>
              <a:t>, threshold = </a:t>
            </a:r>
            <a:r>
              <a:rPr lang="en-US" altLang="zh-CN" sz="2000" dirty="0" err="1"/>
              <a:t>roc_curve</a:t>
            </a:r>
            <a:r>
              <a:rPr lang="en-US" altLang="zh-CN" sz="2000" dirty="0"/>
              <a:t>(</a:t>
            </a:r>
            <a:r>
              <a:rPr lang="en-US" altLang="zh-CN" sz="2000" dirty="0" err="1"/>
              <a:t>Y_test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Y_prediect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 err="1"/>
              <a:t>roc_auc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auc</a:t>
            </a:r>
            <a:r>
              <a:rPr lang="en-US" altLang="zh-CN" sz="2000" dirty="0"/>
              <a:t>(</a:t>
            </a:r>
            <a:r>
              <a:rPr lang="en-US" altLang="zh-CN" sz="2000" dirty="0" err="1"/>
              <a:t>fpr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tpr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 err="1"/>
              <a:t>plt.figure</a:t>
            </a:r>
            <a:r>
              <a:rPr lang="en-US" altLang="zh-CN" sz="2000" dirty="0"/>
              <a:t>()</a:t>
            </a:r>
          </a:p>
          <a:p>
            <a:r>
              <a:rPr lang="en-US" altLang="zh-CN" sz="2000" dirty="0" err="1"/>
              <a:t>plt.plot</a:t>
            </a:r>
            <a:r>
              <a:rPr lang="en-US" altLang="zh-CN" sz="2000" dirty="0"/>
              <a:t>([0, 1], [0, 1], 'k--')</a:t>
            </a:r>
          </a:p>
          <a:p>
            <a:r>
              <a:rPr lang="en-US" altLang="zh-CN" sz="2000" dirty="0" err="1"/>
              <a:t>plt.plot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fpr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tpr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 err="1"/>
              <a:t>plt.title</a:t>
            </a:r>
            <a:r>
              <a:rPr lang="en-US" altLang="zh-CN" sz="2000" dirty="0"/>
              <a:t>(</a:t>
            </a:r>
            <a:r>
              <a:rPr lang="en-US" altLang="zh-CN" sz="2000" dirty="0" err="1"/>
              <a:t>f'auc</a:t>
            </a:r>
            <a:r>
              <a:rPr lang="en-US" altLang="zh-CN" sz="2000" dirty="0"/>
              <a:t>:{</a:t>
            </a:r>
            <a:r>
              <a:rPr lang="en-US" altLang="zh-CN" sz="2000" dirty="0" err="1"/>
              <a:t>roc_auc</a:t>
            </a:r>
            <a:r>
              <a:rPr lang="en-US" altLang="zh-CN" sz="2000" dirty="0"/>
              <a:t> :.3f’)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20293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9C5088-B2B6-48DE-AD1E-EBE5FF1FC131}"/>
              </a:ext>
            </a:extLst>
          </p:cNvPr>
          <p:cNvSpPr txBox="1"/>
          <p:nvPr/>
        </p:nvSpPr>
        <p:spPr>
          <a:xfrm>
            <a:off x="578230" y="2573537"/>
            <a:ext cx="107704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但是计算 </a:t>
            </a:r>
            <a:r>
              <a:rPr lang="en-US" altLang="zh-CN" sz="2400" dirty="0"/>
              <a:t>ROC </a:t>
            </a:r>
            <a:r>
              <a:rPr lang="zh-CN" altLang="en-US" sz="2400" dirty="0"/>
              <a:t>成本太大（需要计算多个混淆矩阵）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因此更多时候，一般使用某个指标比如</a:t>
            </a:r>
            <a:r>
              <a:rPr lang="zh-CN" altLang="en-US" sz="2400" dirty="0">
                <a:solidFill>
                  <a:srgbClr val="FF0000"/>
                </a:solidFill>
              </a:rPr>
              <a:t>准确率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FF0000"/>
                </a:solidFill>
              </a:rPr>
              <a:t>精确率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FF0000"/>
                </a:solidFill>
              </a:rPr>
              <a:t>召回率</a:t>
            </a:r>
            <a:r>
              <a:rPr lang="zh-CN" altLang="en-US" sz="2400" dirty="0"/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F1_score</a:t>
            </a:r>
          </a:p>
          <a:p>
            <a:r>
              <a:rPr lang="zh-CN" altLang="en-US" sz="2400" dirty="0"/>
              <a:t>（只需要计算一个混淆矩阵即可）</a:t>
            </a:r>
            <a:endParaRPr lang="en-US" altLang="zh-CN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507929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aphicFrame>
        <p:nvGraphicFramePr>
          <p:cNvPr id="9" name="表格 3">
            <a:extLst>
              <a:ext uri="{FF2B5EF4-FFF2-40B4-BE49-F238E27FC236}">
                <a16:creationId xmlns:a16="http://schemas.microsoft.com/office/drawing/2014/main" id="{5C3E106E-5AA1-489C-8526-B95E43539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979656"/>
              </p:ext>
            </p:extLst>
          </p:nvPr>
        </p:nvGraphicFramePr>
        <p:xfrm>
          <a:off x="670001" y="2397995"/>
          <a:ext cx="4805908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违约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未违约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违约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不违约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2A0FD1B7-E764-4DDC-8428-02A5CE88A9DE}"/>
              </a:ext>
            </a:extLst>
          </p:cNvPr>
          <p:cNvSpPr txBox="1"/>
          <p:nvPr/>
        </p:nvSpPr>
        <p:spPr>
          <a:xfrm>
            <a:off x="6096000" y="1621603"/>
            <a:ext cx="560460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如何衡量 分类器</a:t>
            </a:r>
            <a:r>
              <a:rPr lang="en-US" altLang="zh-CN" sz="2000" dirty="0"/>
              <a:t> </a:t>
            </a:r>
            <a:r>
              <a:rPr lang="zh-CN" altLang="en-US" sz="2000" dirty="0"/>
              <a:t>的好坏？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我们想知道</a:t>
            </a:r>
            <a:r>
              <a:rPr lang="zh-CN" altLang="en-US" sz="2000" dirty="0">
                <a:solidFill>
                  <a:srgbClr val="FF0000"/>
                </a:solidFill>
              </a:rPr>
              <a:t>分类器预测对了多少</a:t>
            </a:r>
            <a:r>
              <a:rPr lang="en-US" altLang="zh-CN" sz="2000" dirty="0"/>
              <a:t>…</a:t>
            </a:r>
          </a:p>
          <a:p>
            <a:r>
              <a:rPr lang="zh-CN" altLang="en-US" sz="2000" dirty="0"/>
              <a:t>用准确率（</a:t>
            </a:r>
            <a:r>
              <a:rPr lang="en-US" altLang="zh-CN" sz="2000" dirty="0"/>
              <a:t>Accuracy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= (100 + 500) / (100 + 200 + 100 + 500) = 0.67</a:t>
            </a:r>
          </a:p>
          <a:p>
            <a:endParaRPr lang="en-US" altLang="zh-CN" sz="2000" dirty="0"/>
          </a:p>
          <a:p>
            <a:r>
              <a:rPr lang="zh-CN" altLang="en-US" sz="2000" dirty="0"/>
              <a:t>我们想知道有</a:t>
            </a:r>
            <a:r>
              <a:rPr lang="zh-CN" altLang="en-US" sz="2000" dirty="0">
                <a:solidFill>
                  <a:srgbClr val="FF0000"/>
                </a:solidFill>
              </a:rPr>
              <a:t>多少被预测为违约的人真正违约</a:t>
            </a:r>
            <a:r>
              <a:rPr lang="zh-CN" altLang="en-US" sz="2000" dirty="0"/>
              <a:t>了</a:t>
            </a:r>
            <a:endParaRPr lang="en-US" altLang="zh-CN" sz="2000" dirty="0"/>
          </a:p>
          <a:p>
            <a:r>
              <a:rPr lang="zh-CN" altLang="en-US" sz="2000" dirty="0"/>
              <a:t>用精确率（</a:t>
            </a:r>
            <a:r>
              <a:rPr lang="en-US" altLang="zh-CN" sz="2000" dirty="0"/>
              <a:t>Precision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= 100 / (100 + 200) = 0.33</a:t>
            </a:r>
          </a:p>
          <a:p>
            <a:endParaRPr lang="en-US" altLang="zh-CN" sz="2000" dirty="0"/>
          </a:p>
          <a:p>
            <a:r>
              <a:rPr lang="zh-CN" altLang="en-US" sz="2000" dirty="0"/>
              <a:t>我想知道有</a:t>
            </a:r>
            <a:r>
              <a:rPr lang="zh-CN" altLang="en-US" sz="2000" dirty="0">
                <a:solidFill>
                  <a:srgbClr val="FF0000"/>
                </a:solidFill>
              </a:rPr>
              <a:t>多少违约的人被提前预知</a:t>
            </a:r>
            <a:r>
              <a:rPr lang="zh-CN" altLang="en-US" sz="2000" dirty="0"/>
              <a:t>了</a:t>
            </a:r>
            <a:endParaRPr lang="en-US" altLang="zh-CN" sz="2000" dirty="0"/>
          </a:p>
          <a:p>
            <a:r>
              <a:rPr lang="zh-CN" altLang="en-US" sz="2000" dirty="0"/>
              <a:t>用召回率（</a:t>
            </a:r>
            <a:r>
              <a:rPr lang="en-US" altLang="zh-CN" sz="2000" dirty="0"/>
              <a:t>Recall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= 100 / (100 + 100) = 0.50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0F484D1-680D-486C-9687-D792B85A7E9A}"/>
              </a:ext>
            </a:extLst>
          </p:cNvPr>
          <p:cNvSpPr txBox="1"/>
          <p:nvPr/>
        </p:nvSpPr>
        <p:spPr>
          <a:xfrm>
            <a:off x="578230" y="1331396"/>
            <a:ext cx="5604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回顾一下</a:t>
            </a:r>
            <a:r>
              <a:rPr lang="en-US" altLang="zh-CN" sz="2000" dirty="0"/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909329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A0FD1B7-E764-4DDC-8428-02A5CE88A9DE}"/>
                  </a:ext>
                </a:extLst>
              </p:cNvPr>
              <p:cNvSpPr txBox="1"/>
              <p:nvPr/>
            </p:nvSpPr>
            <p:spPr>
              <a:xfrm>
                <a:off x="6096000" y="1621603"/>
                <a:ext cx="5604606" cy="3396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/>
                  <a:t>准确率（</a:t>
                </a:r>
                <a:r>
                  <a:rPr lang="en-US" altLang="zh-CN" sz="2000" dirty="0"/>
                  <a:t>Accuracy</a:t>
                </a:r>
                <a:r>
                  <a:rPr lang="zh-CN" altLang="en-US" sz="2000" dirty="0"/>
                  <a:t>）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r>
                  <a:rPr lang="zh-CN" altLang="en-US" sz="2000" dirty="0"/>
                  <a:t>精确率（</a:t>
                </a:r>
                <a:r>
                  <a:rPr lang="en-US" altLang="zh-CN" sz="2000" dirty="0"/>
                  <a:t>Precision</a:t>
                </a:r>
                <a:r>
                  <a:rPr lang="zh-CN" altLang="en-US" sz="2000" dirty="0"/>
                  <a:t>）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r>
                  <a:rPr lang="zh-CN" altLang="en-US" sz="2000" dirty="0"/>
                  <a:t>召回率（</a:t>
                </a:r>
                <a:r>
                  <a:rPr lang="en-US" altLang="zh-CN" sz="2000" dirty="0"/>
                  <a:t>Recall</a:t>
                </a:r>
                <a:r>
                  <a:rPr lang="zh-CN" altLang="en-US" sz="2000" dirty="0"/>
                  <a:t>）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A0FD1B7-E764-4DDC-8428-02A5CE88A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21603"/>
                <a:ext cx="5604606" cy="3396699"/>
              </a:xfrm>
              <a:prstGeom prst="rect">
                <a:avLst/>
              </a:prstGeom>
              <a:blipFill>
                <a:blip r:embed="rId8"/>
                <a:stretch>
                  <a:fillRect l="-1088" t="-8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70F484D1-680D-486C-9687-D792B85A7E9A}"/>
              </a:ext>
            </a:extLst>
          </p:cNvPr>
          <p:cNvSpPr txBox="1"/>
          <p:nvPr/>
        </p:nvSpPr>
        <p:spPr>
          <a:xfrm>
            <a:off x="578230" y="1331396"/>
            <a:ext cx="5604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总结</a:t>
            </a:r>
            <a:endParaRPr lang="en-US" altLang="zh-CN" sz="2000" dirty="0"/>
          </a:p>
        </p:txBody>
      </p:sp>
      <p:graphicFrame>
        <p:nvGraphicFramePr>
          <p:cNvPr id="13" name="表格 3">
            <a:extLst>
              <a:ext uri="{FF2B5EF4-FFF2-40B4-BE49-F238E27FC236}">
                <a16:creationId xmlns:a16="http://schemas.microsoft.com/office/drawing/2014/main" id="{BE381896-7EB7-4CFD-8AFE-F6E44CFD6E1B}"/>
              </a:ext>
            </a:extLst>
          </p:cNvPr>
          <p:cNvGraphicFramePr>
            <a:graphicFrameLocks noGrp="1"/>
          </p:cNvGraphicFramePr>
          <p:nvPr/>
        </p:nvGraphicFramePr>
        <p:xfrm>
          <a:off x="578230" y="2175971"/>
          <a:ext cx="4805908" cy="2506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 Positive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Positive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 Negative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7094076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A0FD1B7-E764-4DDC-8428-02A5CE88A9DE}"/>
                  </a:ext>
                </a:extLst>
              </p:cNvPr>
              <p:cNvSpPr txBox="1"/>
              <p:nvPr/>
            </p:nvSpPr>
            <p:spPr>
              <a:xfrm>
                <a:off x="6096000" y="1045728"/>
                <a:ext cx="5604606" cy="4864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/>
                  <a:t>准确率（</a:t>
                </a:r>
                <a:r>
                  <a:rPr lang="en-US" altLang="zh-CN" sz="2000" dirty="0"/>
                  <a:t>Accuracy</a:t>
                </a:r>
                <a:r>
                  <a:rPr lang="zh-CN" altLang="en-US" sz="2000" dirty="0"/>
                  <a:t>）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r>
                  <a:rPr lang="zh-CN" altLang="en-US" sz="2000" dirty="0"/>
                  <a:t>精确率（</a:t>
                </a:r>
                <a:r>
                  <a:rPr lang="en-US" altLang="zh-CN" sz="2000" dirty="0"/>
                  <a:t>Precision</a:t>
                </a:r>
                <a:r>
                  <a:rPr lang="zh-CN" altLang="en-US" sz="2000" dirty="0"/>
                  <a:t>）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r>
                  <a:rPr lang="zh-CN" altLang="en-US" sz="2000" dirty="0"/>
                  <a:t>召回率（</a:t>
                </a:r>
                <a:r>
                  <a:rPr lang="en-US" altLang="zh-CN" sz="2000" dirty="0"/>
                  <a:t>Recall</a:t>
                </a:r>
                <a:r>
                  <a:rPr lang="zh-CN" altLang="en-US" sz="2000" dirty="0"/>
                  <a:t>）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F1 score</a:t>
                </a:r>
                <a:r>
                  <a:rPr lang="zh-CN" altLang="en-US" sz="2000" dirty="0"/>
                  <a:t>（</a:t>
                </a:r>
                <a:r>
                  <a:rPr lang="en-US" altLang="zh-CN" sz="2000" dirty="0"/>
                  <a:t> Precision </a:t>
                </a:r>
                <a:r>
                  <a:rPr lang="zh-CN" altLang="en-US" sz="2000" dirty="0"/>
                  <a:t>和 </a:t>
                </a:r>
                <a:r>
                  <a:rPr lang="en-US" altLang="zh-CN" sz="2000" dirty="0"/>
                  <a:t>Recall </a:t>
                </a:r>
                <a:r>
                  <a:rPr lang="zh-CN" altLang="en-US" sz="2000" dirty="0"/>
                  <a:t>的调和平均）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𝑃𝑟𝑒𝑐𝑖𝑠𝑖𝑜𝑛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𝑅𝑒𝑐𝑎𝑙𝑙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A0FD1B7-E764-4DDC-8428-02A5CE88A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045728"/>
                <a:ext cx="5604606" cy="4864088"/>
              </a:xfrm>
              <a:prstGeom prst="rect">
                <a:avLst/>
              </a:prstGeom>
              <a:blipFill>
                <a:blip r:embed="rId8"/>
                <a:stretch>
                  <a:fillRect l="-1088" t="-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70F484D1-680D-486C-9687-D792B85A7E9A}"/>
              </a:ext>
            </a:extLst>
          </p:cNvPr>
          <p:cNvSpPr txBox="1"/>
          <p:nvPr/>
        </p:nvSpPr>
        <p:spPr>
          <a:xfrm>
            <a:off x="578230" y="1331396"/>
            <a:ext cx="5604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总结</a:t>
            </a:r>
            <a:endParaRPr lang="en-US" altLang="zh-CN" sz="2000" dirty="0"/>
          </a:p>
        </p:txBody>
      </p:sp>
      <p:graphicFrame>
        <p:nvGraphicFramePr>
          <p:cNvPr id="13" name="表格 3">
            <a:extLst>
              <a:ext uri="{FF2B5EF4-FFF2-40B4-BE49-F238E27FC236}">
                <a16:creationId xmlns:a16="http://schemas.microsoft.com/office/drawing/2014/main" id="{BE381896-7EB7-4CFD-8AFE-F6E44CFD6E1B}"/>
              </a:ext>
            </a:extLst>
          </p:cNvPr>
          <p:cNvGraphicFramePr>
            <a:graphicFrameLocks noGrp="1"/>
          </p:cNvGraphicFramePr>
          <p:nvPr/>
        </p:nvGraphicFramePr>
        <p:xfrm>
          <a:off x="578230" y="2175971"/>
          <a:ext cx="4805908" cy="2506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477">
                  <a:extLst>
                    <a:ext uri="{9D8B030D-6E8A-4147-A177-3AD203B41FA5}">
                      <a16:colId xmlns:a16="http://schemas.microsoft.com/office/drawing/2014/main" val="454884084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1223832720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2884931502"/>
                    </a:ext>
                  </a:extLst>
                </a:gridCol>
                <a:gridCol w="1201477">
                  <a:extLst>
                    <a:ext uri="{9D8B030D-6E8A-4147-A177-3AD203B41FA5}">
                      <a16:colId xmlns:a16="http://schemas.microsoft.com/office/drawing/2014/main" val="3830776939"/>
                    </a:ext>
                  </a:extLst>
                </a:gridCol>
              </a:tblGrid>
              <a:tr h="6129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分类器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真实类别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300841"/>
                  </a:ext>
                </a:extLst>
              </a:tr>
              <a:tr h="612949">
                <a:tc gridSpan="2"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68050"/>
                  </a:ext>
                </a:extLst>
              </a:tr>
              <a:tr h="61294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预测类别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 Positive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Positive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1117374"/>
                  </a:ext>
                </a:extLst>
              </a:tr>
              <a:tr h="612949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 Negative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85448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B9BF932-B9CC-46E5-84D4-3E68A7D5A70D}"/>
              </a:ext>
            </a:extLst>
          </p:cNvPr>
          <p:cNvSpPr txBox="1"/>
          <p:nvPr/>
        </p:nvSpPr>
        <p:spPr>
          <a:xfrm>
            <a:off x="1229358" y="5612217"/>
            <a:ext cx="6854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精准率和召回率常常是此消彼长的，因此提出了 </a:t>
            </a:r>
            <a:r>
              <a:rPr lang="en-US" altLang="zh-CN" sz="2000" dirty="0">
                <a:solidFill>
                  <a:srgbClr val="FF0000"/>
                </a:solidFill>
              </a:rPr>
              <a:t>F1 score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243856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A0FD1B7-E764-4DDC-8428-02A5CE88A9DE}"/>
                  </a:ext>
                </a:extLst>
              </p:cNvPr>
              <p:cNvSpPr txBox="1"/>
              <p:nvPr/>
            </p:nvSpPr>
            <p:spPr>
              <a:xfrm>
                <a:off x="455294" y="1635008"/>
                <a:ext cx="11045826" cy="248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/>
                  <a:t>F1 score</a:t>
                </a:r>
                <a:r>
                  <a:rPr lang="zh-CN" altLang="en-US" sz="2000" dirty="0"/>
                  <a:t>（</a:t>
                </a:r>
                <a:r>
                  <a:rPr lang="en-US" altLang="zh-CN" sz="2000" dirty="0"/>
                  <a:t> Precision </a:t>
                </a:r>
                <a:r>
                  <a:rPr lang="zh-CN" altLang="en-US" sz="2000" dirty="0"/>
                  <a:t>和 </a:t>
                </a:r>
                <a:r>
                  <a:rPr lang="en-US" altLang="zh-CN" sz="2000" dirty="0"/>
                  <a:t>Recall </a:t>
                </a:r>
                <a:r>
                  <a:rPr lang="zh-CN" altLang="en-US" sz="2000" dirty="0"/>
                  <a:t>的调和平均）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𝑃𝑟𝑒𝑐𝑖𝑠𝑖𝑜𝑛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𝑅𝑒𝑐𝑎𝑙𝑙</m:t>
                              </m:r>
                            </m:den>
                          </m:f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=2×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US" altLang="zh-CN" sz="2000" b="0" dirty="0"/>
              </a:p>
              <a:p>
                <a:endParaRPr lang="en-US" altLang="zh-CN" sz="2000" dirty="0"/>
              </a:p>
              <a:p>
                <a:r>
                  <a:rPr lang="zh-CN" altLang="en-US" sz="2000" dirty="0"/>
                  <a:t>实际上 </a:t>
                </a:r>
                <a:r>
                  <a:rPr lang="en-US" altLang="zh-CN" sz="2000" dirty="0"/>
                  <a:t>F1 score </a:t>
                </a:r>
                <a:r>
                  <a:rPr lang="zh-CN" altLang="en-US" sz="2000" dirty="0"/>
                  <a:t>是 </a:t>
                </a:r>
                <a:r>
                  <a:rPr lang="en-US" altLang="zh-CN" sz="2000" dirty="0"/>
                  <a:t>Fβ </a:t>
                </a:r>
                <a:r>
                  <a:rPr lang="zh-CN" altLang="en-US" sz="2000" dirty="0"/>
                  <a:t>的特殊情况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=(1+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)×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A0FD1B7-E764-4DDC-8428-02A5CE88A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4" y="1635008"/>
                <a:ext cx="11045826" cy="2486450"/>
              </a:xfrm>
              <a:prstGeom prst="rect">
                <a:avLst/>
              </a:prstGeom>
              <a:blipFill>
                <a:blip r:embed="rId8"/>
                <a:stretch>
                  <a:fillRect l="-607" t="-1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B9BF932-B9CC-46E5-84D4-3E68A7D5A70D}"/>
                  </a:ext>
                </a:extLst>
              </p:cNvPr>
              <p:cNvSpPr txBox="1"/>
              <p:nvPr/>
            </p:nvSpPr>
            <p:spPr>
              <a:xfrm>
                <a:off x="1422398" y="4585603"/>
                <a:ext cx="68542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solidFill>
                      <a:srgbClr val="FF0000"/>
                    </a:solidFill>
                  </a:rPr>
                  <a:t>其中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Recall 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的重要性是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Precision 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的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倍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B9BF932-B9CC-46E5-84D4-3E68A7D5A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398" y="4585603"/>
                <a:ext cx="6854286" cy="400110"/>
              </a:xfrm>
              <a:prstGeom prst="rect">
                <a:avLst/>
              </a:prstGeom>
              <a:blipFill>
                <a:blip r:embed="rId9"/>
                <a:stretch>
                  <a:fillRect l="-889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7528704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29415B"/>
                </a:solidFill>
                <a:latin typeface="+mj-ea"/>
                <a:ea typeface="+mj-ea"/>
              </a:rPr>
              <a:t>模型效果的衡量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3ED9AC-485D-4A9E-A9CC-F80BDE5FDB31}"/>
              </a:ext>
            </a:extLst>
          </p:cNvPr>
          <p:cNvSpPr txBox="1"/>
          <p:nvPr/>
        </p:nvSpPr>
        <p:spPr>
          <a:xfrm>
            <a:off x="1416050" y="1548398"/>
            <a:ext cx="93599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from sklearn.metrics import accuracy_score, precision_score, recall_score, f1_score</a:t>
            </a:r>
          </a:p>
          <a:p>
            <a:endParaRPr lang="zh-CN" altLang="en-US" dirty="0"/>
          </a:p>
          <a:p>
            <a:r>
              <a:rPr lang="zh-CN" altLang="en-US" dirty="0"/>
              <a:t># ... 假设我们的标签是 Y_test ，模型预测的标签是 Y_pred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accuracy_score(Y_test, Y_pred)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precision_score(Y_test, Y_pred)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recall_score(Y_test, Y_pred)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f1_score(Y_test, Y_pred)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836499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4621530" y="-11141"/>
            <a:ext cx="7640320" cy="6881149"/>
          </a:xfrm>
          <a:prstGeom prst="rect">
            <a:avLst/>
          </a:prstGeom>
          <a:blipFill rotWithShape="1">
            <a:blip r:embed="rId10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3"/>
            </p:custDataLst>
          </p:nvPr>
        </p:nvSpPr>
        <p:spPr>
          <a:xfrm>
            <a:off x="0" y="-22860"/>
            <a:ext cx="5052695" cy="6880860"/>
          </a:xfrm>
          <a:custGeom>
            <a:avLst/>
            <a:gdLst>
              <a:gd name="connsiteX0" fmla="*/ 0 w 6119446"/>
              <a:gd name="connsiteY0" fmla="*/ 0 h 6881149"/>
              <a:gd name="connsiteX1" fmla="*/ 5473182 w 6119446"/>
              <a:gd name="connsiteY1" fmla="*/ 0 h 6881149"/>
              <a:gd name="connsiteX2" fmla="*/ 5522799 w 6119446"/>
              <a:gd name="connsiteY2" fmla="*/ 125839 h 6881149"/>
              <a:gd name="connsiteX3" fmla="*/ 6119446 w 6119446"/>
              <a:gd name="connsiteY3" fmla="*/ 3506661 h 6881149"/>
              <a:gd name="connsiteX4" fmla="*/ 5677386 w 6119446"/>
              <a:gd name="connsiteY4" fmla="*/ 6430615 h 6881149"/>
              <a:gd name="connsiteX5" fmla="*/ 5524942 w 6119446"/>
              <a:gd name="connsiteY5" fmla="*/ 6881149 h 6881149"/>
              <a:gd name="connsiteX6" fmla="*/ 0 w 6119446"/>
              <a:gd name="connsiteY6" fmla="*/ 6881149 h 688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19446" h="6881149">
                <a:moveTo>
                  <a:pt x="0" y="0"/>
                </a:moveTo>
                <a:lnTo>
                  <a:pt x="5473182" y="0"/>
                </a:lnTo>
                <a:lnTo>
                  <a:pt x="5522799" y="125839"/>
                </a:lnTo>
                <a:cubicBezTo>
                  <a:pt x="5908791" y="1180033"/>
                  <a:pt x="6119446" y="2318747"/>
                  <a:pt x="6119446" y="3506661"/>
                </a:cubicBezTo>
                <a:cubicBezTo>
                  <a:pt x="6119446" y="4524874"/>
                  <a:pt x="5964679" y="5506939"/>
                  <a:pt x="5677386" y="6430615"/>
                </a:cubicBezTo>
                <a:lnTo>
                  <a:pt x="5524942" y="6881149"/>
                </a:lnTo>
                <a:lnTo>
                  <a:pt x="0" y="6881149"/>
                </a:lnTo>
                <a:close/>
              </a:path>
            </a:pathLst>
          </a:custGeom>
          <a:solidFill>
            <a:srgbClr val="9BB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>
            <p:custDataLst>
              <p:tags r:id="rId4"/>
            </p:custDataLst>
          </p:nvPr>
        </p:nvSpPr>
        <p:spPr>
          <a:xfrm>
            <a:off x="4377970" y="-22860"/>
            <a:ext cx="1173802" cy="6881149"/>
          </a:xfrm>
          <a:custGeom>
            <a:avLst/>
            <a:gdLst>
              <a:gd name="connsiteX0" fmla="*/ 0 w 1173802"/>
              <a:gd name="connsiteY0" fmla="*/ 0 h 6881149"/>
              <a:gd name="connsiteX1" fmla="*/ 553595 w 1173802"/>
              <a:gd name="connsiteY1" fmla="*/ 0 h 6881149"/>
              <a:gd name="connsiteX2" fmla="*/ 577155 w 1173802"/>
              <a:gd name="connsiteY2" fmla="*/ 59753 h 6881149"/>
              <a:gd name="connsiteX3" fmla="*/ 1173802 w 1173802"/>
              <a:gd name="connsiteY3" fmla="*/ 3440575 h 6881149"/>
              <a:gd name="connsiteX4" fmla="*/ 577155 w 1173802"/>
              <a:gd name="connsiteY4" fmla="*/ 6821398 h 6881149"/>
              <a:gd name="connsiteX5" fmla="*/ 553596 w 1173802"/>
              <a:gd name="connsiteY5" fmla="*/ 6881149 h 6881149"/>
              <a:gd name="connsiteX6" fmla="*/ 51760 w 1173802"/>
              <a:gd name="connsiteY6" fmla="*/ 6881149 h 6881149"/>
              <a:gd name="connsiteX7" fmla="*/ 204204 w 1173802"/>
              <a:gd name="connsiteY7" fmla="*/ 6430615 h 6881149"/>
              <a:gd name="connsiteX8" fmla="*/ 646264 w 1173802"/>
              <a:gd name="connsiteY8" fmla="*/ 3506661 h 6881149"/>
              <a:gd name="connsiteX9" fmla="*/ 49617 w 1173802"/>
              <a:gd name="connsiteY9" fmla="*/ 125839 h 6881149"/>
              <a:gd name="connsiteX10" fmla="*/ 0 w 1173802"/>
              <a:gd name="connsiteY10" fmla="*/ 0 h 688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3802" h="6881149">
                <a:moveTo>
                  <a:pt x="0" y="0"/>
                </a:moveTo>
                <a:lnTo>
                  <a:pt x="553595" y="0"/>
                </a:lnTo>
                <a:lnTo>
                  <a:pt x="577155" y="59753"/>
                </a:lnTo>
                <a:cubicBezTo>
                  <a:pt x="963147" y="1113947"/>
                  <a:pt x="1173802" y="2252660"/>
                  <a:pt x="1173802" y="3440575"/>
                </a:cubicBezTo>
                <a:cubicBezTo>
                  <a:pt x="1173802" y="4628490"/>
                  <a:pt x="963147" y="5767203"/>
                  <a:pt x="577155" y="6821398"/>
                </a:cubicBezTo>
                <a:lnTo>
                  <a:pt x="553596" y="6881149"/>
                </a:lnTo>
                <a:lnTo>
                  <a:pt x="51760" y="6881149"/>
                </a:lnTo>
                <a:lnTo>
                  <a:pt x="204204" y="6430615"/>
                </a:lnTo>
                <a:cubicBezTo>
                  <a:pt x="491497" y="5506939"/>
                  <a:pt x="646264" y="4524874"/>
                  <a:pt x="646264" y="3506661"/>
                </a:cubicBezTo>
                <a:cubicBezTo>
                  <a:pt x="646264" y="2318747"/>
                  <a:pt x="435609" y="1180033"/>
                  <a:pt x="49617" y="125839"/>
                </a:cubicBezTo>
                <a:lnTo>
                  <a:pt x="0" y="0"/>
                </a:lnTo>
                <a:close/>
              </a:path>
            </a:pathLst>
          </a:cu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507357" y="708380"/>
            <a:ext cx="32524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4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16703" y="2767280"/>
            <a:ext cx="4748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051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机器学习建模的基本流程</a:t>
            </a:r>
            <a:endParaRPr lang="zh-CN" altLang="zh-CN" sz="40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7"/>
            </p:custDataLst>
          </p:nvPr>
        </p:nvCxnSpPr>
        <p:spPr>
          <a:xfrm>
            <a:off x="622893" y="4730692"/>
            <a:ext cx="76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04704" y="3169417"/>
            <a:ext cx="4106569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sz="16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740" y="6332220"/>
            <a:ext cx="2263588" cy="384810"/>
          </a:xfrm>
          <a:prstGeom prst="rect">
            <a:avLst/>
          </a:prstGeom>
        </p:spPr>
      </p:pic>
      <p:pic>
        <p:nvPicPr>
          <p:cNvPr id="17" name="图片 16" descr="WeChat 圖片_2021040119134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28555" y="-569862"/>
            <a:ext cx="2163445" cy="20345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87335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57717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800" b="1" dirty="0">
                <a:solidFill>
                  <a:srgbClr val="0051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机器学习建模的基本流程</a:t>
            </a:r>
            <a:endParaRPr lang="zh-CN" altLang="zh-CN" sz="2800" b="1" dirty="0">
              <a:solidFill>
                <a:srgbClr val="0051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DCFCFF-6164-4B90-ADEA-7EA9E5C846A0}"/>
              </a:ext>
            </a:extLst>
          </p:cNvPr>
          <p:cNvSpPr/>
          <p:nvPr/>
        </p:nvSpPr>
        <p:spPr>
          <a:xfrm>
            <a:off x="5073284" y="1836517"/>
            <a:ext cx="1459345" cy="414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数据预处理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216DA4-202A-4F48-A027-0BBA86EF1957}"/>
              </a:ext>
            </a:extLst>
          </p:cNvPr>
          <p:cNvSpPr/>
          <p:nvPr/>
        </p:nvSpPr>
        <p:spPr>
          <a:xfrm>
            <a:off x="5073284" y="2556477"/>
            <a:ext cx="1459345" cy="414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特征工程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CFB614-897B-4806-A645-894291FDC98A}"/>
              </a:ext>
            </a:extLst>
          </p:cNvPr>
          <p:cNvSpPr/>
          <p:nvPr/>
        </p:nvSpPr>
        <p:spPr>
          <a:xfrm>
            <a:off x="5073283" y="3276436"/>
            <a:ext cx="1459345" cy="414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数据划分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7384F0D-6A0C-4C7A-A835-A73AA4BC0C5C}"/>
              </a:ext>
            </a:extLst>
          </p:cNvPr>
          <p:cNvSpPr/>
          <p:nvPr/>
        </p:nvSpPr>
        <p:spPr>
          <a:xfrm>
            <a:off x="4050487" y="4999556"/>
            <a:ext cx="1459345" cy="414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训练模型</a:t>
            </a:r>
          </a:p>
        </p:txBody>
      </p:sp>
      <p:sp>
        <p:nvSpPr>
          <p:cNvPr id="13" name="圆柱体 12">
            <a:extLst>
              <a:ext uri="{FF2B5EF4-FFF2-40B4-BE49-F238E27FC236}">
                <a16:creationId xmlns:a16="http://schemas.microsoft.com/office/drawing/2014/main" id="{3F3A98E6-6D40-4814-BB78-7D1FA700FE76}"/>
              </a:ext>
            </a:extLst>
          </p:cNvPr>
          <p:cNvSpPr/>
          <p:nvPr/>
        </p:nvSpPr>
        <p:spPr>
          <a:xfrm>
            <a:off x="4254621" y="4361927"/>
            <a:ext cx="1051078" cy="414037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训练集</a:t>
            </a:r>
          </a:p>
        </p:txBody>
      </p:sp>
      <p:sp>
        <p:nvSpPr>
          <p:cNvPr id="14" name="圆柱体 13">
            <a:extLst>
              <a:ext uri="{FF2B5EF4-FFF2-40B4-BE49-F238E27FC236}">
                <a16:creationId xmlns:a16="http://schemas.microsoft.com/office/drawing/2014/main" id="{EED0BBD3-AF06-4B6F-BCBD-0475E0B82D02}"/>
              </a:ext>
            </a:extLst>
          </p:cNvPr>
          <p:cNvSpPr/>
          <p:nvPr/>
        </p:nvSpPr>
        <p:spPr>
          <a:xfrm>
            <a:off x="6207449" y="4357443"/>
            <a:ext cx="1051078" cy="414037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测试集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AF52FEC-CF0E-453C-9EB3-9D621C5E7068}"/>
              </a:ext>
            </a:extLst>
          </p:cNvPr>
          <p:cNvSpPr/>
          <p:nvPr/>
        </p:nvSpPr>
        <p:spPr>
          <a:xfrm>
            <a:off x="3239298" y="2556476"/>
            <a:ext cx="1459345" cy="414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选择模型</a:t>
            </a:r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649DA17B-E182-48C9-A7D9-68FB1CCF0F21}"/>
              </a:ext>
            </a:extLst>
          </p:cNvPr>
          <p:cNvSpPr/>
          <p:nvPr/>
        </p:nvSpPr>
        <p:spPr>
          <a:xfrm>
            <a:off x="5277418" y="970808"/>
            <a:ext cx="1051078" cy="488957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原始数据</a:t>
            </a:r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949148CC-9083-4A78-9F1D-C4E7FE31DCBF}"/>
              </a:ext>
            </a:extLst>
          </p:cNvPr>
          <p:cNvSpPr/>
          <p:nvPr/>
        </p:nvSpPr>
        <p:spPr>
          <a:xfrm>
            <a:off x="4958694" y="5744372"/>
            <a:ext cx="1688522" cy="414037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已训练模型</a:t>
            </a:r>
          </a:p>
        </p:txBody>
      </p:sp>
      <p:sp>
        <p:nvSpPr>
          <p:cNvPr id="18" name="立方体 17">
            <a:extLst>
              <a:ext uri="{FF2B5EF4-FFF2-40B4-BE49-F238E27FC236}">
                <a16:creationId xmlns:a16="http://schemas.microsoft.com/office/drawing/2014/main" id="{3834AC7A-41D3-4DC6-92F1-7D0A3B1395B5}"/>
              </a:ext>
            </a:extLst>
          </p:cNvPr>
          <p:cNvSpPr/>
          <p:nvPr/>
        </p:nvSpPr>
        <p:spPr>
          <a:xfrm>
            <a:off x="3072955" y="3383188"/>
            <a:ext cx="1688522" cy="414037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未训练模型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4B6BC83-78B6-40EF-B46A-59C0643D35A4}"/>
              </a:ext>
            </a:extLst>
          </p:cNvPr>
          <p:cNvSpPr/>
          <p:nvPr/>
        </p:nvSpPr>
        <p:spPr>
          <a:xfrm>
            <a:off x="7401736" y="5744371"/>
            <a:ext cx="1459345" cy="414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评估模型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2111FC2-AEAE-4BDC-A6A9-B5DD07E8C3E8}"/>
              </a:ext>
            </a:extLst>
          </p:cNvPr>
          <p:cNvCxnSpPr>
            <a:cxnSpLocks/>
            <a:stCxn id="16" idx="3"/>
            <a:endCxn id="9" idx="0"/>
          </p:cNvCxnSpPr>
          <p:nvPr/>
        </p:nvCxnSpPr>
        <p:spPr>
          <a:xfrm>
            <a:off x="5802957" y="1459765"/>
            <a:ext cx="0" cy="376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81AB74F-AB70-4485-AD14-94065E443E65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5802957" y="2250555"/>
            <a:ext cx="0" cy="305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A969357-5051-4200-BA63-94C09F462ED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5802956" y="2970514"/>
            <a:ext cx="1" cy="305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6253A39-2573-4177-BC23-EB4C9465506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flipH="1">
            <a:off x="4780160" y="3690473"/>
            <a:ext cx="1022796" cy="67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1318C8D-533C-4127-8BC7-51F7E9220BAB}"/>
              </a:ext>
            </a:extLst>
          </p:cNvPr>
          <p:cNvCxnSpPr>
            <a:cxnSpLocks/>
            <a:stCxn id="11" idx="2"/>
            <a:endCxn id="14" idx="1"/>
          </p:cNvCxnSpPr>
          <p:nvPr/>
        </p:nvCxnSpPr>
        <p:spPr>
          <a:xfrm>
            <a:off x="5802956" y="3690473"/>
            <a:ext cx="930032" cy="666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5126BFF-4919-4273-8824-EA6955B5925D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>
            <a:off x="3865461" y="3797225"/>
            <a:ext cx="914699" cy="564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EA4A20A-6981-4F1C-B0CB-8EA2EB429851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3968971" y="2970513"/>
            <a:ext cx="0" cy="41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1BF516B-71BA-4594-93BF-BE2B6A3FD128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4780160" y="4775964"/>
            <a:ext cx="0" cy="223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B640FA0-E0F7-4F98-8720-9B671B16A084}"/>
              </a:ext>
            </a:extLst>
          </p:cNvPr>
          <p:cNvCxnSpPr>
            <a:cxnSpLocks/>
            <a:stCxn id="14" idx="3"/>
            <a:endCxn id="17" idx="0"/>
          </p:cNvCxnSpPr>
          <p:nvPr/>
        </p:nvCxnSpPr>
        <p:spPr>
          <a:xfrm flipH="1">
            <a:off x="5854710" y="4771480"/>
            <a:ext cx="878278" cy="97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F55D4AF-37EF-4481-8B41-9E053A3D0A78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4780160" y="5413593"/>
            <a:ext cx="1074550" cy="33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0DD5ED7-8B39-4F06-9085-2FD4AA2F7693}"/>
              </a:ext>
            </a:extLst>
          </p:cNvPr>
          <p:cNvCxnSpPr>
            <a:cxnSpLocks/>
            <a:stCxn id="17" idx="5"/>
            <a:endCxn id="19" idx="1"/>
          </p:cNvCxnSpPr>
          <p:nvPr/>
        </p:nvCxnSpPr>
        <p:spPr>
          <a:xfrm>
            <a:off x="6647216" y="5899636"/>
            <a:ext cx="754520" cy="5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1755925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10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  <a:p>
            <a:pPr lvl="0" defTabSz="1097280" fontAlgn="base">
              <a:spcAft>
                <a:spcPct val="0"/>
              </a:spcAft>
              <a:buNone/>
              <a:defRPr/>
            </a:pPr>
            <a:endParaRPr lang="zh-CN" altLang="en-US" sz="2800" b="1" dirty="0">
              <a:solidFill>
                <a:srgbClr val="0051A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8646162" cy="116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第零步：数据探索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首先查看各个数据的规模。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0944064-C4C0-4F67-A7A9-1041F0924A94}"/>
              </a:ext>
            </a:extLst>
          </p:cNvPr>
          <p:cNvSpPr txBox="1"/>
          <p:nvPr/>
        </p:nvSpPr>
        <p:spPr>
          <a:xfrm>
            <a:off x="1127126" y="2860049"/>
            <a:ext cx="8646162" cy="1826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用户基本信息表       </a:t>
            </a:r>
            <a:r>
              <a:rPr lang="en-US" altLang="zh-CN" sz="2400" dirty="0"/>
              <a:t>(10000, 6)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银行流水表              </a:t>
            </a:r>
            <a:r>
              <a:rPr lang="en-US" altLang="zh-CN" sz="2400" dirty="0"/>
              <a:t>(1068424, 12)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信用卡账单表           </a:t>
            </a:r>
            <a:r>
              <a:rPr lang="en-US" altLang="zh-CN" sz="2400" dirty="0"/>
              <a:t>(429441, 22)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逾期信息表               </a:t>
            </a:r>
            <a:r>
              <a:rPr lang="en-US" altLang="zh-CN" sz="2400" dirty="0"/>
              <a:t>(10000, 3)</a:t>
            </a:r>
            <a:endParaRPr lang="zh-CN" altLang="zh-CN" sz="2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6C1EFFD-F185-4CF1-99AA-B70288893FC2}"/>
              </a:ext>
            </a:extLst>
          </p:cNvPr>
          <p:cNvSpPr txBox="1"/>
          <p:nvPr/>
        </p:nvSpPr>
        <p:spPr>
          <a:xfrm>
            <a:off x="5129776" y="1750473"/>
            <a:ext cx="6726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print(df.shape)  </a:t>
            </a:r>
            <a:r>
              <a:rPr lang="en-US" altLang="zh-CN" sz="2400" dirty="0"/>
              <a:t># </a:t>
            </a:r>
            <a:r>
              <a:rPr lang="zh-CN" altLang="en-US" sz="2400" dirty="0"/>
              <a:t>把各个数据表的尺寸打印出来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5A0F1D6-75B4-4108-8C1B-A3D435D0508E}"/>
              </a:ext>
            </a:extLst>
          </p:cNvPr>
          <p:cNvSpPr txBox="1"/>
          <p:nvPr/>
        </p:nvSpPr>
        <p:spPr>
          <a:xfrm>
            <a:off x="7273511" y="2916883"/>
            <a:ext cx="3687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(X, Y) </a:t>
            </a:r>
            <a:r>
              <a:rPr lang="zh-CN" altLang="en-US" sz="2400" dirty="0"/>
              <a:t>表示行与列</a:t>
            </a:r>
            <a:endParaRPr lang="en-US" altLang="zh-CN" sz="2400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8576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数据清洗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缺失值的处理：清理“脏”数据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数据缺失的处理方法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平均数填补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D3567D-BCA2-4F0F-A300-D651ACCD493D}"/>
              </a:ext>
            </a:extLst>
          </p:cNvPr>
          <p:cNvSpPr txBox="1"/>
          <p:nvPr/>
        </p:nvSpPr>
        <p:spPr>
          <a:xfrm>
            <a:off x="3886234" y="1453015"/>
            <a:ext cx="9297330" cy="543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('./</a:t>
            </a:r>
            <a:r>
              <a:rPr lang="zh-CN" altLang="en-US" dirty="0"/>
              <a:t>我的数据</a:t>
            </a:r>
            <a:r>
              <a:rPr lang="en-US" altLang="zh-CN" dirty="0"/>
              <a:t>.csv')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# </a:t>
            </a:r>
            <a:r>
              <a:rPr lang="zh-CN" altLang="en-US" dirty="0"/>
              <a:t>识别是否存在空值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print("</a:t>
            </a:r>
            <a:r>
              <a:rPr lang="zh-CN" altLang="en-US" dirty="0"/>
              <a:t>存在空值</a:t>
            </a:r>
            <a:r>
              <a:rPr lang="en-US" altLang="zh-CN" dirty="0"/>
              <a:t>" if </a:t>
            </a:r>
            <a:r>
              <a:rPr lang="en-US" altLang="zh-CN" dirty="0" err="1"/>
              <a:t>np.any</a:t>
            </a:r>
            <a:r>
              <a:rPr lang="en-US" altLang="zh-CN" dirty="0"/>
              <a:t>(</a:t>
            </a:r>
            <a:r>
              <a:rPr lang="en-US" altLang="zh-CN" dirty="0" err="1"/>
              <a:t>df.isnull</a:t>
            </a:r>
            <a:r>
              <a:rPr lang="en-US" altLang="zh-CN" dirty="0"/>
              <a:t>()) else "</a:t>
            </a:r>
            <a:r>
              <a:rPr lang="zh-CN" altLang="en-US" dirty="0"/>
              <a:t>不存在空值</a:t>
            </a:r>
            <a:r>
              <a:rPr lang="en-US" altLang="zh-CN" dirty="0"/>
              <a:t>")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# </a:t>
            </a:r>
            <a:r>
              <a:rPr lang="zh-CN" altLang="en-US" dirty="0"/>
              <a:t>各列有多少空值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print(</a:t>
            </a:r>
            <a:r>
              <a:rPr lang="en-US" altLang="zh-CN" dirty="0" err="1"/>
              <a:t>df.isnull</a:t>
            </a:r>
            <a:r>
              <a:rPr lang="en-US" altLang="zh-CN" dirty="0"/>
              <a:t>().sum(axis=0))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# </a:t>
            </a:r>
            <a:r>
              <a:rPr lang="zh-CN" altLang="en-US" dirty="0"/>
              <a:t>顶多有 </a:t>
            </a:r>
            <a:r>
              <a:rPr lang="en-US" altLang="zh-CN" dirty="0" err="1"/>
              <a:t>null_number</a:t>
            </a:r>
            <a:r>
              <a:rPr lang="en-US" altLang="zh-CN" dirty="0"/>
              <a:t> </a:t>
            </a:r>
            <a:r>
              <a:rPr lang="zh-CN" altLang="en-US" dirty="0"/>
              <a:t>行是空值</a:t>
            </a:r>
          </a:p>
          <a:p>
            <a:pPr>
              <a:lnSpc>
                <a:spcPct val="114000"/>
              </a:lnSpc>
            </a:pPr>
            <a:r>
              <a:rPr lang="en-US" altLang="zh-CN" dirty="0" err="1"/>
              <a:t>null_number</a:t>
            </a:r>
            <a:r>
              <a:rPr lang="en-US" altLang="zh-CN" dirty="0"/>
              <a:t> = sum(</a:t>
            </a:r>
            <a:r>
              <a:rPr lang="en-US" altLang="zh-CN" dirty="0" err="1"/>
              <a:t>df.isnull</a:t>
            </a:r>
            <a:r>
              <a:rPr lang="en-US" altLang="zh-CN" dirty="0"/>
              <a:t>().sum(axis=0))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# </a:t>
            </a:r>
            <a:r>
              <a:rPr lang="zh-CN" altLang="en-US" dirty="0"/>
              <a:t>把所有空值的行显示出来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print(df[</a:t>
            </a:r>
            <a:r>
              <a:rPr lang="en-US" altLang="zh-CN" dirty="0" err="1"/>
              <a:t>df.isnull</a:t>
            </a:r>
            <a:r>
              <a:rPr lang="en-US" altLang="zh-CN" dirty="0"/>
              <a:t>().</a:t>
            </a:r>
            <a:r>
              <a:rPr lang="en-US" altLang="zh-CN" dirty="0" err="1"/>
              <a:t>T.any</a:t>
            </a:r>
            <a:r>
              <a:rPr lang="en-US" altLang="zh-CN" dirty="0"/>
              <a:t>()].head(</a:t>
            </a:r>
            <a:r>
              <a:rPr lang="en-US" altLang="zh-CN" dirty="0" err="1"/>
              <a:t>null_number</a:t>
            </a:r>
            <a:r>
              <a:rPr lang="en-US" altLang="zh-CN" dirty="0"/>
              <a:t>))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# </a:t>
            </a:r>
            <a:r>
              <a:rPr lang="zh-CN" altLang="en-US" dirty="0"/>
              <a:t>删除空值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# </a:t>
            </a:r>
            <a:r>
              <a:rPr lang="zh-CN" altLang="en-US" dirty="0"/>
              <a:t>首先找到存在空值的行</a:t>
            </a:r>
          </a:p>
          <a:p>
            <a:pPr>
              <a:lnSpc>
                <a:spcPct val="114000"/>
              </a:lnSpc>
            </a:pPr>
            <a:r>
              <a:rPr lang="en-US" altLang="zh-CN" dirty="0" err="1"/>
              <a:t>null_index</a:t>
            </a:r>
            <a:r>
              <a:rPr lang="en-US" altLang="zh-CN" dirty="0"/>
              <a:t> = </a:t>
            </a:r>
            <a:r>
              <a:rPr lang="en-US" altLang="zh-CN" dirty="0" err="1"/>
              <a:t>df.isnull</a:t>
            </a:r>
            <a:r>
              <a:rPr lang="en-US" altLang="zh-CN" dirty="0"/>
              <a:t>().</a:t>
            </a:r>
            <a:r>
              <a:rPr lang="en-US" altLang="zh-CN" dirty="0" err="1"/>
              <a:t>T.any</a:t>
            </a:r>
            <a:r>
              <a:rPr lang="en-US" altLang="zh-CN" dirty="0"/>
              <a:t>() 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# </a:t>
            </a:r>
            <a:r>
              <a:rPr lang="zh-CN" altLang="en-US" dirty="0"/>
              <a:t>假设仅仅交易金额有空缺数据</a:t>
            </a:r>
          </a:p>
          <a:p>
            <a:pPr>
              <a:lnSpc>
                <a:spcPct val="114000"/>
              </a:lnSpc>
            </a:pPr>
            <a:r>
              <a:rPr lang="en-US" altLang="zh-CN" dirty="0" err="1"/>
              <a:t>mean_val</a:t>
            </a:r>
            <a:r>
              <a:rPr lang="en-US" altLang="zh-CN" dirty="0"/>
              <a:t> = </a:t>
            </a:r>
            <a:r>
              <a:rPr lang="en-US" altLang="zh-CN" dirty="0" err="1"/>
              <a:t>np.average</a:t>
            </a:r>
            <a:r>
              <a:rPr lang="en-US" altLang="zh-CN" dirty="0"/>
              <a:t>(df[~</a:t>
            </a:r>
            <a:r>
              <a:rPr lang="en-US" altLang="zh-CN" dirty="0" err="1"/>
              <a:t>null_index</a:t>
            </a:r>
            <a:r>
              <a:rPr lang="en-US" altLang="zh-CN" dirty="0"/>
              <a:t>]["</a:t>
            </a:r>
            <a:r>
              <a:rPr lang="zh-CN" altLang="en-US" dirty="0"/>
              <a:t>交易金额</a:t>
            </a:r>
            <a:r>
              <a:rPr lang="en-US" altLang="zh-CN" dirty="0"/>
              <a:t>"])</a:t>
            </a:r>
          </a:p>
          <a:p>
            <a:pPr>
              <a:lnSpc>
                <a:spcPct val="114000"/>
              </a:lnSpc>
            </a:pPr>
            <a:r>
              <a:rPr lang="en-US" altLang="zh-CN" dirty="0" err="1"/>
              <a:t>new_df</a:t>
            </a:r>
            <a:r>
              <a:rPr lang="en-US" altLang="zh-CN" dirty="0"/>
              <a:t> = </a:t>
            </a:r>
            <a:r>
              <a:rPr lang="en-US" altLang="zh-CN" dirty="0" err="1"/>
              <a:t>df.fillna</a:t>
            </a:r>
            <a:r>
              <a:rPr lang="en-US" altLang="zh-CN" dirty="0"/>
              <a:t>(</a:t>
            </a:r>
            <a:r>
              <a:rPr lang="en-US" altLang="zh-CN" dirty="0" err="1"/>
              <a:t>mean_val</a:t>
            </a:r>
            <a:r>
              <a:rPr lang="en-US" altLang="zh-CN" dirty="0"/>
              <a:t>)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# </a:t>
            </a:r>
            <a:r>
              <a:rPr lang="zh-CN" altLang="en-US" dirty="0"/>
              <a:t>把所有空值的行显示出来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print(</a:t>
            </a:r>
            <a:r>
              <a:rPr lang="en-US" altLang="zh-CN" dirty="0" err="1"/>
              <a:t>new_df</a:t>
            </a:r>
            <a:r>
              <a:rPr lang="en-US" altLang="zh-CN" dirty="0"/>
              <a:t>[</a:t>
            </a:r>
            <a:r>
              <a:rPr lang="en-US" altLang="zh-CN" dirty="0" err="1"/>
              <a:t>null_index</a:t>
            </a:r>
            <a:r>
              <a:rPr lang="en-US" altLang="zh-CN" dirty="0"/>
              <a:t>].head(</a:t>
            </a:r>
            <a:r>
              <a:rPr lang="en-US" altLang="zh-CN" dirty="0" err="1"/>
              <a:t>null_number</a:t>
            </a:r>
            <a:r>
              <a:rPr lang="en-US" altLang="zh-CN" dirty="0"/>
              <a:t>))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346473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6C1EFFD-F185-4CF1-99AA-B70288893FC2}"/>
              </a:ext>
            </a:extLst>
          </p:cNvPr>
          <p:cNvSpPr txBox="1"/>
          <p:nvPr/>
        </p:nvSpPr>
        <p:spPr>
          <a:xfrm>
            <a:off x="5129776" y="1750473"/>
            <a:ext cx="6726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print(df.shape)  </a:t>
            </a:r>
            <a:r>
              <a:rPr lang="en-US" altLang="zh-CN" sz="2400" dirty="0"/>
              <a:t># </a:t>
            </a:r>
            <a:r>
              <a:rPr lang="zh-CN" altLang="en-US" sz="2400" dirty="0"/>
              <a:t>把各个数据表的尺寸打印出来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5A0F1D6-75B4-4108-8C1B-A3D435D0508E}"/>
              </a:ext>
            </a:extLst>
          </p:cNvPr>
          <p:cNvSpPr txBox="1"/>
          <p:nvPr/>
        </p:nvSpPr>
        <p:spPr>
          <a:xfrm>
            <a:off x="6464197" y="2860049"/>
            <a:ext cx="5207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/>
              <a:t>可以看出，一共有</a:t>
            </a:r>
            <a:r>
              <a:rPr lang="en-US" altLang="zh-CN" sz="2400" b="0" dirty="0"/>
              <a:t>10000</a:t>
            </a:r>
            <a:r>
              <a:rPr lang="zh-CN" altLang="en-US" sz="2400" dirty="0"/>
              <a:t>名用户给我们训练；</a:t>
            </a:r>
            <a:endParaRPr lang="en-US" altLang="zh-CN" sz="2400" dirty="0"/>
          </a:p>
          <a:p>
            <a:endParaRPr lang="en-US" altLang="zh-CN" sz="2400" b="0" dirty="0"/>
          </a:p>
          <a:p>
            <a:r>
              <a:rPr lang="zh-CN" altLang="en-US" sz="2400" dirty="0"/>
              <a:t>每个用户拥有的</a:t>
            </a:r>
            <a:r>
              <a:rPr lang="zh-CN" altLang="en-US" sz="2400" dirty="0">
                <a:solidFill>
                  <a:srgbClr val="FF0000"/>
                </a:solidFill>
              </a:rPr>
              <a:t>银行流水信息、信用卡账单记录</a:t>
            </a:r>
            <a:r>
              <a:rPr lang="zh-CN" altLang="en-US" sz="2400" dirty="0"/>
              <a:t>不一样多，一定是需要聚类统计的。</a:t>
            </a:r>
            <a:endParaRPr lang="en-US" altLang="zh-CN" sz="2400" b="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E571B4-71B2-4A68-B8DF-83BED4D76AE1}"/>
              </a:ext>
            </a:extLst>
          </p:cNvPr>
          <p:cNvSpPr txBox="1"/>
          <p:nvPr/>
        </p:nvSpPr>
        <p:spPr>
          <a:xfrm>
            <a:off x="335278" y="1045728"/>
            <a:ext cx="8646162" cy="116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第零步：数据探索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首先查看各个数据的规模。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66BBCB-80A3-4407-B390-5AC61E233625}"/>
              </a:ext>
            </a:extLst>
          </p:cNvPr>
          <p:cNvSpPr txBox="1"/>
          <p:nvPr/>
        </p:nvSpPr>
        <p:spPr>
          <a:xfrm>
            <a:off x="1127126" y="2860049"/>
            <a:ext cx="8646162" cy="1826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用户基本信息表       </a:t>
            </a:r>
            <a:r>
              <a:rPr lang="en-US" altLang="zh-CN" sz="2400" dirty="0"/>
              <a:t>(10000, 6)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银行流水表              </a:t>
            </a:r>
            <a:r>
              <a:rPr lang="en-US" altLang="zh-CN" sz="2400" dirty="0"/>
              <a:t>(1068424, 12)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信用卡账单表           </a:t>
            </a:r>
            <a:r>
              <a:rPr lang="en-US" altLang="zh-CN" sz="2400" dirty="0"/>
              <a:t>(429441, 22)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逾期信息表               </a:t>
            </a:r>
            <a:r>
              <a:rPr lang="en-US" altLang="zh-CN" sz="2400" dirty="0"/>
              <a:t>(10000, 3)</a:t>
            </a:r>
            <a:endParaRPr lang="zh-CN" altLang="zh-CN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316943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建模之前：数据准备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7CCEA4-74DE-4CBA-A970-21D6A7F85A22}"/>
              </a:ext>
            </a:extLst>
          </p:cNvPr>
          <p:cNvSpPr txBox="1"/>
          <p:nvPr/>
        </p:nvSpPr>
        <p:spPr>
          <a:xfrm>
            <a:off x="5066311" y="784118"/>
            <a:ext cx="374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首先观测各个表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B53964-1A8B-4D78-ACCB-C3D50902A9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957" y="1568948"/>
            <a:ext cx="7000082" cy="29158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E9A18A-8D1E-4299-B9FF-E153AAE82A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956" y="4484772"/>
            <a:ext cx="10573035" cy="23524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13702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建模之前：数据准备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7CCEA4-74DE-4CBA-A970-21D6A7F85A22}"/>
              </a:ext>
            </a:extLst>
          </p:cNvPr>
          <p:cNvSpPr txBox="1"/>
          <p:nvPr/>
        </p:nvSpPr>
        <p:spPr>
          <a:xfrm>
            <a:off x="5066311" y="784118"/>
            <a:ext cx="374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首先观测各个表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07D0F-830F-44D2-BB50-5EF440CC78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636" y="1707448"/>
            <a:ext cx="11128377" cy="45233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005262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864616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建模之前：数据准备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7CCEA4-74DE-4CBA-A970-21D6A7F85A22}"/>
              </a:ext>
            </a:extLst>
          </p:cNvPr>
          <p:cNvSpPr txBox="1"/>
          <p:nvPr/>
        </p:nvSpPr>
        <p:spPr>
          <a:xfrm>
            <a:off x="5066311" y="784118"/>
            <a:ext cx="374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首先观测各个表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E5317F-B983-416C-BAE4-33F7849C54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230" y="2310912"/>
            <a:ext cx="6312146" cy="357864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6611318-294C-42AF-BDE8-958ABF0704CF}"/>
              </a:ext>
            </a:extLst>
          </p:cNvPr>
          <p:cNvSpPr txBox="1"/>
          <p:nvPr/>
        </p:nvSpPr>
        <p:spPr>
          <a:xfrm>
            <a:off x="7774787" y="1998809"/>
            <a:ext cx="37480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观测后结论：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Tx/>
              <a:buChar char="-"/>
            </a:pPr>
            <a:r>
              <a:rPr lang="zh-CN" altLang="en-US" sz="2000" dirty="0"/>
              <a:t>还应再检测是否有空值</a:t>
            </a:r>
            <a:endParaRPr lang="en-US" altLang="zh-CN" sz="2000" dirty="0"/>
          </a:p>
          <a:p>
            <a:pPr marL="342900" indent="-342900">
              <a:buFontTx/>
              <a:buChar char="-"/>
            </a:pPr>
            <a:r>
              <a:rPr lang="zh-CN" altLang="en-US" sz="2000" dirty="0"/>
              <a:t>需要对 </a:t>
            </a:r>
            <a:r>
              <a:rPr lang="en-US" altLang="zh-CN" sz="2000" dirty="0" err="1"/>
              <a:t>userinfo</a:t>
            </a:r>
            <a:r>
              <a:rPr lang="en-US" altLang="zh-CN" sz="2000" dirty="0"/>
              <a:t> </a:t>
            </a:r>
            <a:r>
              <a:rPr lang="zh-CN" altLang="en-US" sz="2000" dirty="0"/>
              <a:t>进行编码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939917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10869016" cy="116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建模之前：数据准备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数据清洗：检测空值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E953D4-DC0E-4312-8A68-09C26BDD5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9489" y="145384"/>
            <a:ext cx="6909088" cy="65672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2420F13-E884-462C-92D9-8148D3DD75B9}"/>
              </a:ext>
            </a:extLst>
          </p:cNvPr>
          <p:cNvSpPr txBox="1"/>
          <p:nvPr/>
        </p:nvSpPr>
        <p:spPr>
          <a:xfrm>
            <a:off x="335278" y="3112482"/>
            <a:ext cx="40631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发现只有</a:t>
            </a:r>
            <a:r>
              <a:rPr lang="en-US" altLang="zh-CN" sz="2000" dirty="0"/>
              <a:t> </a:t>
            </a:r>
            <a:r>
              <a:rPr lang="en-US" altLang="zh-CN" sz="2000" dirty="0" err="1"/>
              <a:t>userinfo</a:t>
            </a:r>
            <a:r>
              <a:rPr lang="en-US" altLang="zh-CN" sz="2000" dirty="0"/>
              <a:t> </a:t>
            </a:r>
            <a:r>
              <a:rPr lang="zh-CN" altLang="en-US" sz="2000" dirty="0"/>
              <a:t>里有三个空值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795065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10869016" cy="116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建模之前：数据准备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数据清洗：检测空值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420F13-E884-462C-92D9-8148D3DD75B9}"/>
              </a:ext>
            </a:extLst>
          </p:cNvPr>
          <p:cNvSpPr txBox="1"/>
          <p:nvPr/>
        </p:nvSpPr>
        <p:spPr>
          <a:xfrm>
            <a:off x="335278" y="3112482"/>
            <a:ext cx="40631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发现只有</a:t>
            </a:r>
            <a:r>
              <a:rPr lang="en-US" altLang="zh-CN" sz="2000" dirty="0"/>
              <a:t> </a:t>
            </a:r>
            <a:r>
              <a:rPr lang="en-US" altLang="zh-CN" sz="2000" dirty="0" err="1"/>
              <a:t>userinfo</a:t>
            </a:r>
            <a:r>
              <a:rPr lang="en-US" altLang="zh-CN" sz="2000" dirty="0"/>
              <a:t> </a:t>
            </a:r>
            <a:r>
              <a:rPr lang="zh-CN" altLang="en-US" sz="2000" dirty="0"/>
              <a:t>里有三个空值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因此直接删除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7F9ECF-B5BD-4FFC-82A8-4979B1AEA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1352" y="3811735"/>
            <a:ext cx="9345370" cy="20005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202946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10869016" cy="116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建模之前：数据准备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数据预处理：序列编码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37E5A2-FC5D-4E2D-BEDF-8932FAC31F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362" y="2212138"/>
            <a:ext cx="11446322" cy="45709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08B027-CBD3-44CF-AD14-AAA821413C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7680" y="1568948"/>
            <a:ext cx="6595953" cy="28568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39372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10869016" cy="153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建模之前：数据准备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之后进行特征生成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以状态性、趋势性、统计性为思路，逐渐构造特征。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262420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10869016" cy="227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建模之前：数据准备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之后进行特征生成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以状态性、趋势性、统计性为思路，逐渐构造特征。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首先看看单变量效果。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89CE3E-4A3E-484C-8870-EB31971B8E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38" y="3969186"/>
            <a:ext cx="8916867" cy="16512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178F720-135E-4798-AC5C-4BEA9420A3D9}"/>
              </a:ext>
            </a:extLst>
          </p:cNvPr>
          <p:cNvSpPr txBox="1"/>
          <p:nvPr/>
        </p:nvSpPr>
        <p:spPr>
          <a:xfrm>
            <a:off x="5663058" y="5055560"/>
            <a:ext cx="4983171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均方差</a:t>
            </a:r>
            <a:r>
              <a:rPr lang="en-US" altLang="zh-CN" sz="2800" dirty="0">
                <a:solidFill>
                  <a:srgbClr val="FF0000"/>
                </a:solidFill>
              </a:rPr>
              <a:t>: 1.3903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D53EE8-1547-4049-96DE-08C2D59FA7A9}"/>
              </a:ext>
            </a:extLst>
          </p:cNvPr>
          <p:cNvSpPr txBox="1"/>
          <p:nvPr/>
        </p:nvSpPr>
        <p:spPr>
          <a:xfrm>
            <a:off x="6841243" y="3395053"/>
            <a:ext cx="3804986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回归任务效果 </a:t>
            </a:r>
            <a:r>
              <a:rPr lang="en-US" altLang="zh-CN" sz="2000" dirty="0">
                <a:solidFill>
                  <a:srgbClr val="FF0000"/>
                </a:solidFill>
              </a:rPr>
              <a:t>-&gt; </a:t>
            </a:r>
            <a:r>
              <a:rPr lang="zh-CN" altLang="en-US" sz="2000" dirty="0">
                <a:solidFill>
                  <a:srgbClr val="FF0000"/>
                </a:solidFill>
              </a:rPr>
              <a:t>线性回归模型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839013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10869016" cy="227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建模之前：数据准备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之后进行特征生成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以状态性、趋势性、统计性为思路，逐渐构造特征。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首先看看单变量效果。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89CE3E-4A3E-484C-8870-EB31971B8E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638" y="3429000"/>
            <a:ext cx="8916867" cy="27316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FD2752-F9C2-4FA5-A7CF-10EF9CD70F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6969" y="0"/>
            <a:ext cx="3635315" cy="35678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569750-DA59-447E-8C81-C037A564B4DC}"/>
              </a:ext>
            </a:extLst>
          </p:cNvPr>
          <p:cNvSpPr txBox="1"/>
          <p:nvPr/>
        </p:nvSpPr>
        <p:spPr>
          <a:xfrm>
            <a:off x="7806969" y="3567816"/>
            <a:ext cx="3804986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分类任务效果 </a:t>
            </a:r>
            <a:r>
              <a:rPr lang="en-US" altLang="zh-CN" sz="2000" dirty="0">
                <a:solidFill>
                  <a:srgbClr val="FF0000"/>
                </a:solidFill>
              </a:rPr>
              <a:t>-&gt; </a:t>
            </a:r>
            <a:r>
              <a:rPr lang="zh-CN" altLang="en-US" sz="2000" dirty="0">
                <a:solidFill>
                  <a:srgbClr val="FF0000"/>
                </a:solidFill>
              </a:rPr>
              <a:t>逻辑回归模型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9440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数据清洗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15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异常值的处理：消除“噪声”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识别异常值：业务法、</a:t>
            </a:r>
            <a:r>
              <a:rPr lang="en-US" altLang="zh-CN" sz="2000" dirty="0">
                <a:solidFill>
                  <a:srgbClr val="00518E"/>
                </a:solidFill>
              </a:rPr>
              <a:t>3sigma</a:t>
            </a:r>
            <a:r>
              <a:rPr lang="zh-CN" altLang="en-US" sz="2000" dirty="0">
                <a:solidFill>
                  <a:srgbClr val="00518E"/>
                </a:solidFill>
              </a:rPr>
              <a:t>原则、箱型图等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业务法：根据业务情况人为判断，比如年龄为负值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graphicFrame>
        <p:nvGraphicFramePr>
          <p:cNvPr id="12" name="表格 2">
            <a:extLst>
              <a:ext uri="{FF2B5EF4-FFF2-40B4-BE49-F238E27FC236}">
                <a16:creationId xmlns:a16="http://schemas.microsoft.com/office/drawing/2014/main" id="{44FE4276-4A66-4DD3-ACD5-75D6C388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310284"/>
              </p:ext>
            </p:extLst>
          </p:nvPr>
        </p:nvGraphicFramePr>
        <p:xfrm>
          <a:off x="2055148" y="2953161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830237780"/>
                    </a:ext>
                  </a:extLst>
                </a:gridCol>
                <a:gridCol w="1105958">
                  <a:extLst>
                    <a:ext uri="{9D8B030D-6E8A-4147-A177-3AD203B41FA5}">
                      <a16:colId xmlns:a16="http://schemas.microsoft.com/office/drawing/2014/main" val="3142487273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1903399353"/>
                    </a:ext>
                  </a:extLst>
                </a:gridCol>
                <a:gridCol w="1148293">
                  <a:extLst>
                    <a:ext uri="{9D8B030D-6E8A-4147-A177-3AD203B41FA5}">
                      <a16:colId xmlns:a16="http://schemas.microsoft.com/office/drawing/2014/main" val="18236550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1730231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06864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user_id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年龄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职业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薪资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婚恋状态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466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safdasc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2300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929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fdvcdqg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4200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2095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adbrasd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-2313240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909825"/>
                  </a:ext>
                </a:extLst>
              </a:tr>
            </a:tbl>
          </a:graphicData>
        </a:graphic>
      </p:graphicFrame>
      <p:sp>
        <p:nvSpPr>
          <p:cNvPr id="13" name="椭圆 12">
            <a:extLst>
              <a:ext uri="{FF2B5EF4-FFF2-40B4-BE49-F238E27FC236}">
                <a16:creationId xmlns:a16="http://schemas.microsoft.com/office/drawing/2014/main" id="{CDDEF90D-9026-4081-BD72-DF69112AECE3}"/>
              </a:ext>
            </a:extLst>
          </p:cNvPr>
          <p:cNvSpPr/>
          <p:nvPr/>
        </p:nvSpPr>
        <p:spPr>
          <a:xfrm>
            <a:off x="4499899" y="3284521"/>
            <a:ext cx="1838325" cy="410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37432C3-E5D3-443D-8338-9B7FC80E96FD}"/>
              </a:ext>
            </a:extLst>
          </p:cNvPr>
          <p:cNvSpPr/>
          <p:nvPr/>
        </p:nvSpPr>
        <p:spPr>
          <a:xfrm>
            <a:off x="7254674" y="4026201"/>
            <a:ext cx="1838325" cy="410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402787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10869016" cy="449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建模之前：数据准备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之后进行特征生成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以状态性、趋势性、统计性为思路，逐渐构造特征。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第一阶段构造一些状态性特征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不要忘记：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构造特征后填补空值！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826D16-70C5-432B-884F-A042C5F3E8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8740" y="3537868"/>
            <a:ext cx="8811714" cy="24988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663A951-BFB4-4FD3-BFEF-8523CC4ACAF6}"/>
              </a:ext>
            </a:extLst>
          </p:cNvPr>
          <p:cNvSpPr/>
          <p:nvPr/>
        </p:nvSpPr>
        <p:spPr>
          <a:xfrm>
            <a:off x="3220720" y="5466164"/>
            <a:ext cx="3464560" cy="3055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447487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10869016" cy="449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建模之前：数据准备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之后进行特征生成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以状态性、趋势性、统计性为思路，逐渐构造特征。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第一阶段构造一些状态性特征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不要忘记：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构造特征后填补空值！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826D16-70C5-432B-884F-A042C5F3E8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8740" y="3537868"/>
            <a:ext cx="8811714" cy="24988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663A951-BFB4-4FD3-BFEF-8523CC4ACAF6}"/>
              </a:ext>
            </a:extLst>
          </p:cNvPr>
          <p:cNvSpPr/>
          <p:nvPr/>
        </p:nvSpPr>
        <p:spPr>
          <a:xfrm>
            <a:off x="3220720" y="5466164"/>
            <a:ext cx="3464560" cy="3055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BF354F-283B-4D18-8F23-04704AF6E48B}"/>
              </a:ext>
            </a:extLst>
          </p:cNvPr>
          <p:cNvSpPr txBox="1"/>
          <p:nvPr/>
        </p:nvSpPr>
        <p:spPr>
          <a:xfrm>
            <a:off x="7144345" y="3086420"/>
            <a:ext cx="4983171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均方差</a:t>
            </a:r>
            <a:r>
              <a:rPr lang="en-US" altLang="zh-CN" sz="2800" dirty="0">
                <a:solidFill>
                  <a:srgbClr val="FF0000"/>
                </a:solidFill>
              </a:rPr>
              <a:t>: 0.6732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DB1CD-86C8-4160-9BDF-55D0732B5812}"/>
              </a:ext>
            </a:extLst>
          </p:cNvPr>
          <p:cNvSpPr txBox="1"/>
          <p:nvPr/>
        </p:nvSpPr>
        <p:spPr>
          <a:xfrm>
            <a:off x="7144345" y="2698237"/>
            <a:ext cx="3804986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回归任务效果 </a:t>
            </a:r>
            <a:r>
              <a:rPr lang="en-US" altLang="zh-CN" sz="2000" dirty="0">
                <a:solidFill>
                  <a:srgbClr val="FF0000"/>
                </a:solidFill>
              </a:rPr>
              <a:t>-&gt; </a:t>
            </a:r>
            <a:r>
              <a:rPr lang="zh-CN" altLang="en-US" sz="2000" dirty="0">
                <a:solidFill>
                  <a:srgbClr val="FF0000"/>
                </a:solidFill>
              </a:rPr>
              <a:t>线性回归模型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761480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10869016" cy="449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建模之前：数据准备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之后进行特征生成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以状态性、趋势性、统计性为思路，逐渐构造特征。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第一阶段构造一些状态性特征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不要忘记：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构造特征后填补空值！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826D16-70C5-432B-884F-A042C5F3E8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8740" y="3537868"/>
            <a:ext cx="8811714" cy="24988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663A951-BFB4-4FD3-BFEF-8523CC4ACAF6}"/>
              </a:ext>
            </a:extLst>
          </p:cNvPr>
          <p:cNvSpPr/>
          <p:nvPr/>
        </p:nvSpPr>
        <p:spPr>
          <a:xfrm>
            <a:off x="3220720" y="5466164"/>
            <a:ext cx="3464560" cy="3055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83D8E0-1DDB-4ECA-966C-F6500E7114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9560" y="62159"/>
            <a:ext cx="3695418" cy="361658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3114138-7E54-41B5-944F-D57C6E630C25}"/>
              </a:ext>
            </a:extLst>
          </p:cNvPr>
          <p:cNvSpPr txBox="1"/>
          <p:nvPr/>
        </p:nvSpPr>
        <p:spPr>
          <a:xfrm>
            <a:off x="7806969" y="3567816"/>
            <a:ext cx="3804986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分类任务效果 </a:t>
            </a:r>
            <a:r>
              <a:rPr lang="en-US" altLang="zh-CN" sz="2000" dirty="0">
                <a:solidFill>
                  <a:srgbClr val="FF0000"/>
                </a:solidFill>
              </a:rPr>
              <a:t>-&gt; </a:t>
            </a:r>
            <a:r>
              <a:rPr lang="zh-CN" altLang="en-US" sz="2000" dirty="0">
                <a:solidFill>
                  <a:srgbClr val="FF0000"/>
                </a:solidFill>
              </a:rPr>
              <a:t>逻辑回归模型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073070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10869016" cy="264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建模之前：数据准备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之后进行特征生成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以状态性、趋势性、统计性为思路，逐渐构造特征。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第一阶段构造一些状态性特征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第二阶段逐渐增加趋势量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A7F212-117D-4468-AF91-ECB498670B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936" y="3865984"/>
            <a:ext cx="10936127" cy="2169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642951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10869016" cy="264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建模之前：数据准备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之后进行特征生成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以状态性、趋势性、统计性为思路，逐渐构造特征。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第一阶段构造一些状态性特征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第二阶段逐渐增加趋势量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A7F212-117D-4468-AF91-ECB498670B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936" y="3865984"/>
            <a:ext cx="10936127" cy="21690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C7B55FA-C545-4907-8BB0-9CE3C90CA3F4}"/>
              </a:ext>
            </a:extLst>
          </p:cNvPr>
          <p:cNvSpPr txBox="1"/>
          <p:nvPr/>
        </p:nvSpPr>
        <p:spPr>
          <a:xfrm>
            <a:off x="7144345" y="3086420"/>
            <a:ext cx="4983171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均方差</a:t>
            </a:r>
            <a:r>
              <a:rPr lang="en-US" altLang="zh-CN" sz="2800" dirty="0">
                <a:solidFill>
                  <a:srgbClr val="FF0000"/>
                </a:solidFill>
              </a:rPr>
              <a:t>: 0.4913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186E50-E341-4924-B67A-A25CF3ADDB6C}"/>
              </a:ext>
            </a:extLst>
          </p:cNvPr>
          <p:cNvSpPr txBox="1"/>
          <p:nvPr/>
        </p:nvSpPr>
        <p:spPr>
          <a:xfrm>
            <a:off x="7144345" y="2698237"/>
            <a:ext cx="3804986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回归任务效果 </a:t>
            </a:r>
            <a:r>
              <a:rPr lang="en-US" altLang="zh-CN" sz="2000" dirty="0">
                <a:solidFill>
                  <a:srgbClr val="FF0000"/>
                </a:solidFill>
              </a:rPr>
              <a:t>-&gt; </a:t>
            </a:r>
            <a:r>
              <a:rPr lang="zh-CN" altLang="en-US" sz="2000" dirty="0">
                <a:solidFill>
                  <a:srgbClr val="FF0000"/>
                </a:solidFill>
              </a:rPr>
              <a:t>线性回归模型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517185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10869016" cy="264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建模之前：数据准备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之后进行特征生成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以状态性、趋势性、统计性为思路，逐渐构造特征。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第一阶段构造一些状态性特征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第二阶段逐渐增加趋势量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A7F212-117D-4468-AF91-ECB498670B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936" y="3865984"/>
            <a:ext cx="10936127" cy="216905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7C4ABF6-5876-4C56-834C-15647A092A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2318" y="18173"/>
            <a:ext cx="3965077" cy="39757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EB04200-9493-44AF-BB98-3961198145C3}"/>
              </a:ext>
            </a:extLst>
          </p:cNvPr>
          <p:cNvSpPr txBox="1"/>
          <p:nvPr/>
        </p:nvSpPr>
        <p:spPr>
          <a:xfrm>
            <a:off x="7759077" y="3797208"/>
            <a:ext cx="3804986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分类任务效果 </a:t>
            </a:r>
            <a:r>
              <a:rPr lang="en-US" altLang="zh-CN" sz="2000" dirty="0">
                <a:solidFill>
                  <a:srgbClr val="FF0000"/>
                </a:solidFill>
              </a:rPr>
              <a:t>-&gt; </a:t>
            </a:r>
            <a:r>
              <a:rPr lang="zh-CN" altLang="en-US" sz="2000" dirty="0">
                <a:solidFill>
                  <a:srgbClr val="FF0000"/>
                </a:solidFill>
              </a:rPr>
              <a:t>逻辑回归模型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420022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DC455C-3EC3-4979-958A-77CCD0F445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6098" y="2703655"/>
            <a:ext cx="7635902" cy="4031329"/>
          </a:xfrm>
          <a:prstGeom prst="rect">
            <a:avLst/>
          </a:prstGeom>
        </p:spPr>
      </p:pic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10869016" cy="3384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建模之前：数据准备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之后进行特征生成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以状态性、趋势性、统计性为思路，逐渐构造特征。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第一阶段构造一些状态性特征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第二阶段逐渐增加趋势量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第三阶段加上其他能想到的特征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（以统计特征为主）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243570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DC455C-3EC3-4979-958A-77CCD0F445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6098" y="2703655"/>
            <a:ext cx="7635902" cy="4031329"/>
          </a:xfrm>
          <a:prstGeom prst="rect">
            <a:avLst/>
          </a:prstGeom>
        </p:spPr>
      </p:pic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10869016" cy="3384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建模之前：数据准备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之后进行特征生成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以状态性、趋势性、统计性为思路，逐渐构造特征。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第一阶段构造一些状态性特征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第二阶段逐渐增加趋势量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第三阶段加上其他能想到的特征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（以统计特征为主）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42DDD3-1B5B-4FF0-8CB6-810F28EE57BC}"/>
              </a:ext>
            </a:extLst>
          </p:cNvPr>
          <p:cNvSpPr txBox="1"/>
          <p:nvPr/>
        </p:nvSpPr>
        <p:spPr>
          <a:xfrm>
            <a:off x="6976394" y="1786334"/>
            <a:ext cx="4983171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均方差</a:t>
            </a:r>
            <a:r>
              <a:rPr lang="en-US" altLang="zh-CN" sz="2800" dirty="0">
                <a:solidFill>
                  <a:srgbClr val="FF0000"/>
                </a:solidFill>
              </a:rPr>
              <a:t>: 0.0937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2B2B7F-84A0-40B6-B11D-47CFCFBC75F9}"/>
              </a:ext>
            </a:extLst>
          </p:cNvPr>
          <p:cNvSpPr txBox="1"/>
          <p:nvPr/>
        </p:nvSpPr>
        <p:spPr>
          <a:xfrm>
            <a:off x="6976394" y="1398151"/>
            <a:ext cx="3804986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回归任务效果 </a:t>
            </a:r>
            <a:r>
              <a:rPr lang="en-US" altLang="zh-CN" sz="2000" dirty="0">
                <a:solidFill>
                  <a:srgbClr val="FF0000"/>
                </a:solidFill>
              </a:rPr>
              <a:t>-&gt; </a:t>
            </a:r>
            <a:r>
              <a:rPr lang="zh-CN" altLang="en-US" sz="2000" dirty="0">
                <a:solidFill>
                  <a:srgbClr val="FF0000"/>
                </a:solidFill>
              </a:rPr>
              <a:t>线性回归模型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218055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DC455C-3EC3-4979-958A-77CCD0F445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6098" y="2703655"/>
            <a:ext cx="7635902" cy="4031329"/>
          </a:xfrm>
          <a:prstGeom prst="rect">
            <a:avLst/>
          </a:prstGeom>
        </p:spPr>
      </p:pic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10869016" cy="3384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建模之前：数据准备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之后进行特征生成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以状态性、趋势性、统计性为思路，逐渐构造特征。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第一阶段构造一些状态性特征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第二阶段逐渐增加趋势量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第三阶段加上其他能想到的特征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（以统计特征为主）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300092-60C7-4078-B131-0E8A5DD6D6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3923" y="51798"/>
            <a:ext cx="4331239" cy="437844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E9B1BD4-2529-474F-B2EC-21CDC062D3FC}"/>
              </a:ext>
            </a:extLst>
          </p:cNvPr>
          <p:cNvSpPr txBox="1"/>
          <p:nvPr/>
        </p:nvSpPr>
        <p:spPr>
          <a:xfrm>
            <a:off x="7893161" y="4289458"/>
            <a:ext cx="3804986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分类任务效果 </a:t>
            </a:r>
            <a:r>
              <a:rPr lang="en-US" altLang="zh-CN" sz="2000" dirty="0">
                <a:solidFill>
                  <a:srgbClr val="FF0000"/>
                </a:solidFill>
              </a:rPr>
              <a:t>-&gt; </a:t>
            </a:r>
            <a:r>
              <a:rPr lang="zh-CN" altLang="en-US" sz="2000" dirty="0">
                <a:solidFill>
                  <a:srgbClr val="FF0000"/>
                </a:solidFill>
              </a:rPr>
              <a:t>逻辑回归模型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24677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10869016" cy="116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建模之前：数据准备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构造好特征后，进行特征缩放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这里进行归一化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F179ED-3C13-439E-BB3A-DB0B7E25B6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974" y="2979391"/>
            <a:ext cx="11456958" cy="1131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199C069-7706-4FD0-8316-993DCFC6C427}"/>
                  </a:ext>
                </a:extLst>
              </p:cNvPr>
              <p:cNvSpPr txBox="1"/>
              <p:nvPr/>
            </p:nvSpPr>
            <p:spPr>
              <a:xfrm>
                <a:off x="7054785" y="5123365"/>
                <a:ext cx="2611997" cy="688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func>
                        </m:den>
                      </m:f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199C069-7706-4FD0-8316-993DCFC6C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785" y="5123365"/>
                <a:ext cx="2611997" cy="6889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848568F6-D738-4EFD-B841-E65020D2EB48}"/>
              </a:ext>
            </a:extLst>
          </p:cNvPr>
          <p:cNvSpPr txBox="1"/>
          <p:nvPr/>
        </p:nvSpPr>
        <p:spPr>
          <a:xfrm>
            <a:off x="3007473" y="5252887"/>
            <a:ext cx="4259486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对每列都是用最大最小值归一化。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7381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数据清洗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15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异常值的处理：消除“噪声”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识别异常值：业务法、</a:t>
            </a:r>
            <a:r>
              <a:rPr lang="en-US" altLang="zh-CN" sz="2000" dirty="0">
                <a:solidFill>
                  <a:srgbClr val="00518E"/>
                </a:solidFill>
              </a:rPr>
              <a:t>3sigma</a:t>
            </a:r>
            <a:r>
              <a:rPr lang="zh-CN" altLang="en-US" sz="2000" dirty="0">
                <a:solidFill>
                  <a:srgbClr val="00518E"/>
                </a:solidFill>
              </a:rPr>
              <a:t>原则、箱型图等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518E"/>
                </a:solidFill>
              </a:rPr>
              <a:t>3sigma</a:t>
            </a:r>
            <a:r>
              <a:rPr lang="zh-CN" altLang="en-US" sz="2000" dirty="0">
                <a:solidFill>
                  <a:srgbClr val="00518E"/>
                </a:solidFill>
              </a:rPr>
              <a:t>原则</a:t>
            </a:r>
            <a:r>
              <a:rPr lang="en-US" altLang="zh-CN" sz="2000" dirty="0">
                <a:solidFill>
                  <a:srgbClr val="00518E"/>
                </a:solidFill>
              </a:rPr>
              <a:t>/</a:t>
            </a:r>
            <a:r>
              <a:rPr lang="zh-CN" altLang="en-US" sz="2000" dirty="0">
                <a:solidFill>
                  <a:srgbClr val="00518E"/>
                </a:solidFill>
              </a:rPr>
              <a:t>箱型图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B23011-1196-49F0-AB78-C2841CE9EC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5294" y="2245175"/>
            <a:ext cx="6842759" cy="40903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891926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4856098" cy="15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建模之中：模型训练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我们已经确定要使用逻辑回归，则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定义模型 </a:t>
            </a:r>
            <a:r>
              <a:rPr lang="en-US" altLang="zh-CN" sz="2000" dirty="0">
                <a:solidFill>
                  <a:srgbClr val="00518E"/>
                </a:solidFill>
              </a:rPr>
              <a:t>model = </a:t>
            </a:r>
            <a:r>
              <a:rPr lang="en-US" altLang="zh-CN" sz="2000" dirty="0" err="1">
                <a:solidFill>
                  <a:srgbClr val="00518E"/>
                </a:solidFill>
              </a:rPr>
              <a:t>LogisticRegression</a:t>
            </a:r>
            <a:r>
              <a:rPr lang="en-US" altLang="zh-CN" sz="2000" dirty="0">
                <a:solidFill>
                  <a:srgbClr val="00518E"/>
                </a:solidFill>
              </a:rPr>
              <a:t>()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训练模型 </a:t>
            </a:r>
            <a:r>
              <a:rPr lang="en-US" altLang="zh-CN" sz="2000" dirty="0" err="1">
                <a:solidFill>
                  <a:srgbClr val="00518E"/>
                </a:solidFill>
              </a:rPr>
              <a:t>model.fit</a:t>
            </a:r>
            <a:r>
              <a:rPr lang="en-US" altLang="zh-CN" sz="2000" dirty="0">
                <a:solidFill>
                  <a:srgbClr val="00518E"/>
                </a:solidFill>
              </a:rPr>
              <a:t>(X, Y)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4DA3A5-E5C7-4D6D-A737-1000D76AD271}"/>
              </a:ext>
            </a:extLst>
          </p:cNvPr>
          <p:cNvSpPr txBox="1"/>
          <p:nvPr/>
        </p:nvSpPr>
        <p:spPr>
          <a:xfrm>
            <a:off x="6096000" y="1045728"/>
            <a:ext cx="4856098" cy="153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这里进行三次数据集划分，各自训练三次，粗略观察一下模型效果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下面是三阶段特征</a:t>
            </a:r>
            <a:r>
              <a:rPr lang="en-US" altLang="zh-CN" sz="2000" dirty="0">
                <a:solidFill>
                  <a:srgbClr val="00518E"/>
                </a:solidFill>
              </a:rPr>
              <a:t>+</a:t>
            </a:r>
            <a:r>
              <a:rPr lang="zh-CN" altLang="en-US" sz="2000" dirty="0">
                <a:solidFill>
                  <a:srgbClr val="00518E"/>
                </a:solidFill>
              </a:rPr>
              <a:t>归一化结果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A64C47-1B25-4DCF-B151-000B220314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" r="3978"/>
          <a:stretch/>
        </p:blipFill>
        <p:spPr>
          <a:xfrm>
            <a:off x="6591898" y="2733150"/>
            <a:ext cx="3864301" cy="403684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A065522-9D10-4273-99B9-B99C4C240E73}"/>
              </a:ext>
            </a:extLst>
          </p:cNvPr>
          <p:cNvSpPr txBox="1"/>
          <p:nvPr/>
        </p:nvSpPr>
        <p:spPr>
          <a:xfrm>
            <a:off x="6717504" y="6491819"/>
            <a:ext cx="3804986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分类任务效果 </a:t>
            </a:r>
            <a:r>
              <a:rPr lang="en-US" altLang="zh-CN" sz="2000" dirty="0">
                <a:solidFill>
                  <a:srgbClr val="FF0000"/>
                </a:solidFill>
              </a:rPr>
              <a:t>-&gt; </a:t>
            </a:r>
            <a:r>
              <a:rPr lang="zh-CN" altLang="en-US" sz="2000" dirty="0">
                <a:solidFill>
                  <a:srgbClr val="FF0000"/>
                </a:solidFill>
              </a:rPr>
              <a:t>逻辑回归模型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FC562D-9C9D-4C6D-A848-9167F94DB5BA}"/>
              </a:ext>
            </a:extLst>
          </p:cNvPr>
          <p:cNvSpPr txBox="1"/>
          <p:nvPr/>
        </p:nvSpPr>
        <p:spPr>
          <a:xfrm>
            <a:off x="616932" y="5695861"/>
            <a:ext cx="4983171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均方差</a:t>
            </a:r>
            <a:r>
              <a:rPr lang="en-US" altLang="zh-CN" sz="2800" dirty="0">
                <a:solidFill>
                  <a:srgbClr val="FF0000"/>
                </a:solidFill>
              </a:rPr>
              <a:t>: 0.0936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2D286D-61EE-41F3-BE39-1A62CA497992}"/>
              </a:ext>
            </a:extLst>
          </p:cNvPr>
          <p:cNvSpPr txBox="1"/>
          <p:nvPr/>
        </p:nvSpPr>
        <p:spPr>
          <a:xfrm>
            <a:off x="616932" y="5307678"/>
            <a:ext cx="3804986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回归任务效果 </a:t>
            </a:r>
            <a:r>
              <a:rPr lang="en-US" altLang="zh-CN" sz="2000" dirty="0">
                <a:solidFill>
                  <a:srgbClr val="FF0000"/>
                </a:solidFill>
              </a:rPr>
              <a:t>-&gt; </a:t>
            </a:r>
            <a:r>
              <a:rPr lang="zh-CN" altLang="en-US" sz="2000" dirty="0">
                <a:solidFill>
                  <a:srgbClr val="FF0000"/>
                </a:solidFill>
              </a:rPr>
              <a:t>线性回归模型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459195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4DA3A5-E5C7-4D6D-A737-1000D76AD271}"/>
              </a:ext>
            </a:extLst>
          </p:cNvPr>
          <p:cNvSpPr txBox="1"/>
          <p:nvPr/>
        </p:nvSpPr>
        <p:spPr>
          <a:xfrm>
            <a:off x="5088294" y="169682"/>
            <a:ext cx="4856098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五阶段效果对比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537140-C82B-4379-81EA-21C5D41AE0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60" y="1508141"/>
            <a:ext cx="11243079" cy="23267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6C793F0-0BDE-4FC8-A38C-C21A8905FFB9}"/>
              </a:ext>
            </a:extLst>
          </p:cNvPr>
          <p:cNvSpPr txBox="1"/>
          <p:nvPr/>
        </p:nvSpPr>
        <p:spPr>
          <a:xfrm>
            <a:off x="4193506" y="3749466"/>
            <a:ext cx="3804986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回归任务效果 </a:t>
            </a:r>
            <a:r>
              <a:rPr lang="en-US" altLang="zh-CN" sz="2000" dirty="0">
                <a:solidFill>
                  <a:srgbClr val="FF0000"/>
                </a:solidFill>
              </a:rPr>
              <a:t>-&gt; </a:t>
            </a:r>
            <a:r>
              <a:rPr lang="zh-CN" altLang="en-US" sz="2000" dirty="0">
                <a:solidFill>
                  <a:srgbClr val="FF0000"/>
                </a:solidFill>
              </a:rPr>
              <a:t>线性回归模型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221336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4DA3A5-E5C7-4D6D-A737-1000D76AD271}"/>
              </a:ext>
            </a:extLst>
          </p:cNvPr>
          <p:cNvSpPr txBox="1"/>
          <p:nvPr/>
        </p:nvSpPr>
        <p:spPr>
          <a:xfrm>
            <a:off x="5088294" y="169682"/>
            <a:ext cx="4856098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五阶段效果对比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CD9B43-6582-4710-8130-57F78ED9E1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34" y="1131288"/>
            <a:ext cx="8664691" cy="563358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38BB35F-BAC2-4249-980F-7C202E9DF399}"/>
              </a:ext>
            </a:extLst>
          </p:cNvPr>
          <p:cNvSpPr txBox="1"/>
          <p:nvPr/>
        </p:nvSpPr>
        <p:spPr>
          <a:xfrm>
            <a:off x="5738327" y="4433270"/>
            <a:ext cx="6379341" cy="1907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单变量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第一阶段特征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第一阶段特征 </a:t>
            </a:r>
            <a:r>
              <a:rPr lang="en-US" altLang="zh-CN" sz="2000" dirty="0">
                <a:solidFill>
                  <a:srgbClr val="00518E"/>
                </a:solidFill>
              </a:rPr>
              <a:t>+ </a:t>
            </a:r>
            <a:r>
              <a:rPr lang="zh-CN" altLang="en-US" sz="2000" dirty="0">
                <a:solidFill>
                  <a:srgbClr val="00518E"/>
                </a:solidFill>
              </a:rPr>
              <a:t>第二阶段特征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第一阶段特征 </a:t>
            </a:r>
            <a:r>
              <a:rPr lang="en-US" altLang="zh-CN" sz="2000" dirty="0">
                <a:solidFill>
                  <a:srgbClr val="00518E"/>
                </a:solidFill>
              </a:rPr>
              <a:t>+ </a:t>
            </a:r>
            <a:r>
              <a:rPr lang="zh-CN" altLang="en-US" sz="2000" dirty="0">
                <a:solidFill>
                  <a:srgbClr val="00518E"/>
                </a:solidFill>
              </a:rPr>
              <a:t>第二阶段特征 </a:t>
            </a:r>
            <a:r>
              <a:rPr lang="en-US" altLang="zh-CN" sz="2000" dirty="0">
                <a:solidFill>
                  <a:srgbClr val="00518E"/>
                </a:solidFill>
              </a:rPr>
              <a:t>+ </a:t>
            </a:r>
            <a:r>
              <a:rPr lang="zh-CN" altLang="en-US" sz="2000" dirty="0">
                <a:solidFill>
                  <a:srgbClr val="00518E"/>
                </a:solidFill>
              </a:rPr>
              <a:t>第三阶段特征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第一阶段特征 </a:t>
            </a:r>
            <a:r>
              <a:rPr lang="en-US" altLang="zh-CN" sz="2000" dirty="0">
                <a:solidFill>
                  <a:srgbClr val="00518E"/>
                </a:solidFill>
              </a:rPr>
              <a:t>+ </a:t>
            </a:r>
            <a:r>
              <a:rPr lang="zh-CN" altLang="en-US" sz="2000" dirty="0">
                <a:solidFill>
                  <a:srgbClr val="00518E"/>
                </a:solidFill>
              </a:rPr>
              <a:t>第二阶段特征 </a:t>
            </a:r>
            <a:r>
              <a:rPr lang="en-US" altLang="zh-CN" sz="2000" dirty="0">
                <a:solidFill>
                  <a:srgbClr val="00518E"/>
                </a:solidFill>
              </a:rPr>
              <a:t>+ </a:t>
            </a:r>
            <a:r>
              <a:rPr lang="zh-CN" altLang="en-US" sz="2000" dirty="0">
                <a:solidFill>
                  <a:srgbClr val="00518E"/>
                </a:solidFill>
              </a:rPr>
              <a:t>第三阶段特征 </a:t>
            </a:r>
            <a:r>
              <a:rPr lang="en-US" altLang="zh-CN" sz="2000" dirty="0">
                <a:solidFill>
                  <a:srgbClr val="00518E"/>
                </a:solidFill>
              </a:rPr>
              <a:t>+ </a:t>
            </a:r>
            <a:r>
              <a:rPr lang="zh-CN" altLang="en-US" sz="2000" dirty="0">
                <a:solidFill>
                  <a:srgbClr val="00518E"/>
                </a:solidFill>
              </a:rPr>
              <a:t>归一化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5D7FBA-007C-4F5A-92ED-425D0B285798}"/>
              </a:ext>
            </a:extLst>
          </p:cNvPr>
          <p:cNvSpPr txBox="1"/>
          <p:nvPr/>
        </p:nvSpPr>
        <p:spPr>
          <a:xfrm>
            <a:off x="8281580" y="4433270"/>
            <a:ext cx="3804986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分类任务效果 </a:t>
            </a:r>
            <a:r>
              <a:rPr lang="en-US" altLang="zh-CN" sz="2000" dirty="0">
                <a:solidFill>
                  <a:srgbClr val="FF0000"/>
                </a:solidFill>
              </a:rPr>
              <a:t>-&gt; </a:t>
            </a:r>
            <a:r>
              <a:rPr lang="zh-CN" altLang="en-US" sz="2000" dirty="0">
                <a:solidFill>
                  <a:srgbClr val="FF0000"/>
                </a:solidFill>
              </a:rPr>
              <a:t>逻辑回归模型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4968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11278492" cy="338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建模之后：模型检验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假设此时我们为了让训练效果最优，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需要寻找逻辑回归的参数多少是最合适的：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假设逻辑回归存在参数 </a:t>
            </a:r>
            <a:r>
              <a:rPr lang="en-US" altLang="zh-CN" sz="2000" dirty="0">
                <a:solidFill>
                  <a:srgbClr val="00518E"/>
                </a:solidFill>
              </a:rPr>
              <a:t>c </a:t>
            </a:r>
            <a:r>
              <a:rPr lang="zh-CN" altLang="en-US" sz="2000" dirty="0">
                <a:solidFill>
                  <a:srgbClr val="00518E"/>
                </a:solidFill>
              </a:rPr>
              <a:t>，我们想要看看 </a:t>
            </a:r>
            <a:r>
              <a:rPr lang="en-US" altLang="zh-CN" sz="2000" dirty="0">
                <a:solidFill>
                  <a:srgbClr val="00518E"/>
                </a:solidFill>
              </a:rPr>
              <a:t>c </a:t>
            </a:r>
            <a:r>
              <a:rPr lang="zh-CN" altLang="en-US" sz="2000" dirty="0">
                <a:solidFill>
                  <a:srgbClr val="00518E"/>
                </a:solidFill>
              </a:rPr>
              <a:t>多大时，训练效果最好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我们准备尝试的 </a:t>
            </a:r>
            <a:r>
              <a:rPr lang="en-US" altLang="zh-CN" sz="2000" dirty="0">
                <a:solidFill>
                  <a:srgbClr val="00518E"/>
                </a:solidFill>
              </a:rPr>
              <a:t>c </a:t>
            </a:r>
            <a:r>
              <a:rPr lang="zh-CN" altLang="en-US" sz="2000" dirty="0">
                <a:solidFill>
                  <a:srgbClr val="00518E"/>
                </a:solidFill>
              </a:rPr>
              <a:t>有 </a:t>
            </a:r>
            <a:r>
              <a:rPr lang="en-US" altLang="zh-CN" sz="2000" dirty="0">
                <a:solidFill>
                  <a:srgbClr val="00518E"/>
                </a:solidFill>
              </a:rPr>
              <a:t>6 </a:t>
            </a:r>
            <a:r>
              <a:rPr lang="zh-CN" altLang="en-US" sz="2000" dirty="0">
                <a:solidFill>
                  <a:srgbClr val="00518E"/>
                </a:solidFill>
              </a:rPr>
              <a:t>个值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r>
              <a:rPr lang="pt-BR" altLang="zh-CN" sz="2000" dirty="0">
                <a:solidFill>
                  <a:srgbClr val="00518E"/>
                </a:solidFill>
              </a:rPr>
              <a:t>C_param = [0.001, 0.01, 0.1, 1, 10, 100]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930434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11278492" cy="338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建模之后：模型检验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假设此时我们为了让训练效果最优，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需要寻找逻辑回归的参数多少是最合适的：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假设逻辑回归存在参数 </a:t>
            </a:r>
            <a:r>
              <a:rPr lang="en-US" altLang="zh-CN" sz="2000" dirty="0">
                <a:solidFill>
                  <a:srgbClr val="00518E"/>
                </a:solidFill>
              </a:rPr>
              <a:t>c </a:t>
            </a:r>
            <a:r>
              <a:rPr lang="zh-CN" altLang="en-US" sz="2000" dirty="0">
                <a:solidFill>
                  <a:srgbClr val="00518E"/>
                </a:solidFill>
              </a:rPr>
              <a:t>，我们想要看看 </a:t>
            </a:r>
            <a:r>
              <a:rPr lang="en-US" altLang="zh-CN" sz="2000" dirty="0">
                <a:solidFill>
                  <a:srgbClr val="00518E"/>
                </a:solidFill>
              </a:rPr>
              <a:t>c </a:t>
            </a:r>
            <a:r>
              <a:rPr lang="zh-CN" altLang="en-US" sz="2000" dirty="0">
                <a:solidFill>
                  <a:srgbClr val="00518E"/>
                </a:solidFill>
              </a:rPr>
              <a:t>多大时，训练效果最好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我们准备尝试的 </a:t>
            </a:r>
            <a:r>
              <a:rPr lang="en-US" altLang="zh-CN" sz="2000" dirty="0">
                <a:solidFill>
                  <a:srgbClr val="00518E"/>
                </a:solidFill>
              </a:rPr>
              <a:t>c </a:t>
            </a:r>
            <a:r>
              <a:rPr lang="zh-CN" altLang="en-US" sz="2000" dirty="0">
                <a:solidFill>
                  <a:srgbClr val="00518E"/>
                </a:solidFill>
              </a:rPr>
              <a:t>有 </a:t>
            </a:r>
            <a:r>
              <a:rPr lang="en-US" altLang="zh-CN" sz="2000" dirty="0">
                <a:solidFill>
                  <a:srgbClr val="00518E"/>
                </a:solidFill>
              </a:rPr>
              <a:t>6 </a:t>
            </a:r>
            <a:r>
              <a:rPr lang="zh-CN" altLang="en-US" sz="2000" dirty="0">
                <a:solidFill>
                  <a:srgbClr val="00518E"/>
                </a:solidFill>
              </a:rPr>
              <a:t>个值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r>
              <a:rPr lang="pt-BR" altLang="zh-CN" sz="2000" dirty="0">
                <a:solidFill>
                  <a:srgbClr val="00518E"/>
                </a:solidFill>
              </a:rPr>
              <a:t>C_param = [0.001, 0.01, 0.1, 1, 10, 100]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68E403-49B9-4D7A-AC2A-1A0EF652915D}"/>
              </a:ext>
            </a:extLst>
          </p:cNvPr>
          <p:cNvSpPr txBox="1"/>
          <p:nvPr/>
        </p:nvSpPr>
        <p:spPr>
          <a:xfrm>
            <a:off x="2171689" y="5160751"/>
            <a:ext cx="7848621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为了让结果尽可能地准确，我们使用 </a:t>
            </a:r>
            <a:r>
              <a:rPr lang="en-US" altLang="zh-CN" sz="2000" dirty="0">
                <a:solidFill>
                  <a:srgbClr val="00518E"/>
                </a:solidFill>
              </a:rPr>
              <a:t>K = 5 </a:t>
            </a:r>
            <a:r>
              <a:rPr lang="zh-CN" altLang="en-US" sz="2000" dirty="0">
                <a:solidFill>
                  <a:srgbClr val="00518E"/>
                </a:solidFill>
              </a:rPr>
              <a:t>的交叉检验，即每个 </a:t>
            </a:r>
            <a:r>
              <a:rPr lang="en-US" altLang="zh-CN" sz="2000" dirty="0">
                <a:solidFill>
                  <a:srgbClr val="00518E"/>
                </a:solidFill>
              </a:rPr>
              <a:t>c </a:t>
            </a:r>
            <a:r>
              <a:rPr lang="zh-CN" altLang="en-US" sz="2000" dirty="0">
                <a:solidFill>
                  <a:srgbClr val="00518E"/>
                </a:solidFill>
              </a:rPr>
              <a:t>参数做五次实验，取评价指标的平均值。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483901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机器学习建模的基本流程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5A8950-40A0-4B80-B935-317CE9236EA4}"/>
              </a:ext>
            </a:extLst>
          </p:cNvPr>
          <p:cNvSpPr txBox="1"/>
          <p:nvPr/>
        </p:nvSpPr>
        <p:spPr>
          <a:xfrm>
            <a:off x="335278" y="1045728"/>
            <a:ext cx="1127849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建模之后：模型检验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BDD2C6-890A-48A4-A9D9-62A9B11B63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38" y="1550509"/>
            <a:ext cx="6265550" cy="44974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8F86FC-6E9B-4C82-8E4D-00EB8C1CFA9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17"/>
          <a:stretch/>
        </p:blipFill>
        <p:spPr>
          <a:xfrm>
            <a:off x="6794717" y="1475589"/>
            <a:ext cx="4930813" cy="529712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5C42DD8-A286-4075-B640-7C8417B7ACF5}"/>
              </a:ext>
            </a:extLst>
          </p:cNvPr>
          <p:cNvSpPr txBox="1"/>
          <p:nvPr/>
        </p:nvSpPr>
        <p:spPr>
          <a:xfrm>
            <a:off x="4506061" y="3799215"/>
            <a:ext cx="1785881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使用 </a:t>
            </a:r>
            <a:r>
              <a:rPr lang="en-US" altLang="zh-CN" sz="2000" dirty="0">
                <a:solidFill>
                  <a:srgbClr val="FF0000"/>
                </a:solidFill>
              </a:rPr>
              <a:t>f1 score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001165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10160"/>
            <a:ext cx="12202795" cy="6868160"/>
          </a:xfrm>
          <a:prstGeom prst="rect">
            <a:avLst/>
          </a:prstGeom>
          <a:solidFill>
            <a:schemeClr val="bg2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5"/>
          <p:cNvSpPr/>
          <p:nvPr/>
        </p:nvSpPr>
        <p:spPr>
          <a:xfrm flipV="1">
            <a:off x="0" y="0"/>
            <a:ext cx="7134447" cy="6902470"/>
          </a:xfrm>
          <a:custGeom>
            <a:avLst/>
            <a:gdLst>
              <a:gd name="connsiteX0" fmla="*/ 0 w 2707"/>
              <a:gd name="connsiteY0" fmla="*/ 4406 h 4406"/>
              <a:gd name="connsiteX1" fmla="*/ 0 w 2707"/>
              <a:gd name="connsiteY1" fmla="*/ 0 h 4406"/>
              <a:gd name="connsiteX2" fmla="*/ 2707 w 2707"/>
              <a:gd name="connsiteY2" fmla="*/ 4406 h 4406"/>
              <a:gd name="connsiteX3" fmla="*/ 0 w 2707"/>
              <a:gd name="connsiteY3" fmla="*/ 4406 h 4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7" h="4406">
                <a:moveTo>
                  <a:pt x="0" y="4406"/>
                </a:moveTo>
                <a:lnTo>
                  <a:pt x="0" y="0"/>
                </a:lnTo>
                <a:cubicBezTo>
                  <a:pt x="272" y="2328"/>
                  <a:pt x="986" y="3510"/>
                  <a:pt x="2707" y="4406"/>
                </a:cubicBezTo>
                <a:lnTo>
                  <a:pt x="0" y="4406"/>
                </a:lnTo>
                <a:close/>
              </a:path>
            </a:pathLst>
          </a:cu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2191365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6"/>
          <p:cNvSpPr/>
          <p:nvPr/>
        </p:nvSpPr>
        <p:spPr>
          <a:xfrm flipH="1">
            <a:off x="10473690" y="3449955"/>
            <a:ext cx="1718310" cy="3408045"/>
          </a:xfrm>
          <a:custGeom>
            <a:avLst/>
            <a:gdLst>
              <a:gd name="connsiteX0" fmla="*/ 0 w 2707"/>
              <a:gd name="connsiteY0" fmla="*/ 4406 h 4406"/>
              <a:gd name="connsiteX1" fmla="*/ 0 w 2707"/>
              <a:gd name="connsiteY1" fmla="*/ 0 h 4406"/>
              <a:gd name="connsiteX2" fmla="*/ 2707 w 2707"/>
              <a:gd name="connsiteY2" fmla="*/ 4406 h 4406"/>
              <a:gd name="connsiteX3" fmla="*/ 0 w 2707"/>
              <a:gd name="connsiteY3" fmla="*/ 4406 h 4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7" h="4406">
                <a:moveTo>
                  <a:pt x="0" y="4406"/>
                </a:moveTo>
                <a:lnTo>
                  <a:pt x="0" y="0"/>
                </a:lnTo>
                <a:cubicBezTo>
                  <a:pt x="272" y="2328"/>
                  <a:pt x="986" y="3510"/>
                  <a:pt x="2707" y="4406"/>
                </a:cubicBezTo>
                <a:lnTo>
                  <a:pt x="0" y="44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 5"/>
          <p:cNvSpPr/>
          <p:nvPr/>
        </p:nvSpPr>
        <p:spPr>
          <a:xfrm flipH="1">
            <a:off x="10473690" y="4060190"/>
            <a:ext cx="1718945" cy="2797810"/>
          </a:xfrm>
          <a:custGeom>
            <a:avLst/>
            <a:gdLst>
              <a:gd name="connsiteX0" fmla="*/ 0 w 2707"/>
              <a:gd name="connsiteY0" fmla="*/ 4406 h 4406"/>
              <a:gd name="connsiteX1" fmla="*/ 0 w 2707"/>
              <a:gd name="connsiteY1" fmla="*/ 0 h 4406"/>
              <a:gd name="connsiteX2" fmla="*/ 2707 w 2707"/>
              <a:gd name="connsiteY2" fmla="*/ 4406 h 4406"/>
              <a:gd name="connsiteX3" fmla="*/ 0 w 2707"/>
              <a:gd name="connsiteY3" fmla="*/ 4406 h 4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7" h="4406">
                <a:moveTo>
                  <a:pt x="0" y="4406"/>
                </a:moveTo>
                <a:lnTo>
                  <a:pt x="0" y="0"/>
                </a:lnTo>
                <a:cubicBezTo>
                  <a:pt x="272" y="2328"/>
                  <a:pt x="986" y="3510"/>
                  <a:pt x="2707" y="4406"/>
                </a:cubicBezTo>
                <a:lnTo>
                  <a:pt x="0" y="4406"/>
                </a:lnTo>
                <a:close/>
              </a:path>
            </a:pathLst>
          </a:cu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731821" y="2071479"/>
            <a:ext cx="603970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800" dirty="0">
                <a:solidFill>
                  <a:srgbClr val="12488D"/>
                </a:solidFill>
                <a:latin typeface="Noto Sans S Chinese Bold" panose="020B0800000000000000" charset="-122"/>
                <a:ea typeface="Noto Sans S Chinese Bold" panose="020B0800000000000000" charset="-122"/>
              </a:rPr>
              <a:t>本章结束</a:t>
            </a:r>
            <a:endParaRPr lang="en-US" altLang="zh-CN" sz="8800" dirty="0">
              <a:solidFill>
                <a:srgbClr val="12488D"/>
              </a:solidFill>
              <a:latin typeface="Noto Sans S Chinese Bold" panose="020B0800000000000000" charset="-122"/>
              <a:ea typeface="Noto Sans S Chinese Bold" panose="020B0800000000000000" charset="-122"/>
            </a:endParaRPr>
          </a:p>
          <a:p>
            <a:pPr algn="r"/>
            <a:r>
              <a:rPr lang="en-US" altLang="zh-CN" sz="8800" dirty="0">
                <a:solidFill>
                  <a:srgbClr val="12488D"/>
                </a:solidFill>
                <a:latin typeface="Noto Sans S Chinese Bold" panose="020B0800000000000000" charset="-122"/>
                <a:ea typeface="Noto Sans S Chinese Bold" panose="020B0800000000000000" charset="-122"/>
              </a:rPr>
              <a:t>Q&amp;A</a:t>
            </a:r>
          </a:p>
        </p:txBody>
      </p:sp>
      <p:sp>
        <p:nvSpPr>
          <p:cNvPr id="12" name="任意多边形 6"/>
          <p:cNvSpPr/>
          <p:nvPr/>
        </p:nvSpPr>
        <p:spPr>
          <a:xfrm flipV="1">
            <a:off x="0" y="24652"/>
            <a:ext cx="6368902" cy="6858000"/>
          </a:xfrm>
          <a:custGeom>
            <a:avLst/>
            <a:gdLst>
              <a:gd name="connsiteX0" fmla="*/ 0 w 2707"/>
              <a:gd name="connsiteY0" fmla="*/ 4406 h 4406"/>
              <a:gd name="connsiteX1" fmla="*/ 0 w 2707"/>
              <a:gd name="connsiteY1" fmla="*/ 0 h 4406"/>
              <a:gd name="connsiteX2" fmla="*/ 2707 w 2707"/>
              <a:gd name="connsiteY2" fmla="*/ 4406 h 4406"/>
              <a:gd name="connsiteX3" fmla="*/ 0 w 2707"/>
              <a:gd name="connsiteY3" fmla="*/ 4406 h 4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7" h="4406">
                <a:moveTo>
                  <a:pt x="0" y="4406"/>
                </a:moveTo>
                <a:lnTo>
                  <a:pt x="0" y="0"/>
                </a:lnTo>
                <a:cubicBezTo>
                  <a:pt x="272" y="2328"/>
                  <a:pt x="986" y="3510"/>
                  <a:pt x="2707" y="4406"/>
                </a:cubicBezTo>
                <a:lnTo>
                  <a:pt x="0" y="44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-2" y="4762459"/>
            <a:ext cx="12191365" cy="2096130"/>
          </a:xfrm>
          <a:prstGeom prst="rect">
            <a:avLst/>
          </a:prstGeom>
        </p:spPr>
      </p:pic>
      <p:pic>
        <p:nvPicPr>
          <p:cNvPr id="2" name="图片 1" descr="WeChat 圖片_2021040119134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430" y="-785957"/>
            <a:ext cx="2541905" cy="2390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8715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数据清洗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15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异常值的处理：消除“噪声”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识别异常值：业务法、</a:t>
            </a:r>
            <a:r>
              <a:rPr lang="en-US" altLang="zh-CN" sz="2000" dirty="0">
                <a:solidFill>
                  <a:srgbClr val="00518E"/>
                </a:solidFill>
              </a:rPr>
              <a:t>3sigma</a:t>
            </a:r>
            <a:r>
              <a:rPr lang="zh-CN" altLang="en-US" sz="2000" dirty="0">
                <a:solidFill>
                  <a:srgbClr val="00518E"/>
                </a:solidFill>
              </a:rPr>
              <a:t>原则、箱型图等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518E"/>
                </a:solidFill>
              </a:rPr>
              <a:t>3sigma</a:t>
            </a:r>
            <a:r>
              <a:rPr lang="zh-CN" altLang="en-US" sz="2000" dirty="0">
                <a:solidFill>
                  <a:srgbClr val="00518E"/>
                </a:solidFill>
              </a:rPr>
              <a:t>原则与箱型图例子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3A8AEA-7705-472C-9C6F-67DF0CC72B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43" y="2582492"/>
            <a:ext cx="5457463" cy="40930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8E2D9D-2332-4CE1-8C6F-58A6D7F7CC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3796" y="2582492"/>
            <a:ext cx="5457463" cy="4090914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225D9E7E-3342-4C38-806D-EC12F7E2B8BC}"/>
              </a:ext>
            </a:extLst>
          </p:cNvPr>
          <p:cNvSpPr/>
          <p:nvPr/>
        </p:nvSpPr>
        <p:spPr bwMode="auto">
          <a:xfrm>
            <a:off x="4360237" y="1962192"/>
            <a:ext cx="8226990" cy="3885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 anchor="t">
            <a:noAutofit/>
          </a:bodyPr>
          <a:lstStyle/>
          <a:p>
            <a:pPr lvl="0">
              <a:lnSpc>
                <a:spcPts val="2000"/>
              </a:lnSpc>
              <a:spcBef>
                <a:spcPct val="20000"/>
              </a:spcBef>
              <a:buClr>
                <a:srgbClr val="800080"/>
              </a:buClr>
              <a:buSzPct val="80000"/>
              <a:defRPr/>
            </a:pPr>
            <a:r>
              <a:rPr lang="zh-CN" altLang="en-US" sz="2000" kern="1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使用箱型图发现有些几个数据大的离谱</a:t>
            </a:r>
            <a:endParaRPr lang="en-US" altLang="zh-CN" sz="2000" kern="100" dirty="0">
              <a:solidFill>
                <a:schemeClr val="tx2">
                  <a:lumMod val="7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FF73E5F-E45C-4BBA-9720-1844607087C8}"/>
              </a:ext>
            </a:extLst>
          </p:cNvPr>
          <p:cNvSpPr/>
          <p:nvPr/>
        </p:nvSpPr>
        <p:spPr>
          <a:xfrm>
            <a:off x="2916578" y="3106804"/>
            <a:ext cx="590552" cy="13031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90E7840-720A-4D12-AB35-CF031004B2E6}"/>
              </a:ext>
            </a:extLst>
          </p:cNvPr>
          <p:cNvCxnSpPr>
            <a:cxnSpLocks/>
          </p:cNvCxnSpPr>
          <p:nvPr/>
        </p:nvCxnSpPr>
        <p:spPr>
          <a:xfrm flipH="1">
            <a:off x="3632989" y="2359705"/>
            <a:ext cx="1020034" cy="907511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6B13482C-F1BA-4AFE-90CF-374F8032D720}"/>
              </a:ext>
            </a:extLst>
          </p:cNvPr>
          <p:cNvSpPr/>
          <p:nvPr/>
        </p:nvSpPr>
        <p:spPr bwMode="auto">
          <a:xfrm>
            <a:off x="6779346" y="2658505"/>
            <a:ext cx="5011911" cy="3885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 anchor="t">
            <a:noAutofit/>
          </a:bodyPr>
          <a:lstStyle/>
          <a:p>
            <a:pPr lvl="0">
              <a:lnSpc>
                <a:spcPts val="2000"/>
              </a:lnSpc>
              <a:spcBef>
                <a:spcPct val="20000"/>
              </a:spcBef>
              <a:buClr>
                <a:srgbClr val="800080"/>
              </a:buClr>
              <a:buSzPct val="80000"/>
              <a:defRPr/>
            </a:pPr>
            <a:r>
              <a:rPr lang="zh-CN" altLang="en-US" sz="2000" kern="1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使用 </a:t>
            </a:r>
            <a:r>
              <a:rPr lang="en-US" altLang="zh-CN" sz="2000" kern="1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3 sigma </a:t>
            </a:r>
            <a:r>
              <a:rPr lang="zh-CN" altLang="en-US" sz="2000" kern="1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去除异常数据后</a:t>
            </a:r>
            <a:endParaRPr lang="en-US" altLang="zh-CN" sz="2000" kern="100" dirty="0">
              <a:solidFill>
                <a:schemeClr val="tx2">
                  <a:lumMod val="7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8917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数据清洗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异常值的处理：消除“噪声”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数据异常的处理方法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3A1B29-4885-47C4-83FB-C5EF2A6851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647" y="2185262"/>
            <a:ext cx="8514066" cy="39240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2034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数据清洗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116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异常值的处理：消除“噪声”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数据异常的处理方法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使用 </a:t>
            </a:r>
            <a:r>
              <a:rPr lang="en-US" altLang="zh-CN" sz="2000" dirty="0">
                <a:solidFill>
                  <a:srgbClr val="00518E"/>
                </a:solidFill>
              </a:rPr>
              <a:t>3sigma </a:t>
            </a:r>
            <a:r>
              <a:rPr lang="zh-CN" altLang="en-US" sz="2000" dirty="0">
                <a:solidFill>
                  <a:srgbClr val="00518E"/>
                </a:solidFill>
              </a:rPr>
              <a:t>识别并删除异常值例子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9B44D7-200D-462F-A4F5-3CCACBDDB3EE}"/>
              </a:ext>
            </a:extLst>
          </p:cNvPr>
          <p:cNvSpPr txBox="1"/>
          <p:nvPr/>
        </p:nvSpPr>
        <p:spPr>
          <a:xfrm>
            <a:off x="2511707" y="2212138"/>
            <a:ext cx="110538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# </a:t>
            </a:r>
            <a:r>
              <a:rPr lang="zh-CN" altLang="en-US" dirty="0"/>
              <a:t>删掉交易金额小于 </a:t>
            </a:r>
            <a:r>
              <a:rPr lang="en-US" altLang="zh-CN" dirty="0"/>
              <a:t>0 </a:t>
            </a:r>
            <a:r>
              <a:rPr lang="zh-CN" altLang="en-US" dirty="0"/>
              <a:t>的数据</a:t>
            </a:r>
          </a:p>
          <a:p>
            <a:r>
              <a:rPr lang="en-US" altLang="zh-CN" dirty="0"/>
              <a:t>print("</a:t>
            </a:r>
            <a:r>
              <a:rPr lang="zh-CN" altLang="en-US" dirty="0"/>
              <a:t>首先删掉交易金额小于 </a:t>
            </a:r>
            <a:r>
              <a:rPr lang="en-US" altLang="zh-CN" dirty="0"/>
              <a:t>0 </a:t>
            </a:r>
            <a:r>
              <a:rPr lang="zh-CN" altLang="en-US" dirty="0"/>
              <a:t>的数据</a:t>
            </a:r>
            <a:r>
              <a:rPr lang="en-US" altLang="zh-CN" dirty="0"/>
              <a:t>")</a:t>
            </a:r>
          </a:p>
          <a:p>
            <a:r>
              <a:rPr lang="en-US" altLang="zh-CN" dirty="0" err="1"/>
              <a:t>neg_index</a:t>
            </a:r>
            <a:r>
              <a:rPr lang="en-US" altLang="zh-CN" dirty="0"/>
              <a:t> = df["</a:t>
            </a:r>
            <a:r>
              <a:rPr lang="zh-CN" altLang="en-US" dirty="0"/>
              <a:t>交易金额</a:t>
            </a:r>
            <a:r>
              <a:rPr lang="en-US" altLang="zh-CN" dirty="0"/>
              <a:t>"] &lt; 0</a:t>
            </a:r>
          </a:p>
          <a:p>
            <a:r>
              <a:rPr lang="en-US" altLang="zh-CN" dirty="0"/>
              <a:t>df = df[~</a:t>
            </a:r>
            <a:r>
              <a:rPr lang="en-US" altLang="zh-CN" dirty="0" err="1"/>
              <a:t>neg_index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然后对这些数据进行正态分布拟合，求平均值和标准差</a:t>
            </a:r>
          </a:p>
          <a:p>
            <a:r>
              <a:rPr lang="en-US" altLang="zh-CN" dirty="0" err="1"/>
              <a:t>avg_val</a:t>
            </a:r>
            <a:r>
              <a:rPr lang="en-US" altLang="zh-CN" dirty="0"/>
              <a:t> = </a:t>
            </a:r>
            <a:r>
              <a:rPr lang="en-US" altLang="zh-CN" dirty="0" err="1"/>
              <a:t>np.average</a:t>
            </a:r>
            <a:r>
              <a:rPr lang="en-US" altLang="zh-CN" dirty="0"/>
              <a:t>(df["</a:t>
            </a:r>
            <a:r>
              <a:rPr lang="zh-CN" altLang="en-US" dirty="0"/>
              <a:t>交易金额</a:t>
            </a:r>
            <a:r>
              <a:rPr lang="en-US" altLang="zh-CN" dirty="0"/>
              <a:t>"])</a:t>
            </a:r>
          </a:p>
          <a:p>
            <a:r>
              <a:rPr lang="en-US" altLang="zh-CN" dirty="0" err="1"/>
              <a:t>std_val</a:t>
            </a:r>
            <a:r>
              <a:rPr lang="en-US" altLang="zh-CN" dirty="0"/>
              <a:t> = </a:t>
            </a:r>
            <a:r>
              <a:rPr lang="en-US" altLang="zh-CN" dirty="0" err="1"/>
              <a:t>np.std</a:t>
            </a:r>
            <a:r>
              <a:rPr lang="en-US" altLang="zh-CN" dirty="0"/>
              <a:t>(df["</a:t>
            </a:r>
            <a:r>
              <a:rPr lang="zh-CN" altLang="en-US" dirty="0"/>
              <a:t>交易金额</a:t>
            </a:r>
            <a:r>
              <a:rPr lang="en-US" altLang="zh-CN" dirty="0"/>
              <a:t>"])</a:t>
            </a:r>
          </a:p>
          <a:p>
            <a:r>
              <a:rPr lang="en-US" altLang="zh-CN" dirty="0"/>
              <a:t>print(f"</a:t>
            </a:r>
            <a:r>
              <a:rPr lang="zh-CN" altLang="en-US" dirty="0"/>
              <a:t>交易金额的平均值为：</a:t>
            </a:r>
            <a:r>
              <a:rPr lang="en-US" altLang="zh-CN" dirty="0"/>
              <a:t>{</a:t>
            </a:r>
            <a:r>
              <a:rPr lang="en-US" altLang="zh-CN" dirty="0" err="1"/>
              <a:t>avg_val</a:t>
            </a:r>
            <a:r>
              <a:rPr lang="en-US" altLang="zh-CN" dirty="0"/>
              <a:t>}</a:t>
            </a:r>
            <a:r>
              <a:rPr lang="zh-CN" altLang="en-US" dirty="0"/>
              <a:t>，标准差为：</a:t>
            </a:r>
            <a:r>
              <a:rPr lang="en-US" altLang="zh-CN" dirty="0"/>
              <a:t>{</a:t>
            </a:r>
            <a:r>
              <a:rPr lang="en-US" altLang="zh-CN" dirty="0" err="1"/>
              <a:t>std_val</a:t>
            </a:r>
            <a:r>
              <a:rPr lang="en-US" altLang="zh-CN" dirty="0"/>
              <a:t>}")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基于 </a:t>
            </a:r>
            <a:r>
              <a:rPr lang="en-US" altLang="zh-CN" dirty="0"/>
              <a:t>3 sigma </a:t>
            </a:r>
            <a:r>
              <a:rPr lang="zh-CN" altLang="en-US" dirty="0"/>
              <a:t>原则，删除 </a:t>
            </a:r>
            <a:r>
              <a:rPr lang="en-US" altLang="zh-CN" dirty="0"/>
              <a:t>[avg - 3 * std, avg + 3 * std] </a:t>
            </a:r>
            <a:r>
              <a:rPr lang="zh-CN" altLang="en-US" dirty="0"/>
              <a:t>外的数据</a:t>
            </a:r>
          </a:p>
          <a:p>
            <a:r>
              <a:rPr lang="en-US" altLang="zh-CN" dirty="0" err="1"/>
              <a:t>upper_bound</a:t>
            </a:r>
            <a:r>
              <a:rPr lang="en-US" altLang="zh-CN" dirty="0"/>
              <a:t> = </a:t>
            </a:r>
            <a:r>
              <a:rPr lang="en-US" altLang="zh-CN" dirty="0" err="1"/>
              <a:t>avg_val</a:t>
            </a:r>
            <a:r>
              <a:rPr lang="en-US" altLang="zh-CN" dirty="0"/>
              <a:t> + 3 * </a:t>
            </a:r>
            <a:r>
              <a:rPr lang="en-US" altLang="zh-CN" dirty="0" err="1"/>
              <a:t>std_val</a:t>
            </a:r>
            <a:endParaRPr lang="en-US" altLang="zh-CN" dirty="0"/>
          </a:p>
          <a:p>
            <a:r>
              <a:rPr lang="en-US" altLang="zh-CN" dirty="0" err="1"/>
              <a:t>lower_bound</a:t>
            </a:r>
            <a:r>
              <a:rPr lang="en-US" altLang="zh-CN" dirty="0"/>
              <a:t> = </a:t>
            </a:r>
            <a:r>
              <a:rPr lang="en-US" altLang="zh-CN" dirty="0" err="1"/>
              <a:t>avg_val</a:t>
            </a:r>
            <a:r>
              <a:rPr lang="en-US" altLang="zh-CN" dirty="0"/>
              <a:t> - 3 * </a:t>
            </a:r>
            <a:r>
              <a:rPr lang="en-US" altLang="zh-CN" dirty="0" err="1"/>
              <a:t>std_val</a:t>
            </a:r>
            <a:endParaRPr lang="en-US" altLang="zh-CN" dirty="0"/>
          </a:p>
          <a:p>
            <a:r>
              <a:rPr lang="en-US" altLang="zh-CN" dirty="0" err="1"/>
              <a:t>drop_index</a:t>
            </a:r>
            <a:r>
              <a:rPr lang="en-US" altLang="zh-CN" dirty="0"/>
              <a:t> = (df["</a:t>
            </a:r>
            <a:r>
              <a:rPr lang="zh-CN" altLang="en-US" dirty="0"/>
              <a:t>交易金额</a:t>
            </a:r>
            <a:r>
              <a:rPr lang="en-US" altLang="zh-CN" dirty="0"/>
              <a:t>"] &lt; </a:t>
            </a:r>
            <a:r>
              <a:rPr lang="en-US" altLang="zh-CN" dirty="0" err="1"/>
              <a:t>lower_bound</a:t>
            </a:r>
            <a:r>
              <a:rPr lang="en-US" altLang="zh-CN" dirty="0"/>
              <a:t>) | (df["</a:t>
            </a:r>
            <a:r>
              <a:rPr lang="zh-CN" altLang="en-US" dirty="0"/>
              <a:t>交易金额</a:t>
            </a:r>
            <a:r>
              <a:rPr lang="en-US" altLang="zh-CN" dirty="0"/>
              <a:t>"] &gt; </a:t>
            </a:r>
            <a:r>
              <a:rPr lang="en-US" altLang="zh-CN" dirty="0" err="1"/>
              <a:t>upper_bound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new_df_2 = df[~</a:t>
            </a:r>
            <a:r>
              <a:rPr lang="en-US" altLang="zh-CN" dirty="0" err="1"/>
              <a:t>drop_index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来看看去异后箱线图</a:t>
            </a:r>
          </a:p>
          <a:p>
            <a:r>
              <a:rPr lang="en-US" altLang="zh-CN" dirty="0"/>
              <a:t>new_df_2.boxplot("</a:t>
            </a:r>
            <a:r>
              <a:rPr lang="zh-CN" altLang="en-US" dirty="0"/>
              <a:t>交易金额</a:t>
            </a:r>
            <a:r>
              <a:rPr lang="en-US" altLang="zh-CN" dirty="0"/>
              <a:t>")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DA01831-92D9-4940-933A-8C9B6D25BCEB}"/>
              </a:ext>
            </a:extLst>
          </p:cNvPr>
          <p:cNvSpPr txBox="1"/>
          <p:nvPr/>
        </p:nvSpPr>
        <p:spPr>
          <a:xfrm>
            <a:off x="5693538" y="966352"/>
            <a:ext cx="4690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('./</a:t>
            </a:r>
            <a:r>
              <a:rPr lang="zh-CN" altLang="en-US" dirty="0"/>
              <a:t>我的数据</a:t>
            </a:r>
            <a:r>
              <a:rPr lang="en-US" altLang="zh-CN" dirty="0"/>
              <a:t>.csv’)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假设发现 </a:t>
            </a:r>
            <a:r>
              <a:rPr lang="en-US" altLang="zh-CN" dirty="0"/>
              <a:t>"</a:t>
            </a:r>
            <a:r>
              <a:rPr lang="zh-CN" altLang="en-US" dirty="0"/>
              <a:t>交易金额</a:t>
            </a:r>
            <a:r>
              <a:rPr lang="en-US" altLang="zh-CN" dirty="0"/>
              <a:t>" </a:t>
            </a:r>
            <a:r>
              <a:rPr lang="zh-CN" altLang="en-US" dirty="0"/>
              <a:t>有问题，绘制箱线图</a:t>
            </a:r>
          </a:p>
          <a:p>
            <a:r>
              <a:rPr lang="en-US" altLang="zh-CN" dirty="0" err="1"/>
              <a:t>df.boxplot</a:t>
            </a:r>
            <a:r>
              <a:rPr lang="en-US" altLang="zh-CN" dirty="0"/>
              <a:t>("</a:t>
            </a:r>
            <a:r>
              <a:rPr lang="zh-CN" altLang="en-US" dirty="0"/>
              <a:t>交易金额</a:t>
            </a:r>
            <a:r>
              <a:rPr lang="en-US" altLang="zh-CN" dirty="0"/>
              <a:t>")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5924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29" y="522508"/>
            <a:ext cx="66899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特征工程（</a:t>
            </a:r>
            <a:r>
              <a:rPr lang="en-US" altLang="zh-CN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Feature Engineering</a:t>
            </a: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1376680" y="1045728"/>
            <a:ext cx="9438640" cy="412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特征编码：让计算机更好地理解数据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序号编码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独热编码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离散化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特征缩放的定义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特征缩放的作用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特征缩放的方法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lvl="1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特征生成：充分挖掘数据背后的信息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lvl="2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765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3467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回顾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E9D9A9-E855-4203-ADD0-6957E407478B}"/>
              </a:ext>
            </a:extLst>
          </p:cNvPr>
          <p:cNvSpPr txBox="1"/>
          <p:nvPr/>
        </p:nvSpPr>
        <p:spPr>
          <a:xfrm>
            <a:off x="561974" y="1044478"/>
            <a:ext cx="7765949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518E"/>
                </a:solidFill>
              </a:rPr>
              <a:t>与业务数据第一次接触</a:t>
            </a:r>
            <a:endParaRPr lang="en-US" altLang="zh-CN" sz="2400" b="1" dirty="0">
              <a:solidFill>
                <a:srgbClr val="00518E"/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决定了要做什么：业务问题抽象 </a:t>
            </a:r>
            <a:r>
              <a:rPr lang="en-US" altLang="zh-CN" sz="2000" dirty="0">
                <a:solidFill>
                  <a:srgbClr val="00518E"/>
                </a:solidFill>
              </a:rPr>
              <a:t>&amp; </a:t>
            </a:r>
            <a:r>
              <a:rPr lang="zh-CN" altLang="en-US" sz="2000" dirty="0">
                <a:solidFill>
                  <a:srgbClr val="00518E"/>
                </a:solidFill>
              </a:rPr>
              <a:t>定义标签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了解数据的样貌：数据探索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518E"/>
                </a:solidFill>
              </a:rPr>
              <a:t>违约</a:t>
            </a:r>
            <a:r>
              <a:rPr lang="en-US" altLang="zh-CN" sz="2400" b="1" dirty="0">
                <a:solidFill>
                  <a:srgbClr val="00518E"/>
                </a:solidFill>
              </a:rPr>
              <a:t>: What and How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特征与标签相关性分析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48009B-BE9A-4980-9F4D-070C6842F830}"/>
              </a:ext>
            </a:extLst>
          </p:cNvPr>
          <p:cNvSpPr/>
          <p:nvPr/>
        </p:nvSpPr>
        <p:spPr>
          <a:xfrm>
            <a:off x="8327923" y="1537448"/>
            <a:ext cx="2605549" cy="904568"/>
          </a:xfrm>
          <a:prstGeom prst="rect">
            <a:avLst/>
          </a:prstGeom>
          <a:noFill/>
          <a:ln w="19050">
            <a:solidFill>
              <a:srgbClr val="124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直观的感受数据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307704-5E6F-4B85-8271-0BCA83D594AC}"/>
              </a:ext>
            </a:extLst>
          </p:cNvPr>
          <p:cNvSpPr/>
          <p:nvPr/>
        </p:nvSpPr>
        <p:spPr>
          <a:xfrm>
            <a:off x="8327923" y="3350304"/>
            <a:ext cx="2605549" cy="904568"/>
          </a:xfrm>
          <a:prstGeom prst="rect">
            <a:avLst/>
          </a:prstGeom>
          <a:noFill/>
          <a:ln w="19050">
            <a:solidFill>
              <a:srgbClr val="124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不同数据之间的关系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B0DA763-46D5-4DFF-ACBF-76E945322B8A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9630698" y="2442016"/>
            <a:ext cx="0" cy="908288"/>
          </a:xfrm>
          <a:prstGeom prst="straightConnector1">
            <a:avLst/>
          </a:prstGeom>
          <a:noFill/>
          <a:ln w="31750">
            <a:solidFill>
              <a:srgbClr val="12488E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72378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15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离散化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序号编码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独热编码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11D09BF0-2026-4793-82A7-3FF5154D5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16120" b="13104"/>
          <a:stretch/>
        </p:blipFill>
        <p:spPr bwMode="auto">
          <a:xfrm>
            <a:off x="335278" y="3106805"/>
            <a:ext cx="5461000" cy="269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F0FE86-B149-4003-B8F7-187AF945CD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2800" y="1843594"/>
            <a:ext cx="5715000" cy="24359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8102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3753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离散化，也称为“分箱”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算法需要</a:t>
            </a: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离散化的特征相对于连续型特征更易理解，更接近知识层面的表达</a:t>
            </a: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可以有效的克服数据中隐藏的缺陷，使模型结果更加稳定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分箱的依据有很多，可以是：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等频分箱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等距分箱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聚类分箱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9354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离散化，也称为“分箱”     </a:t>
            </a:r>
            <a:r>
              <a:rPr lang="zh-CN" altLang="en-US" sz="2000" dirty="0">
                <a:solidFill>
                  <a:srgbClr val="FF0000"/>
                </a:solidFill>
              </a:rPr>
              <a:t>以下三种一维数据，适合那种分箱？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A983B5-37C1-4D2B-8A69-3CA6F4B11D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024" y="1844921"/>
            <a:ext cx="9311951" cy="17441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B683DC5-DF7F-490A-BFBA-20DA6D67B3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8880" y="3589119"/>
            <a:ext cx="9094237" cy="15080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9F4B23-94D7-4C33-8C37-165D59A8CD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4143" y="5097180"/>
            <a:ext cx="9311951" cy="16156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4352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离散化，也称为“分箱”     </a:t>
            </a:r>
            <a:r>
              <a:rPr lang="zh-CN" altLang="en-US" sz="2000" dirty="0">
                <a:solidFill>
                  <a:srgbClr val="FF0000"/>
                </a:solidFill>
              </a:rPr>
              <a:t>以下三种一维数据，适合那种分箱？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A983B5-37C1-4D2B-8A69-3CA6F4B11D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024" y="1844921"/>
            <a:ext cx="9311951" cy="17441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B683DC5-DF7F-490A-BFBA-20DA6D67B3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8880" y="3589119"/>
            <a:ext cx="9094237" cy="15080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9F4B23-94D7-4C33-8C37-165D59A8CD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4143" y="5097180"/>
            <a:ext cx="9311951" cy="161569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F9DC961-C1C7-4C2E-82D0-74887E55E025}"/>
              </a:ext>
            </a:extLst>
          </p:cNvPr>
          <p:cNvSpPr txBox="1"/>
          <p:nvPr/>
        </p:nvSpPr>
        <p:spPr>
          <a:xfrm>
            <a:off x="-642377" y="2525595"/>
            <a:ext cx="6134876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20000"/>
              </a:lnSpc>
            </a:pPr>
            <a:r>
              <a:rPr lang="zh-CN" altLang="en-US" sz="1800" dirty="0">
                <a:solidFill>
                  <a:srgbClr val="00518E"/>
                </a:solidFill>
              </a:rPr>
              <a:t>等距分箱</a:t>
            </a:r>
            <a:endParaRPr lang="en-US" altLang="zh-CN" sz="1800" dirty="0">
              <a:solidFill>
                <a:srgbClr val="00518E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389E91-7D4F-4072-B309-8445E116C7BE}"/>
              </a:ext>
            </a:extLst>
          </p:cNvPr>
          <p:cNvSpPr txBox="1"/>
          <p:nvPr/>
        </p:nvSpPr>
        <p:spPr>
          <a:xfrm>
            <a:off x="-623448" y="4190612"/>
            <a:ext cx="6134876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20000"/>
              </a:lnSpc>
            </a:pPr>
            <a:r>
              <a:rPr lang="zh-CN" altLang="en-US" sz="1800" dirty="0">
                <a:solidFill>
                  <a:srgbClr val="00518E"/>
                </a:solidFill>
              </a:rPr>
              <a:t>等频分箱</a:t>
            </a:r>
            <a:endParaRPr lang="en-US" altLang="zh-CN" sz="1800" dirty="0">
              <a:solidFill>
                <a:srgbClr val="00518E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AD6ED53-793E-4AA6-A2E8-2890DFFCE1BD}"/>
              </a:ext>
            </a:extLst>
          </p:cNvPr>
          <p:cNvSpPr txBox="1"/>
          <p:nvPr/>
        </p:nvSpPr>
        <p:spPr>
          <a:xfrm>
            <a:off x="-623448" y="5812272"/>
            <a:ext cx="6134876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20000"/>
              </a:lnSpc>
            </a:pPr>
            <a:r>
              <a:rPr lang="zh-CN" altLang="en-US" sz="1800" dirty="0">
                <a:solidFill>
                  <a:srgbClr val="00518E"/>
                </a:solidFill>
              </a:rPr>
              <a:t>聚类分箱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0499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离散化，也称为“分箱”     </a:t>
            </a:r>
            <a:r>
              <a:rPr lang="zh-CN" altLang="en-US" sz="2000" dirty="0">
                <a:solidFill>
                  <a:srgbClr val="FF0000"/>
                </a:solidFill>
              </a:rPr>
              <a:t>以下三种一维数据，适合那种分箱？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A983B5-37C1-4D2B-8A69-3CA6F4B11D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024" y="1844921"/>
            <a:ext cx="9311951" cy="17441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F9DC961-C1C7-4C2E-82D0-74887E55E025}"/>
              </a:ext>
            </a:extLst>
          </p:cNvPr>
          <p:cNvSpPr txBox="1"/>
          <p:nvPr/>
        </p:nvSpPr>
        <p:spPr>
          <a:xfrm>
            <a:off x="-642377" y="2525595"/>
            <a:ext cx="6134876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20000"/>
              </a:lnSpc>
            </a:pPr>
            <a:r>
              <a:rPr lang="zh-CN" altLang="en-US" sz="1800" dirty="0">
                <a:solidFill>
                  <a:srgbClr val="00518E"/>
                </a:solidFill>
              </a:rPr>
              <a:t>等距分箱</a:t>
            </a:r>
            <a:endParaRPr lang="en-US" altLang="zh-CN" sz="1800" dirty="0">
              <a:solidFill>
                <a:srgbClr val="00518E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C539FC1-3D11-464F-A5B0-4F6B747328BD}"/>
              </a:ext>
            </a:extLst>
          </p:cNvPr>
          <p:cNvSpPr txBox="1"/>
          <p:nvPr/>
        </p:nvSpPr>
        <p:spPr>
          <a:xfrm>
            <a:off x="561974" y="4080382"/>
            <a:ext cx="6134876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20000"/>
              </a:lnSpc>
            </a:pPr>
            <a:r>
              <a:rPr lang="zh-CN" altLang="en-US" dirty="0">
                <a:solidFill>
                  <a:srgbClr val="00518E"/>
                </a:solidFill>
              </a:rPr>
              <a:t>分成按照固定距离分成一个一个箱子。</a:t>
            </a:r>
            <a:endParaRPr lang="en-US" altLang="zh-CN" sz="1800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4429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离散化，也称为“分箱”     </a:t>
            </a:r>
            <a:r>
              <a:rPr lang="zh-CN" altLang="en-US" sz="2000" dirty="0">
                <a:solidFill>
                  <a:srgbClr val="FF0000"/>
                </a:solidFill>
              </a:rPr>
              <a:t>以下三种一维数据，适合那种分箱？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A983B5-37C1-4D2B-8A69-3CA6F4B11D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024" y="1844921"/>
            <a:ext cx="9311951" cy="17441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F9DC961-C1C7-4C2E-82D0-74887E55E025}"/>
              </a:ext>
            </a:extLst>
          </p:cNvPr>
          <p:cNvSpPr txBox="1"/>
          <p:nvPr/>
        </p:nvSpPr>
        <p:spPr>
          <a:xfrm>
            <a:off x="-642377" y="2525595"/>
            <a:ext cx="6134876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20000"/>
              </a:lnSpc>
            </a:pPr>
            <a:r>
              <a:rPr lang="zh-CN" altLang="en-US" sz="1800" dirty="0">
                <a:solidFill>
                  <a:srgbClr val="00518E"/>
                </a:solidFill>
              </a:rPr>
              <a:t>等距分箱</a:t>
            </a:r>
            <a:endParaRPr lang="en-US" altLang="zh-CN" sz="1800" dirty="0">
              <a:solidFill>
                <a:srgbClr val="00518E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C539FC1-3D11-464F-A5B0-4F6B747328BD}"/>
              </a:ext>
            </a:extLst>
          </p:cNvPr>
          <p:cNvSpPr txBox="1"/>
          <p:nvPr/>
        </p:nvSpPr>
        <p:spPr>
          <a:xfrm>
            <a:off x="561974" y="4080382"/>
            <a:ext cx="6134876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20000"/>
              </a:lnSpc>
            </a:pPr>
            <a:r>
              <a:rPr lang="zh-CN" altLang="en-US" dirty="0">
                <a:solidFill>
                  <a:srgbClr val="00518E"/>
                </a:solidFill>
              </a:rPr>
              <a:t>分成按照固定距离分成一个一个箱子。</a:t>
            </a:r>
            <a:endParaRPr lang="en-US" altLang="zh-CN" sz="1800" dirty="0">
              <a:solidFill>
                <a:srgbClr val="00518E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436061-F617-4DC9-848B-DA70CB6AB7C8}"/>
              </a:ext>
            </a:extLst>
          </p:cNvPr>
          <p:cNvSpPr/>
          <p:nvPr/>
        </p:nvSpPr>
        <p:spPr>
          <a:xfrm>
            <a:off x="2365673" y="2034541"/>
            <a:ext cx="974427" cy="133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710A00B-ED45-4E3C-AEF3-A143E1678D12}"/>
              </a:ext>
            </a:extLst>
          </p:cNvPr>
          <p:cNvSpPr/>
          <p:nvPr/>
        </p:nvSpPr>
        <p:spPr>
          <a:xfrm>
            <a:off x="3340100" y="2034541"/>
            <a:ext cx="974427" cy="133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B0A376D-789C-4340-BD3C-CE079C6194CE}"/>
              </a:ext>
            </a:extLst>
          </p:cNvPr>
          <p:cNvSpPr/>
          <p:nvPr/>
        </p:nvSpPr>
        <p:spPr>
          <a:xfrm>
            <a:off x="4314527" y="2034541"/>
            <a:ext cx="974427" cy="133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83DB6BD-8B99-409A-AB89-80529684EB76}"/>
              </a:ext>
            </a:extLst>
          </p:cNvPr>
          <p:cNvSpPr/>
          <p:nvPr/>
        </p:nvSpPr>
        <p:spPr>
          <a:xfrm>
            <a:off x="5288954" y="2034541"/>
            <a:ext cx="974427" cy="133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EF38F1-7F99-4A69-AD49-FAC2FD3A91DE}"/>
              </a:ext>
            </a:extLst>
          </p:cNvPr>
          <p:cNvSpPr/>
          <p:nvPr/>
        </p:nvSpPr>
        <p:spPr>
          <a:xfrm>
            <a:off x="6263381" y="2034541"/>
            <a:ext cx="974427" cy="133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AC113C9-9C29-40DF-8132-FD470088EB7F}"/>
              </a:ext>
            </a:extLst>
          </p:cNvPr>
          <p:cNvSpPr/>
          <p:nvPr/>
        </p:nvSpPr>
        <p:spPr>
          <a:xfrm>
            <a:off x="7237549" y="2034541"/>
            <a:ext cx="974427" cy="133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3A0EFE-C1E2-481D-82B6-34049179A425}"/>
              </a:ext>
            </a:extLst>
          </p:cNvPr>
          <p:cNvSpPr/>
          <p:nvPr/>
        </p:nvSpPr>
        <p:spPr>
          <a:xfrm>
            <a:off x="8211717" y="2034541"/>
            <a:ext cx="974427" cy="133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A12CB43-0104-48FD-A223-F68C4BEA11E1}"/>
              </a:ext>
            </a:extLst>
          </p:cNvPr>
          <p:cNvSpPr/>
          <p:nvPr/>
        </p:nvSpPr>
        <p:spPr>
          <a:xfrm>
            <a:off x="9185626" y="2034541"/>
            <a:ext cx="974427" cy="133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2211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离散化，也称为“分箱”  等距分箱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比如我么们可以对年龄分箱</a:t>
            </a:r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31D03E5B-BFA1-4D4D-AA54-066EAB49E8E9}"/>
              </a:ext>
            </a:extLst>
          </p:cNvPr>
          <p:cNvGraphicFramePr>
            <a:graphicFrameLocks noGrp="1"/>
          </p:cNvGraphicFramePr>
          <p:nvPr/>
        </p:nvGraphicFramePr>
        <p:xfrm>
          <a:off x="578230" y="3104689"/>
          <a:ext cx="2943301" cy="22288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165">
                  <a:extLst>
                    <a:ext uri="{9D8B030D-6E8A-4147-A177-3AD203B41FA5}">
                      <a16:colId xmlns:a16="http://schemas.microsoft.com/office/drawing/2014/main" val="4021820270"/>
                    </a:ext>
                  </a:extLst>
                </a:gridCol>
                <a:gridCol w="1999136">
                  <a:extLst>
                    <a:ext uri="{9D8B030D-6E8A-4147-A177-3AD203B41FA5}">
                      <a16:colId xmlns:a16="http://schemas.microsoft.com/office/drawing/2014/main" val="2192845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Index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age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13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42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2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41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…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…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929565"/>
                  </a:ext>
                </a:extLst>
              </a:tr>
              <a:tr h="3746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10000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53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AF7347F-8BD1-40BC-A3E1-F45DBAF1F0E3}"/>
              </a:ext>
            </a:extLst>
          </p:cNvPr>
          <p:cNvSpPr txBox="1"/>
          <p:nvPr/>
        </p:nvSpPr>
        <p:spPr>
          <a:xfrm>
            <a:off x="4541342" y="3725357"/>
            <a:ext cx="6410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连续值分成 </a:t>
            </a:r>
            <a:r>
              <a:rPr lang="en-US" altLang="zh-CN" sz="2000" dirty="0"/>
              <a:t>n </a:t>
            </a:r>
            <a:r>
              <a:rPr lang="zh-CN" altLang="en-US" sz="2000" dirty="0"/>
              <a:t>箱，比如这里分成 </a:t>
            </a:r>
            <a:r>
              <a:rPr lang="en-US" altLang="zh-CN" sz="2000" dirty="0"/>
              <a:t>6 </a:t>
            </a:r>
            <a:r>
              <a:rPr lang="zh-CN" altLang="en-US" sz="2000" dirty="0"/>
              <a:t>箱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5B8344-4140-435E-A7E6-A51A751CB430}"/>
              </a:ext>
            </a:extLst>
          </p:cNvPr>
          <p:cNvSpPr/>
          <p:nvPr/>
        </p:nvSpPr>
        <p:spPr>
          <a:xfrm>
            <a:off x="1817831" y="3132640"/>
            <a:ext cx="1390650" cy="2125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E522AE3-EDA5-4881-8E09-4A64939AE7D5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328426" y="3925412"/>
            <a:ext cx="1212916" cy="107208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78755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31D03E5B-BFA1-4D4D-AA54-066EAB49E8E9}"/>
              </a:ext>
            </a:extLst>
          </p:cNvPr>
          <p:cNvGraphicFramePr>
            <a:graphicFrameLocks noGrp="1"/>
          </p:cNvGraphicFramePr>
          <p:nvPr/>
        </p:nvGraphicFramePr>
        <p:xfrm>
          <a:off x="578230" y="3104689"/>
          <a:ext cx="2943301" cy="22288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165">
                  <a:extLst>
                    <a:ext uri="{9D8B030D-6E8A-4147-A177-3AD203B41FA5}">
                      <a16:colId xmlns:a16="http://schemas.microsoft.com/office/drawing/2014/main" val="4021820270"/>
                    </a:ext>
                  </a:extLst>
                </a:gridCol>
                <a:gridCol w="1999136">
                  <a:extLst>
                    <a:ext uri="{9D8B030D-6E8A-4147-A177-3AD203B41FA5}">
                      <a16:colId xmlns:a16="http://schemas.microsoft.com/office/drawing/2014/main" val="2192845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Index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age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13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42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2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41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…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…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929565"/>
                  </a:ext>
                </a:extLst>
              </a:tr>
              <a:tr h="3746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10000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53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AF7347F-8BD1-40BC-A3E1-F45DBAF1F0E3}"/>
              </a:ext>
            </a:extLst>
          </p:cNvPr>
          <p:cNvSpPr txBox="1"/>
          <p:nvPr/>
        </p:nvSpPr>
        <p:spPr>
          <a:xfrm>
            <a:off x="4541342" y="3725357"/>
            <a:ext cx="6410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连续值分成 </a:t>
            </a:r>
            <a:r>
              <a:rPr lang="en-US" altLang="zh-CN" sz="2000" dirty="0"/>
              <a:t>n </a:t>
            </a:r>
            <a:r>
              <a:rPr lang="zh-CN" altLang="en-US" sz="2000" dirty="0"/>
              <a:t>箱，比如这里分成 </a:t>
            </a:r>
            <a:r>
              <a:rPr lang="en-US" altLang="zh-CN" sz="2000" dirty="0"/>
              <a:t>6 </a:t>
            </a:r>
            <a:r>
              <a:rPr lang="zh-CN" altLang="en-US" sz="2000" dirty="0"/>
              <a:t>箱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5B8344-4140-435E-A7E6-A51A751CB430}"/>
              </a:ext>
            </a:extLst>
          </p:cNvPr>
          <p:cNvSpPr/>
          <p:nvPr/>
        </p:nvSpPr>
        <p:spPr>
          <a:xfrm>
            <a:off x="1817831" y="3132640"/>
            <a:ext cx="1390650" cy="2125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E522AE3-EDA5-4881-8E09-4A64939AE7D5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328426" y="3925412"/>
            <a:ext cx="1212916" cy="107208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DA37535-D053-49AA-920A-4E0343DDBEAD}"/>
              </a:ext>
            </a:extLst>
          </p:cNvPr>
          <p:cNvSpPr txBox="1"/>
          <p:nvPr/>
        </p:nvSpPr>
        <p:spPr>
          <a:xfrm>
            <a:off x="4228292" y="4125467"/>
            <a:ext cx="34067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{</a:t>
            </a:r>
          </a:p>
          <a:p>
            <a:r>
              <a:rPr lang="en-US" altLang="zh-CN" sz="2000" dirty="0"/>
              <a:t>    x </a:t>
            </a:r>
            <a:r>
              <a:rPr lang="zh-CN" altLang="en-US" sz="2000" dirty="0"/>
              <a:t>≤ </a:t>
            </a:r>
            <a:r>
              <a:rPr lang="en-US" altLang="zh-CN" sz="2000" dirty="0"/>
              <a:t>18 :         0,</a:t>
            </a:r>
          </a:p>
          <a:p>
            <a:r>
              <a:rPr lang="en-US" altLang="zh-CN" sz="2000" dirty="0"/>
              <a:t>    18</a:t>
            </a:r>
            <a:r>
              <a:rPr lang="zh-CN" altLang="en-US" sz="2000" dirty="0"/>
              <a:t> </a:t>
            </a:r>
            <a:r>
              <a:rPr lang="en-US" altLang="zh-CN" sz="2000" dirty="0"/>
              <a:t>&lt;</a:t>
            </a:r>
            <a:r>
              <a:rPr lang="zh-CN" altLang="en-US" sz="2000" dirty="0"/>
              <a:t> </a:t>
            </a:r>
            <a:r>
              <a:rPr lang="en-US" altLang="zh-CN" sz="2000" dirty="0"/>
              <a:t>x </a:t>
            </a:r>
            <a:r>
              <a:rPr lang="zh-CN" altLang="en-US" sz="2000" dirty="0"/>
              <a:t>≤ </a:t>
            </a:r>
            <a:r>
              <a:rPr lang="en-US" altLang="zh-CN" sz="2000" dirty="0"/>
              <a:t>23 : 1,</a:t>
            </a:r>
          </a:p>
          <a:p>
            <a:r>
              <a:rPr lang="en-US" altLang="zh-CN" sz="2000" dirty="0"/>
              <a:t>    23</a:t>
            </a:r>
            <a:r>
              <a:rPr lang="zh-CN" altLang="en-US" sz="2000" dirty="0"/>
              <a:t> </a:t>
            </a:r>
            <a:r>
              <a:rPr lang="en-US" altLang="zh-CN" sz="2000" dirty="0"/>
              <a:t>&lt;</a:t>
            </a:r>
            <a:r>
              <a:rPr lang="zh-CN" altLang="en-US" sz="2000" dirty="0"/>
              <a:t> </a:t>
            </a:r>
            <a:r>
              <a:rPr lang="en-US" altLang="zh-CN" sz="2000" dirty="0"/>
              <a:t>x </a:t>
            </a:r>
            <a:r>
              <a:rPr lang="zh-CN" altLang="en-US" sz="2000" dirty="0"/>
              <a:t>≤ </a:t>
            </a:r>
            <a:r>
              <a:rPr lang="en-US" altLang="zh-CN" sz="2000" dirty="0"/>
              <a:t>35 : 2,</a:t>
            </a:r>
          </a:p>
          <a:p>
            <a:r>
              <a:rPr lang="en-US" altLang="zh-CN" sz="2000" dirty="0"/>
              <a:t>    35</a:t>
            </a:r>
            <a:r>
              <a:rPr lang="zh-CN" altLang="en-US" sz="2000" dirty="0"/>
              <a:t> </a:t>
            </a:r>
            <a:r>
              <a:rPr lang="en-US" altLang="zh-CN" sz="2000" dirty="0"/>
              <a:t>&lt;</a:t>
            </a:r>
            <a:r>
              <a:rPr lang="zh-CN" altLang="en-US" sz="2000" dirty="0"/>
              <a:t> </a:t>
            </a:r>
            <a:r>
              <a:rPr lang="en-US" altLang="zh-CN" sz="2000" dirty="0"/>
              <a:t>x </a:t>
            </a:r>
            <a:r>
              <a:rPr lang="zh-CN" altLang="en-US" sz="2000" dirty="0"/>
              <a:t>≤ </a:t>
            </a:r>
            <a:r>
              <a:rPr lang="en-US" altLang="zh-CN" sz="2000" dirty="0"/>
              <a:t>50 : 3,</a:t>
            </a:r>
          </a:p>
          <a:p>
            <a:r>
              <a:rPr lang="en-US" altLang="zh-CN" sz="2000" dirty="0"/>
              <a:t>    50</a:t>
            </a:r>
            <a:r>
              <a:rPr lang="zh-CN" altLang="en-US" sz="2000" dirty="0"/>
              <a:t> </a:t>
            </a:r>
            <a:r>
              <a:rPr lang="en-US" altLang="zh-CN" sz="2000" dirty="0"/>
              <a:t>&lt;</a:t>
            </a:r>
            <a:r>
              <a:rPr lang="zh-CN" altLang="en-US" sz="2000" dirty="0"/>
              <a:t> </a:t>
            </a:r>
            <a:r>
              <a:rPr lang="en-US" altLang="zh-CN" sz="2000" dirty="0"/>
              <a:t>x </a:t>
            </a:r>
            <a:r>
              <a:rPr lang="zh-CN" altLang="en-US" sz="2000" dirty="0"/>
              <a:t>≤ </a:t>
            </a:r>
            <a:r>
              <a:rPr lang="en-US" altLang="zh-CN" sz="2000" dirty="0"/>
              <a:t>65 : 4,</a:t>
            </a:r>
          </a:p>
          <a:p>
            <a:r>
              <a:rPr lang="en-US" altLang="zh-CN" sz="2000" dirty="0"/>
              <a:t>    65</a:t>
            </a:r>
            <a:r>
              <a:rPr lang="zh-CN" altLang="en-US" sz="2000" dirty="0"/>
              <a:t> </a:t>
            </a:r>
            <a:r>
              <a:rPr lang="en-US" altLang="zh-CN" sz="2000" dirty="0"/>
              <a:t>&lt;</a:t>
            </a:r>
            <a:r>
              <a:rPr lang="zh-CN" altLang="en-US" sz="2000" dirty="0"/>
              <a:t> </a:t>
            </a:r>
            <a:r>
              <a:rPr lang="en-US" altLang="zh-CN" sz="2000" dirty="0"/>
              <a:t>x :         5</a:t>
            </a:r>
          </a:p>
          <a:p>
            <a:r>
              <a:rPr lang="en-US" altLang="zh-CN" sz="2000" dirty="0"/>
              <a:t>}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8E37398-AF97-4696-A297-524C5B8D5CCD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6534150" y="5402739"/>
            <a:ext cx="1100917" cy="1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0" name="表格 2">
            <a:extLst>
              <a:ext uri="{FF2B5EF4-FFF2-40B4-BE49-F238E27FC236}">
                <a16:creationId xmlns:a16="http://schemas.microsoft.com/office/drawing/2014/main" id="{E221B6FC-E524-424C-B5E0-91A7B575762A}"/>
              </a:ext>
            </a:extLst>
          </p:cNvPr>
          <p:cNvGraphicFramePr>
            <a:graphicFrameLocks noGrp="1"/>
          </p:cNvGraphicFramePr>
          <p:nvPr/>
        </p:nvGraphicFramePr>
        <p:xfrm>
          <a:off x="7873646" y="4288305"/>
          <a:ext cx="2943301" cy="22288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165">
                  <a:extLst>
                    <a:ext uri="{9D8B030D-6E8A-4147-A177-3AD203B41FA5}">
                      <a16:colId xmlns:a16="http://schemas.microsoft.com/office/drawing/2014/main" val="4021820270"/>
                    </a:ext>
                  </a:extLst>
                </a:gridCol>
                <a:gridCol w="1999136">
                  <a:extLst>
                    <a:ext uri="{9D8B030D-6E8A-4147-A177-3AD203B41FA5}">
                      <a16:colId xmlns:a16="http://schemas.microsoft.com/office/drawing/2014/main" val="2192845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Index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age (encoded)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3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2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3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…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…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929565"/>
                  </a:ext>
                </a:extLst>
              </a:tr>
              <a:tr h="3746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10000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4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3E7C8FF7-ABE2-442B-A3DC-E998CD2164BB}"/>
              </a:ext>
            </a:extLst>
          </p:cNvPr>
          <p:cNvSpPr txBox="1"/>
          <p:nvPr/>
        </p:nvSpPr>
        <p:spPr>
          <a:xfrm>
            <a:off x="335278" y="1045728"/>
            <a:ext cx="11409682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离散化，也称为“分箱”  等距分箱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比如我么们可以对年龄分箱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9518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离散化 </a:t>
            </a:r>
            <a:r>
              <a:rPr lang="en-US" altLang="zh-CN" sz="2000" dirty="0">
                <a:solidFill>
                  <a:srgbClr val="00518E"/>
                </a:solidFill>
              </a:rPr>
              <a:t>/ </a:t>
            </a:r>
            <a:r>
              <a:rPr lang="zh-CN" altLang="en-US" sz="2000" dirty="0">
                <a:solidFill>
                  <a:srgbClr val="00518E"/>
                </a:solidFill>
              </a:rPr>
              <a:t>“</a:t>
            </a:r>
            <a:r>
              <a:rPr lang="zh-CN" altLang="zh-CN" sz="1800" kern="1200" dirty="0">
                <a:solidFill>
                  <a:srgbClr val="00518E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等距分箱</a:t>
            </a:r>
            <a:r>
              <a:rPr lang="zh-CN" altLang="en-US" sz="2000" dirty="0">
                <a:solidFill>
                  <a:srgbClr val="00518E"/>
                </a:solidFill>
              </a:rPr>
              <a:t>”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BF3AE9-D57B-4787-A303-3B2596707AC4}"/>
              </a:ext>
            </a:extLst>
          </p:cNvPr>
          <p:cNvSpPr txBox="1"/>
          <p:nvPr/>
        </p:nvSpPr>
        <p:spPr>
          <a:xfrm>
            <a:off x="1726711" y="2136338"/>
            <a:ext cx="862681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('./</a:t>
            </a:r>
            <a:r>
              <a:rPr lang="zh-CN" altLang="en-US" dirty="0"/>
              <a:t>我的数据</a:t>
            </a:r>
            <a:r>
              <a:rPr lang="en-US" altLang="zh-CN" dirty="0"/>
              <a:t>.csv’)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给交易金额分箱，分成</a:t>
            </a:r>
            <a:r>
              <a:rPr lang="en-US" altLang="zh-CN" dirty="0"/>
              <a:t>3</a:t>
            </a:r>
            <a:r>
              <a:rPr lang="zh-CN" altLang="en-US" dirty="0"/>
              <a:t>段等距区间</a:t>
            </a:r>
            <a:endParaRPr lang="en-US" altLang="zh-CN" dirty="0"/>
          </a:p>
          <a:p>
            <a:r>
              <a:rPr lang="en-US" altLang="zh-CN" dirty="0"/>
              <a:t>df["</a:t>
            </a:r>
            <a:r>
              <a:rPr lang="zh-CN" altLang="en-US" dirty="0"/>
              <a:t>交易金额</a:t>
            </a:r>
            <a:r>
              <a:rPr lang="en-US" altLang="zh-CN" dirty="0"/>
              <a:t>_</a:t>
            </a:r>
            <a:r>
              <a:rPr lang="zh-CN" altLang="en-US" dirty="0"/>
              <a:t>分箱后</a:t>
            </a:r>
            <a:r>
              <a:rPr lang="en-US" altLang="zh-CN" dirty="0"/>
              <a:t>"] = </a:t>
            </a:r>
            <a:r>
              <a:rPr lang="en-US" altLang="zh-CN" dirty="0" err="1"/>
              <a:t>pd.cut</a:t>
            </a:r>
            <a:r>
              <a:rPr lang="en-US" altLang="zh-CN" dirty="0"/>
              <a:t>(df["</a:t>
            </a:r>
            <a:r>
              <a:rPr lang="zh-CN" altLang="en-US" dirty="0"/>
              <a:t>交易金额</a:t>
            </a:r>
            <a:r>
              <a:rPr lang="en-US" altLang="zh-CN" dirty="0"/>
              <a:t>"], 3)</a:t>
            </a:r>
          </a:p>
          <a:p>
            <a:r>
              <a:rPr lang="en-US" altLang="zh-CN" dirty="0"/>
              <a:t>print(</a:t>
            </a:r>
            <a:r>
              <a:rPr lang="en-US" altLang="zh-CN" dirty="0" err="1"/>
              <a:t>df.head</a:t>
            </a:r>
            <a:r>
              <a:rPr lang="en-US" altLang="zh-CN" dirty="0"/>
              <a:t>(5))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可以看到自动分成了 </a:t>
            </a:r>
            <a:r>
              <a:rPr lang="en-US" altLang="zh-CN" dirty="0"/>
              <a:t>3 </a:t>
            </a:r>
            <a:r>
              <a:rPr lang="zh-CN" altLang="en-US" dirty="0"/>
              <a:t>个区间</a:t>
            </a:r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直接显示编码，不显示区间</a:t>
            </a:r>
          </a:p>
          <a:p>
            <a:r>
              <a:rPr lang="en-US" altLang="zh-CN" dirty="0"/>
              <a:t>df["</a:t>
            </a:r>
            <a:r>
              <a:rPr lang="zh-CN" altLang="en-US" dirty="0"/>
              <a:t>交易金额</a:t>
            </a:r>
            <a:r>
              <a:rPr lang="en-US" altLang="zh-CN" dirty="0"/>
              <a:t>_</a:t>
            </a:r>
            <a:r>
              <a:rPr lang="zh-CN" altLang="en-US" dirty="0"/>
              <a:t>分箱后</a:t>
            </a:r>
            <a:r>
              <a:rPr lang="en-US" altLang="zh-CN" dirty="0"/>
              <a:t>"] = </a:t>
            </a:r>
            <a:r>
              <a:rPr lang="en-US" altLang="zh-CN" dirty="0" err="1"/>
              <a:t>pd.cut</a:t>
            </a:r>
            <a:r>
              <a:rPr lang="en-US" altLang="zh-CN" dirty="0"/>
              <a:t>(df["</a:t>
            </a:r>
            <a:r>
              <a:rPr lang="zh-CN" altLang="en-US" dirty="0"/>
              <a:t>交易金额</a:t>
            </a:r>
            <a:r>
              <a:rPr lang="en-US" altLang="zh-CN" dirty="0"/>
              <a:t>"], 3, labels=['</a:t>
            </a:r>
            <a:r>
              <a:rPr lang="zh-CN" altLang="en-US" dirty="0"/>
              <a:t>低</a:t>
            </a:r>
            <a:r>
              <a:rPr lang="en-US" altLang="zh-CN" dirty="0"/>
              <a:t>', '</a:t>
            </a:r>
            <a:r>
              <a:rPr lang="zh-CN" altLang="en-US" dirty="0"/>
              <a:t>中</a:t>
            </a:r>
            <a:r>
              <a:rPr lang="en-US" altLang="zh-CN" dirty="0"/>
              <a:t>', '</a:t>
            </a:r>
            <a:r>
              <a:rPr lang="zh-CN" altLang="en-US" dirty="0"/>
              <a:t>高</a:t>
            </a:r>
            <a:r>
              <a:rPr lang="en-US" altLang="zh-CN" dirty="0"/>
              <a:t>'])</a:t>
            </a:r>
          </a:p>
          <a:p>
            <a:r>
              <a:rPr lang="en-US" altLang="zh-CN" dirty="0"/>
              <a:t>print(</a:t>
            </a:r>
            <a:r>
              <a:rPr lang="en-US" altLang="zh-CN" dirty="0" err="1"/>
              <a:t>df.head</a:t>
            </a:r>
            <a:r>
              <a:rPr lang="en-US" altLang="zh-CN" dirty="0"/>
              <a:t>(5))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可以看到自动分成了 </a:t>
            </a:r>
            <a:r>
              <a:rPr lang="en-US" altLang="zh-CN" dirty="0"/>
              <a:t>3 </a:t>
            </a:r>
            <a:r>
              <a:rPr lang="zh-CN" altLang="en-US" dirty="0"/>
              <a:t>个区间，且赋了汉语意义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2050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等距分箱问题在于，有些箱子可能数据太稀疏，有些则太浓稠，不能很好地提取信息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9F6297-F60A-434D-979C-5790FCB8E4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0024" y="3022670"/>
            <a:ext cx="9311951" cy="154159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9EB9970-9CA3-456B-9876-EEC59EE564A2}"/>
              </a:ext>
            </a:extLst>
          </p:cNvPr>
          <p:cNvSpPr/>
          <p:nvPr/>
        </p:nvSpPr>
        <p:spPr>
          <a:xfrm>
            <a:off x="2365673" y="3110986"/>
            <a:ext cx="974427" cy="133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072A55D-A885-4B1D-BEF4-9A9744DE1DF3}"/>
              </a:ext>
            </a:extLst>
          </p:cNvPr>
          <p:cNvSpPr/>
          <p:nvPr/>
        </p:nvSpPr>
        <p:spPr>
          <a:xfrm>
            <a:off x="3340100" y="3110986"/>
            <a:ext cx="974427" cy="133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2B6BAB3-B47B-42C0-8B2A-2F9D0D8947DD}"/>
              </a:ext>
            </a:extLst>
          </p:cNvPr>
          <p:cNvSpPr/>
          <p:nvPr/>
        </p:nvSpPr>
        <p:spPr>
          <a:xfrm>
            <a:off x="4314527" y="3110986"/>
            <a:ext cx="974427" cy="133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452D26-127C-45C3-A3DB-423CCA5FB44A}"/>
              </a:ext>
            </a:extLst>
          </p:cNvPr>
          <p:cNvSpPr/>
          <p:nvPr/>
        </p:nvSpPr>
        <p:spPr>
          <a:xfrm>
            <a:off x="5288954" y="3110986"/>
            <a:ext cx="974427" cy="133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5A68042-1658-4735-B455-3439857BCE34}"/>
              </a:ext>
            </a:extLst>
          </p:cNvPr>
          <p:cNvSpPr/>
          <p:nvPr/>
        </p:nvSpPr>
        <p:spPr>
          <a:xfrm>
            <a:off x="6263381" y="3110986"/>
            <a:ext cx="974427" cy="133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B1CB436-C4BA-4E55-8133-F4B72A3C0487}"/>
              </a:ext>
            </a:extLst>
          </p:cNvPr>
          <p:cNvSpPr/>
          <p:nvPr/>
        </p:nvSpPr>
        <p:spPr>
          <a:xfrm>
            <a:off x="7237549" y="3110986"/>
            <a:ext cx="974427" cy="133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7300419-CAA7-4AAD-B710-56A6B5BBD9CD}"/>
              </a:ext>
            </a:extLst>
          </p:cNvPr>
          <p:cNvSpPr/>
          <p:nvPr/>
        </p:nvSpPr>
        <p:spPr>
          <a:xfrm>
            <a:off x="8211717" y="3110986"/>
            <a:ext cx="974427" cy="133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A2BEBF-DE21-47D1-8537-AAB7E0D7CFBF}"/>
              </a:ext>
            </a:extLst>
          </p:cNvPr>
          <p:cNvSpPr/>
          <p:nvPr/>
        </p:nvSpPr>
        <p:spPr>
          <a:xfrm>
            <a:off x="9185626" y="3110986"/>
            <a:ext cx="974427" cy="133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8720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3467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回顾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E9D9A9-E855-4203-ADD0-6957E407478B}"/>
              </a:ext>
            </a:extLst>
          </p:cNvPr>
          <p:cNvSpPr txBox="1"/>
          <p:nvPr/>
        </p:nvSpPr>
        <p:spPr>
          <a:xfrm>
            <a:off x="561974" y="1044478"/>
            <a:ext cx="7765949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518E"/>
                </a:solidFill>
              </a:rPr>
              <a:t>与业务数据第一次接触</a:t>
            </a:r>
            <a:endParaRPr lang="en-US" altLang="zh-CN" sz="2400" b="1" dirty="0">
              <a:solidFill>
                <a:srgbClr val="00518E"/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决定了要做什么：业务问题抽象 </a:t>
            </a:r>
            <a:r>
              <a:rPr lang="en-US" altLang="zh-CN" sz="2000" dirty="0">
                <a:solidFill>
                  <a:srgbClr val="00518E"/>
                </a:solidFill>
              </a:rPr>
              <a:t>&amp; </a:t>
            </a:r>
            <a:r>
              <a:rPr lang="zh-CN" altLang="en-US" sz="2000" dirty="0">
                <a:solidFill>
                  <a:srgbClr val="00518E"/>
                </a:solidFill>
              </a:rPr>
              <a:t>定义标签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了解数据的样貌：数据探索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518E"/>
                </a:solidFill>
              </a:rPr>
              <a:t>违约</a:t>
            </a:r>
            <a:r>
              <a:rPr lang="en-US" altLang="zh-CN" sz="2400" b="1" dirty="0">
                <a:solidFill>
                  <a:srgbClr val="00518E"/>
                </a:solidFill>
              </a:rPr>
              <a:t>: What and How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特征与标签相关性分析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回归模型（监督学习）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单变量线性回归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多变量线性回归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逻辑回归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FB5A652-0E68-4C71-9ECA-D3608E835D3E}"/>
              </a:ext>
            </a:extLst>
          </p:cNvPr>
          <p:cNvSpPr/>
          <p:nvPr/>
        </p:nvSpPr>
        <p:spPr>
          <a:xfrm>
            <a:off x="8327923" y="1537448"/>
            <a:ext cx="2605549" cy="904568"/>
          </a:xfrm>
          <a:prstGeom prst="rect">
            <a:avLst/>
          </a:prstGeom>
          <a:noFill/>
          <a:ln w="19050">
            <a:solidFill>
              <a:srgbClr val="124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直观的感受数据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CEFDE10-3727-4155-98EA-117961523631}"/>
              </a:ext>
            </a:extLst>
          </p:cNvPr>
          <p:cNvSpPr/>
          <p:nvPr/>
        </p:nvSpPr>
        <p:spPr>
          <a:xfrm>
            <a:off x="8327923" y="3350304"/>
            <a:ext cx="2605549" cy="904568"/>
          </a:xfrm>
          <a:prstGeom prst="rect">
            <a:avLst/>
          </a:prstGeom>
          <a:noFill/>
          <a:ln w="19050">
            <a:solidFill>
              <a:srgbClr val="124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不同数据之间的关系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D721968-DA6F-4437-BC9E-7813FF604649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9630698" y="2442016"/>
            <a:ext cx="0" cy="908288"/>
          </a:xfrm>
          <a:prstGeom prst="straightConnector1">
            <a:avLst/>
          </a:prstGeom>
          <a:noFill/>
          <a:ln w="31750">
            <a:solidFill>
              <a:srgbClr val="12488E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2FD124C-E33B-45F2-8B84-EC231AB40A8E}"/>
              </a:ext>
            </a:extLst>
          </p:cNvPr>
          <p:cNvSpPr/>
          <p:nvPr/>
        </p:nvSpPr>
        <p:spPr>
          <a:xfrm>
            <a:off x="8327923" y="5163160"/>
            <a:ext cx="2605549" cy="904568"/>
          </a:xfrm>
          <a:prstGeom prst="rect">
            <a:avLst/>
          </a:prstGeom>
          <a:noFill/>
          <a:ln w="19050">
            <a:solidFill>
              <a:srgbClr val="124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定量描述变量间的关系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1155D86-F246-4990-A089-DDF572F9F15F}"/>
              </a:ext>
            </a:extLst>
          </p:cNvPr>
          <p:cNvCxnSpPr>
            <a:endCxn id="15" idx="0"/>
          </p:cNvCxnSpPr>
          <p:nvPr/>
        </p:nvCxnSpPr>
        <p:spPr>
          <a:xfrm>
            <a:off x="9630698" y="4254872"/>
            <a:ext cx="0" cy="908288"/>
          </a:xfrm>
          <a:prstGeom prst="straightConnector1">
            <a:avLst/>
          </a:prstGeom>
          <a:noFill/>
          <a:ln w="31750">
            <a:solidFill>
              <a:srgbClr val="12488E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69816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15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等距分箱问题在于，有些箱子可能数据太稀疏，有些则太浓稠，不能很好地提取信息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因此用等频分箱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CC1D460-A97B-4B22-8013-6F59CE73F2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0653" y="3106805"/>
            <a:ext cx="9311951" cy="154159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BDC8BB8-8271-4631-981D-C85106BE1261}"/>
              </a:ext>
            </a:extLst>
          </p:cNvPr>
          <p:cNvSpPr/>
          <p:nvPr/>
        </p:nvSpPr>
        <p:spPr>
          <a:xfrm>
            <a:off x="2325190" y="3195121"/>
            <a:ext cx="974427" cy="133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BFE44B-0D09-409E-8823-414DCD86D38D}"/>
              </a:ext>
            </a:extLst>
          </p:cNvPr>
          <p:cNvSpPr/>
          <p:nvPr/>
        </p:nvSpPr>
        <p:spPr>
          <a:xfrm>
            <a:off x="3299618" y="3195121"/>
            <a:ext cx="671492" cy="133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0F9342D-404A-427A-B753-70F004221129}"/>
              </a:ext>
            </a:extLst>
          </p:cNvPr>
          <p:cNvSpPr/>
          <p:nvPr/>
        </p:nvSpPr>
        <p:spPr>
          <a:xfrm>
            <a:off x="3971110" y="3195121"/>
            <a:ext cx="708659" cy="133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895266-4FCA-4620-8B53-E2CEF609FA3B}"/>
              </a:ext>
            </a:extLst>
          </p:cNvPr>
          <p:cNvSpPr/>
          <p:nvPr/>
        </p:nvSpPr>
        <p:spPr>
          <a:xfrm>
            <a:off x="4679769" y="3195121"/>
            <a:ext cx="534924" cy="133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E955435-9BB6-4368-BAF5-977389E64F0B}"/>
              </a:ext>
            </a:extLst>
          </p:cNvPr>
          <p:cNvSpPr/>
          <p:nvPr/>
        </p:nvSpPr>
        <p:spPr>
          <a:xfrm>
            <a:off x="5214693" y="3195121"/>
            <a:ext cx="5254254" cy="133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2373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264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等频分箱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假设存在 </a:t>
            </a:r>
            <a:r>
              <a:rPr lang="en-US" altLang="zh-CN" sz="2000" dirty="0">
                <a:solidFill>
                  <a:srgbClr val="00518E"/>
                </a:solidFill>
              </a:rPr>
              <a:t>15 </a:t>
            </a:r>
            <a:r>
              <a:rPr lang="zh-CN" altLang="en-US" sz="2000" dirty="0">
                <a:solidFill>
                  <a:srgbClr val="00518E"/>
                </a:solidFill>
              </a:rPr>
              <a:t>个数，要将其分成 </a:t>
            </a:r>
            <a:r>
              <a:rPr lang="en-US" altLang="zh-CN" sz="2000" dirty="0">
                <a:solidFill>
                  <a:srgbClr val="00518E"/>
                </a:solidFill>
              </a:rPr>
              <a:t>3 </a:t>
            </a:r>
            <a:r>
              <a:rPr lang="zh-CN" altLang="en-US" sz="2000" dirty="0">
                <a:solidFill>
                  <a:srgbClr val="00518E"/>
                </a:solidFill>
              </a:rPr>
              <a:t>个箱子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518E"/>
                </a:solidFill>
              </a:rPr>
              <a:t>2, 3, 5, 1, 3, 2, 4, 2, 3, 4, 32, 31, 25, 3, 2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则先将其排序，然后按照 </a:t>
            </a:r>
            <a:r>
              <a:rPr lang="en-US" altLang="zh-CN" sz="2000" dirty="0">
                <a:solidFill>
                  <a:srgbClr val="00518E"/>
                </a:solidFill>
              </a:rPr>
              <a:t>15/3 </a:t>
            </a:r>
            <a:r>
              <a:rPr lang="zh-CN" altLang="en-US" sz="2000" dirty="0">
                <a:solidFill>
                  <a:srgbClr val="00518E"/>
                </a:solidFill>
              </a:rPr>
              <a:t>的频率取数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排序：</a:t>
            </a:r>
            <a:r>
              <a:rPr lang="en-US" altLang="zh-CN" sz="2000" dirty="0">
                <a:solidFill>
                  <a:srgbClr val="FF0000"/>
                </a:solidFill>
              </a:rPr>
              <a:t>[1, 2, 2, 2, 2, 3, 3, 3, 3, 4, 4, 5, 25, 31, 32]</a:t>
            </a: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分箱：</a:t>
            </a:r>
            <a:r>
              <a:rPr lang="en-US" altLang="zh-CN" sz="2000" dirty="0">
                <a:solidFill>
                  <a:srgbClr val="FF0000"/>
                </a:solidFill>
              </a:rPr>
              <a:t>[1, 2, 2, 2, 2</a:t>
            </a:r>
            <a:r>
              <a:rPr lang="en-US" altLang="zh-CN" sz="2000" dirty="0"/>
              <a:t>|</a:t>
            </a:r>
            <a:r>
              <a:rPr lang="en-US" altLang="zh-CN" sz="2000" dirty="0">
                <a:solidFill>
                  <a:srgbClr val="FF0000"/>
                </a:solidFill>
              </a:rPr>
              <a:t> 3, 3, 3, 3, 4</a:t>
            </a:r>
            <a:r>
              <a:rPr lang="en-US" altLang="zh-CN" sz="2000" dirty="0"/>
              <a:t>|</a:t>
            </a:r>
            <a:r>
              <a:rPr lang="en-US" altLang="zh-CN" sz="2000" dirty="0">
                <a:solidFill>
                  <a:srgbClr val="FF0000"/>
                </a:solidFill>
              </a:rPr>
              <a:t> 4, 5, 25, 31, 32]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2076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等频分箱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4185E54-4175-4CC8-9780-0E2FAF51F7CE}"/>
              </a:ext>
            </a:extLst>
          </p:cNvPr>
          <p:cNvSpPr txBox="1"/>
          <p:nvPr/>
        </p:nvSpPr>
        <p:spPr>
          <a:xfrm>
            <a:off x="1726711" y="2136338"/>
            <a:ext cx="862681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('./</a:t>
            </a:r>
            <a:r>
              <a:rPr lang="zh-CN" altLang="en-US" dirty="0"/>
              <a:t>我的数据</a:t>
            </a:r>
            <a:r>
              <a:rPr lang="en-US" altLang="zh-CN" dirty="0"/>
              <a:t>.csv’)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给交易金额分箱，分成</a:t>
            </a:r>
            <a:r>
              <a:rPr lang="en-US" altLang="zh-CN" dirty="0"/>
              <a:t>3</a:t>
            </a:r>
            <a:r>
              <a:rPr lang="zh-CN" altLang="en-US" dirty="0"/>
              <a:t>段等频区间</a:t>
            </a:r>
            <a:endParaRPr lang="en-US" altLang="zh-CN" dirty="0"/>
          </a:p>
          <a:p>
            <a:r>
              <a:rPr lang="en-US" altLang="zh-CN" dirty="0"/>
              <a:t>df["</a:t>
            </a:r>
            <a:r>
              <a:rPr lang="zh-CN" altLang="en-US" dirty="0"/>
              <a:t>交易金额</a:t>
            </a:r>
            <a:r>
              <a:rPr lang="en-US" altLang="zh-CN" dirty="0"/>
              <a:t>_</a:t>
            </a:r>
            <a:r>
              <a:rPr lang="zh-CN" altLang="en-US" dirty="0"/>
              <a:t>分箱后</a:t>
            </a:r>
            <a:r>
              <a:rPr lang="en-US" altLang="zh-CN" dirty="0"/>
              <a:t>"] = </a:t>
            </a:r>
            <a:r>
              <a:rPr lang="en-US" altLang="zh-CN" dirty="0" err="1"/>
              <a:t>pd.qcut</a:t>
            </a:r>
            <a:r>
              <a:rPr lang="en-US" altLang="zh-CN" dirty="0"/>
              <a:t>(df["</a:t>
            </a:r>
            <a:r>
              <a:rPr lang="zh-CN" altLang="en-US" dirty="0"/>
              <a:t>交易金额</a:t>
            </a:r>
            <a:r>
              <a:rPr lang="en-US" altLang="zh-CN" dirty="0"/>
              <a:t>"], 3)</a:t>
            </a:r>
          </a:p>
          <a:p>
            <a:r>
              <a:rPr lang="en-US" altLang="zh-CN" dirty="0"/>
              <a:t>print(</a:t>
            </a:r>
            <a:r>
              <a:rPr lang="en-US" altLang="zh-CN" dirty="0" err="1"/>
              <a:t>df.head</a:t>
            </a:r>
            <a:r>
              <a:rPr lang="en-US" altLang="zh-CN" dirty="0"/>
              <a:t>(5))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可以看到自动分成了 </a:t>
            </a:r>
            <a:r>
              <a:rPr lang="en-US" altLang="zh-CN" dirty="0"/>
              <a:t>3 </a:t>
            </a:r>
            <a:r>
              <a:rPr lang="zh-CN" altLang="en-US" dirty="0"/>
              <a:t>个区间</a:t>
            </a:r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直接显示编码，不显示区间</a:t>
            </a:r>
          </a:p>
          <a:p>
            <a:r>
              <a:rPr lang="en-US" altLang="zh-CN" dirty="0"/>
              <a:t>df["</a:t>
            </a:r>
            <a:r>
              <a:rPr lang="zh-CN" altLang="en-US" dirty="0"/>
              <a:t>交易金额</a:t>
            </a:r>
            <a:r>
              <a:rPr lang="en-US" altLang="zh-CN" dirty="0"/>
              <a:t>_</a:t>
            </a:r>
            <a:r>
              <a:rPr lang="zh-CN" altLang="en-US" dirty="0"/>
              <a:t>分箱后</a:t>
            </a:r>
            <a:r>
              <a:rPr lang="en-US" altLang="zh-CN" dirty="0"/>
              <a:t>"] = </a:t>
            </a:r>
            <a:r>
              <a:rPr lang="en-US" altLang="zh-CN" dirty="0" err="1"/>
              <a:t>pd.qcut</a:t>
            </a:r>
            <a:r>
              <a:rPr lang="en-US" altLang="zh-CN" dirty="0"/>
              <a:t>(df["</a:t>
            </a:r>
            <a:r>
              <a:rPr lang="zh-CN" altLang="en-US" dirty="0"/>
              <a:t>交易金额</a:t>
            </a:r>
            <a:r>
              <a:rPr lang="en-US" altLang="zh-CN" dirty="0"/>
              <a:t>"], 3, labels=['</a:t>
            </a:r>
            <a:r>
              <a:rPr lang="zh-CN" altLang="en-US" dirty="0"/>
              <a:t>低</a:t>
            </a:r>
            <a:r>
              <a:rPr lang="en-US" altLang="zh-CN" dirty="0"/>
              <a:t>', '</a:t>
            </a:r>
            <a:r>
              <a:rPr lang="zh-CN" altLang="en-US" dirty="0"/>
              <a:t>中</a:t>
            </a:r>
            <a:r>
              <a:rPr lang="en-US" altLang="zh-CN" dirty="0"/>
              <a:t>', '</a:t>
            </a:r>
            <a:r>
              <a:rPr lang="zh-CN" altLang="en-US" dirty="0"/>
              <a:t>高</a:t>
            </a:r>
            <a:r>
              <a:rPr lang="en-US" altLang="zh-CN" dirty="0"/>
              <a:t>'])</a:t>
            </a:r>
          </a:p>
          <a:p>
            <a:r>
              <a:rPr lang="en-US" altLang="zh-CN" dirty="0"/>
              <a:t>print(</a:t>
            </a:r>
            <a:r>
              <a:rPr lang="en-US" altLang="zh-CN" dirty="0" err="1"/>
              <a:t>df.head</a:t>
            </a:r>
            <a:r>
              <a:rPr lang="en-US" altLang="zh-CN" dirty="0"/>
              <a:t>(5))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可以看到自动分成了 </a:t>
            </a:r>
            <a:r>
              <a:rPr lang="en-US" altLang="zh-CN" dirty="0"/>
              <a:t>3 </a:t>
            </a:r>
            <a:r>
              <a:rPr lang="zh-CN" altLang="en-US" dirty="0"/>
              <a:t>个区间，且赋了汉语意义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7830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153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聚类分箱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rgbClr val="00518E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对于有明显聚类的数据，该怎么分享呢？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7487304-FDAF-4F02-8DBE-3474C7FB6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024" y="2904486"/>
            <a:ext cx="9311951" cy="16156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635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153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聚类分箱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rgbClr val="00518E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对于有明显聚类的数据，该怎么分享呢？简单使用机器学习中的无监督聚类方法 </a:t>
            </a:r>
            <a:r>
              <a:rPr lang="en-US" altLang="zh-CN" sz="2000" dirty="0">
                <a:solidFill>
                  <a:srgbClr val="00518E"/>
                </a:solidFill>
              </a:rPr>
              <a:t>K-means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E8027D-D4E6-4DD5-BD4E-54706176FA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910" y="3104689"/>
            <a:ext cx="10814180" cy="18795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598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00518E"/>
                </a:solidFill>
              </a:rPr>
              <a:t>聚类分箱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03787F-8637-454C-8FF9-A43D8E731869}"/>
              </a:ext>
            </a:extLst>
          </p:cNvPr>
          <p:cNvSpPr txBox="1"/>
          <p:nvPr/>
        </p:nvSpPr>
        <p:spPr>
          <a:xfrm>
            <a:off x="1726711" y="2136338"/>
            <a:ext cx="862681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('./</a:t>
            </a:r>
            <a:r>
              <a:rPr lang="zh-CN" altLang="en-US" dirty="0"/>
              <a:t>我的数据</a:t>
            </a:r>
            <a:r>
              <a:rPr lang="en-US" altLang="zh-CN" dirty="0"/>
              <a:t>.csv’)</a:t>
            </a:r>
          </a:p>
          <a:p>
            <a:endParaRPr lang="en-US" altLang="zh-CN" dirty="0"/>
          </a:p>
          <a:p>
            <a:r>
              <a:rPr lang="en-US" altLang="zh-CN" dirty="0"/>
              <a:t>from </a:t>
            </a:r>
            <a:r>
              <a:rPr lang="en-US" altLang="zh-CN" dirty="0" err="1"/>
              <a:t>sklearn.cluster</a:t>
            </a:r>
            <a:r>
              <a:rPr lang="en-US" altLang="zh-CN" dirty="0"/>
              <a:t> import </a:t>
            </a:r>
            <a:r>
              <a:rPr lang="en-US" altLang="zh-CN" dirty="0" err="1"/>
              <a:t>KMeans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 err="1"/>
              <a:t>clusterer</a:t>
            </a:r>
            <a:r>
              <a:rPr lang="en-US" altLang="zh-CN" dirty="0"/>
              <a:t> = </a:t>
            </a:r>
            <a:r>
              <a:rPr lang="en-US" altLang="zh-CN" dirty="0" err="1"/>
              <a:t>KMeans</a:t>
            </a:r>
            <a:r>
              <a:rPr lang="en-US" altLang="zh-CN" dirty="0"/>
              <a:t>(3)  # </a:t>
            </a:r>
            <a:r>
              <a:rPr lang="zh-CN" altLang="en-US" dirty="0"/>
              <a:t>分成 </a:t>
            </a:r>
            <a:r>
              <a:rPr lang="en-US" altLang="zh-CN" dirty="0"/>
              <a:t>3 </a:t>
            </a:r>
            <a:r>
              <a:rPr lang="zh-CN" altLang="en-US" dirty="0"/>
              <a:t>堆</a:t>
            </a:r>
            <a:endParaRPr lang="en-US" altLang="zh-CN" dirty="0"/>
          </a:p>
          <a:p>
            <a:r>
              <a:rPr lang="en-US" altLang="zh-CN" dirty="0" err="1"/>
              <a:t>clusterer.fit</a:t>
            </a:r>
            <a:r>
              <a:rPr lang="en-US" altLang="zh-CN" dirty="0"/>
              <a:t>(df["</a:t>
            </a:r>
            <a:r>
              <a:rPr lang="zh-CN" altLang="en-US" dirty="0"/>
              <a:t>交易金额</a:t>
            </a:r>
            <a:r>
              <a:rPr lang="en-US" altLang="zh-CN" dirty="0"/>
              <a:t>"])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可以看到自动分成了 </a:t>
            </a:r>
            <a:r>
              <a:rPr lang="en-US" altLang="zh-CN" dirty="0"/>
              <a:t>3 </a:t>
            </a:r>
            <a:r>
              <a:rPr lang="zh-CN" altLang="en-US" dirty="0"/>
              <a:t>个区间</a:t>
            </a:r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直接显示编码，不显示区间</a:t>
            </a:r>
          </a:p>
          <a:p>
            <a:r>
              <a:rPr lang="en-US" altLang="zh-CN" dirty="0"/>
              <a:t>df["</a:t>
            </a:r>
            <a:r>
              <a:rPr lang="zh-CN" altLang="en-US" dirty="0"/>
              <a:t>交易金额</a:t>
            </a:r>
            <a:r>
              <a:rPr lang="en-US" altLang="zh-CN" dirty="0"/>
              <a:t>_</a:t>
            </a:r>
            <a:r>
              <a:rPr lang="zh-CN" altLang="en-US" dirty="0"/>
              <a:t>分箱后</a:t>
            </a:r>
            <a:r>
              <a:rPr lang="en-US" altLang="zh-CN" dirty="0"/>
              <a:t>"] = </a:t>
            </a:r>
            <a:r>
              <a:rPr lang="en-US" altLang="zh-CN" dirty="0" err="1"/>
              <a:t>clusterer.predict</a:t>
            </a:r>
            <a:r>
              <a:rPr lang="en-US" altLang="zh-CN" dirty="0"/>
              <a:t>(df["</a:t>
            </a:r>
            <a:r>
              <a:rPr lang="zh-CN" altLang="en-US" dirty="0"/>
              <a:t>交易金额</a:t>
            </a:r>
            <a:r>
              <a:rPr lang="en-US" altLang="zh-CN" dirty="0"/>
              <a:t>"])</a:t>
            </a:r>
          </a:p>
          <a:p>
            <a:r>
              <a:rPr lang="en-US" altLang="zh-CN" dirty="0"/>
              <a:t>print(</a:t>
            </a:r>
            <a:r>
              <a:rPr lang="en-US" altLang="zh-CN" dirty="0" err="1"/>
              <a:t>df.head</a:t>
            </a:r>
            <a:r>
              <a:rPr lang="en-US" altLang="zh-CN" dirty="0"/>
              <a:t>(5))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可以看到自动分成了 </a:t>
            </a:r>
            <a:r>
              <a:rPr lang="en-US" altLang="zh-CN" dirty="0"/>
              <a:t>3 </a:t>
            </a:r>
            <a:r>
              <a:rPr lang="zh-CN" altLang="en-US" dirty="0"/>
              <a:t>个区间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0244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序号编码</a:t>
            </a:r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E3D6BA38-0ADC-44D3-B27A-637BFEDF1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908664" y="2368141"/>
            <a:ext cx="3659016" cy="253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E3DD3E2-A3DF-4339-9DB0-51156E72EBF1}"/>
              </a:ext>
            </a:extLst>
          </p:cNvPr>
          <p:cNvSpPr/>
          <p:nvPr/>
        </p:nvSpPr>
        <p:spPr>
          <a:xfrm>
            <a:off x="3876675" y="3019425"/>
            <a:ext cx="1390650" cy="175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DF6CDC-4411-4C94-81B7-101412526A81}"/>
              </a:ext>
            </a:extLst>
          </p:cNvPr>
          <p:cNvSpPr txBox="1"/>
          <p:nvPr/>
        </p:nvSpPr>
        <p:spPr>
          <a:xfrm>
            <a:off x="6096000" y="3021391"/>
            <a:ext cx="5208272" cy="123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/>
              <a:t>我们需要将数据变成“数字”输入到算法里，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zh-CN" altLang="en-US" sz="2000" dirty="0"/>
              <a:t>如何在数学上描述这样的信息？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9225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序号编码</a:t>
            </a:r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E3D6BA38-0ADC-44D3-B27A-637BFEDF1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746"/>
          <a:stretch/>
        </p:blipFill>
        <p:spPr bwMode="auto">
          <a:xfrm>
            <a:off x="2799323" y="1479348"/>
            <a:ext cx="3677678" cy="253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3EA0702-C2A1-471B-AF9D-C3EADB79065D}"/>
              </a:ext>
            </a:extLst>
          </p:cNvPr>
          <p:cNvSpPr txBox="1"/>
          <p:nvPr/>
        </p:nvSpPr>
        <p:spPr>
          <a:xfrm>
            <a:off x="167638" y="4220041"/>
            <a:ext cx="6410325" cy="614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/>
              <a:t>第一步 </a:t>
            </a:r>
            <a:r>
              <a:rPr lang="en-US" altLang="zh-CN" sz="2000" dirty="0"/>
              <a:t>fit </a:t>
            </a:r>
            <a:r>
              <a:rPr lang="zh-CN" altLang="en-US" sz="2000" dirty="0"/>
              <a:t>：统计本特征一共出现过几个类别，生成字典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AF98BE0-B3C3-49E2-990F-06144B7A3526}"/>
              </a:ext>
            </a:extLst>
          </p:cNvPr>
          <p:cNvSpPr/>
          <p:nvPr/>
        </p:nvSpPr>
        <p:spPr>
          <a:xfrm>
            <a:off x="4750438" y="2156181"/>
            <a:ext cx="1390650" cy="175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5B91D51-6533-4920-BA97-1A8D6900180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3372801" y="3882054"/>
            <a:ext cx="1302324" cy="337987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25013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序号编码</a:t>
            </a:r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E3D6BA38-0ADC-44D3-B27A-637BFEDF1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746"/>
          <a:stretch/>
        </p:blipFill>
        <p:spPr bwMode="auto">
          <a:xfrm>
            <a:off x="2799323" y="1479348"/>
            <a:ext cx="3677678" cy="253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3EA0702-C2A1-471B-AF9D-C3EADB79065D}"/>
              </a:ext>
            </a:extLst>
          </p:cNvPr>
          <p:cNvSpPr txBox="1"/>
          <p:nvPr/>
        </p:nvSpPr>
        <p:spPr>
          <a:xfrm>
            <a:off x="167638" y="4220041"/>
            <a:ext cx="6410325" cy="614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/>
              <a:t>第一步 </a:t>
            </a:r>
            <a:r>
              <a:rPr lang="en-US" altLang="zh-CN" sz="2000" dirty="0"/>
              <a:t>fit </a:t>
            </a:r>
            <a:r>
              <a:rPr lang="zh-CN" altLang="en-US" sz="2000" dirty="0"/>
              <a:t>：统计本特征一共出现过几个类别，生成字典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AF98BE0-B3C3-49E2-990F-06144B7A3526}"/>
              </a:ext>
            </a:extLst>
          </p:cNvPr>
          <p:cNvSpPr/>
          <p:nvPr/>
        </p:nvSpPr>
        <p:spPr>
          <a:xfrm>
            <a:off x="4750438" y="2156181"/>
            <a:ext cx="1390650" cy="175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5B91D51-6533-4920-BA97-1A8D6900180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3372801" y="3882054"/>
            <a:ext cx="1302324" cy="337987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1ECEB51-8D2F-4A64-8FA5-F7ABB241FF78}"/>
              </a:ext>
            </a:extLst>
          </p:cNvPr>
          <p:cNvSpPr txBox="1"/>
          <p:nvPr/>
        </p:nvSpPr>
        <p:spPr>
          <a:xfrm>
            <a:off x="4392612" y="5364087"/>
            <a:ext cx="3406775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/>
              <a:t>{‘red’: 0, ‘yellow’: 1, ‘blue’: 2} </a:t>
            </a:r>
            <a:endParaRPr lang="zh-CN" altLang="en-US" sz="2000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2F3C15F-7198-422A-BB37-FD3A1CB8345D}"/>
              </a:ext>
            </a:extLst>
          </p:cNvPr>
          <p:cNvCxnSpPr>
            <a:cxnSpLocks/>
            <a:stCxn id="10" idx="2"/>
            <a:endCxn id="17" idx="1"/>
          </p:cNvCxnSpPr>
          <p:nvPr/>
        </p:nvCxnSpPr>
        <p:spPr>
          <a:xfrm>
            <a:off x="3372801" y="4834568"/>
            <a:ext cx="1019811" cy="835725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5731CA4E-5602-4C74-9160-E5795826A4C6}"/>
              </a:ext>
            </a:extLst>
          </p:cNvPr>
          <p:cNvSpPr txBox="1"/>
          <p:nvPr/>
        </p:nvSpPr>
        <p:spPr>
          <a:xfrm>
            <a:off x="1886709" y="4886762"/>
            <a:ext cx="4274507" cy="562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一般来讲，有 </a:t>
            </a:r>
            <a:r>
              <a:rPr lang="en-US" altLang="zh-CN" dirty="0"/>
              <a:t>n </a:t>
            </a:r>
            <a:r>
              <a:rPr lang="zh-CN" altLang="en-US" dirty="0"/>
              <a:t>类，则编号从 </a:t>
            </a:r>
            <a:r>
              <a:rPr lang="en-US" altLang="zh-CN" dirty="0"/>
              <a:t>0 </a:t>
            </a:r>
            <a:r>
              <a:rPr lang="zh-CN" altLang="en-US" dirty="0"/>
              <a:t>到 </a:t>
            </a:r>
            <a:r>
              <a:rPr lang="en-US" altLang="zh-CN" dirty="0"/>
              <a:t>n - 1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7283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序号编码</a:t>
            </a:r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E3D6BA38-0ADC-44D3-B27A-637BFEDF1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1"/>
          <a:stretch/>
        </p:blipFill>
        <p:spPr bwMode="auto">
          <a:xfrm>
            <a:off x="2799322" y="1479348"/>
            <a:ext cx="7321061" cy="253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3EA0702-C2A1-471B-AF9D-C3EADB79065D}"/>
              </a:ext>
            </a:extLst>
          </p:cNvPr>
          <p:cNvSpPr txBox="1"/>
          <p:nvPr/>
        </p:nvSpPr>
        <p:spPr>
          <a:xfrm>
            <a:off x="167638" y="4220041"/>
            <a:ext cx="6410325" cy="614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/>
              <a:t>第一步 </a:t>
            </a:r>
            <a:r>
              <a:rPr lang="en-US" altLang="zh-CN" sz="2000" dirty="0"/>
              <a:t>fit </a:t>
            </a:r>
            <a:r>
              <a:rPr lang="zh-CN" altLang="en-US" sz="2000" dirty="0"/>
              <a:t>：统计本特征一共出现过几个类别，生成字典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69419F-4ED0-4082-8FF8-C3339B352072}"/>
              </a:ext>
            </a:extLst>
          </p:cNvPr>
          <p:cNvSpPr txBox="1"/>
          <p:nvPr/>
        </p:nvSpPr>
        <p:spPr>
          <a:xfrm>
            <a:off x="6889113" y="4220041"/>
            <a:ext cx="4855847" cy="614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/>
              <a:t>第二步 </a:t>
            </a:r>
            <a:r>
              <a:rPr lang="en-US" altLang="zh-CN" sz="2000" dirty="0"/>
              <a:t>transform </a:t>
            </a:r>
            <a:r>
              <a:rPr lang="zh-CN" altLang="en-US" sz="2000" dirty="0"/>
              <a:t>：根据字典进行转换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AF98BE0-B3C3-49E2-990F-06144B7A3526}"/>
              </a:ext>
            </a:extLst>
          </p:cNvPr>
          <p:cNvSpPr/>
          <p:nvPr/>
        </p:nvSpPr>
        <p:spPr>
          <a:xfrm>
            <a:off x="4750438" y="2156181"/>
            <a:ext cx="1390650" cy="175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625B20F-862C-4356-B153-682562B8E2E8}"/>
              </a:ext>
            </a:extLst>
          </p:cNvPr>
          <p:cNvSpPr/>
          <p:nvPr/>
        </p:nvSpPr>
        <p:spPr>
          <a:xfrm>
            <a:off x="8388988" y="2156181"/>
            <a:ext cx="1390650" cy="175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5B91D51-6533-4920-BA97-1A8D6900180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3372801" y="3882054"/>
            <a:ext cx="1302324" cy="337987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1ECEB51-8D2F-4A64-8FA5-F7ABB241FF78}"/>
              </a:ext>
            </a:extLst>
          </p:cNvPr>
          <p:cNvSpPr txBox="1"/>
          <p:nvPr/>
        </p:nvSpPr>
        <p:spPr>
          <a:xfrm>
            <a:off x="4392612" y="5364087"/>
            <a:ext cx="3406775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/>
              <a:t>{‘red’: 0, ‘yellow’: 1, ‘blue’: 2} </a:t>
            </a:r>
            <a:endParaRPr lang="zh-CN" altLang="en-US" sz="2000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2F3C15F-7198-422A-BB37-FD3A1CB8345D}"/>
              </a:ext>
            </a:extLst>
          </p:cNvPr>
          <p:cNvCxnSpPr>
            <a:cxnSpLocks/>
            <a:stCxn id="10" idx="2"/>
            <a:endCxn id="17" idx="1"/>
          </p:cNvCxnSpPr>
          <p:nvPr/>
        </p:nvCxnSpPr>
        <p:spPr>
          <a:xfrm>
            <a:off x="3372801" y="4834568"/>
            <a:ext cx="1019811" cy="835725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38DA9A0-F231-468D-857C-13D493D6CBF7}"/>
              </a:ext>
            </a:extLst>
          </p:cNvPr>
          <p:cNvCxnSpPr>
            <a:cxnSpLocks/>
            <a:stCxn id="17" idx="3"/>
            <a:endCxn id="11" idx="2"/>
          </p:cNvCxnSpPr>
          <p:nvPr/>
        </p:nvCxnSpPr>
        <p:spPr>
          <a:xfrm flipV="1">
            <a:off x="7799387" y="4834568"/>
            <a:ext cx="1517650" cy="835725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F8DECF2-B39B-410D-9BF6-641FFB740AEE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9191625" y="4015928"/>
            <a:ext cx="125412" cy="204113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5731CA4E-5602-4C74-9160-E5795826A4C6}"/>
              </a:ext>
            </a:extLst>
          </p:cNvPr>
          <p:cNvSpPr txBox="1"/>
          <p:nvPr/>
        </p:nvSpPr>
        <p:spPr>
          <a:xfrm>
            <a:off x="1886709" y="4886762"/>
            <a:ext cx="4274507" cy="562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一般来讲，有 </a:t>
            </a:r>
            <a:r>
              <a:rPr lang="en-US" altLang="zh-CN" dirty="0"/>
              <a:t>n </a:t>
            </a:r>
            <a:r>
              <a:rPr lang="zh-CN" altLang="en-US" dirty="0"/>
              <a:t>类，则编号从 </a:t>
            </a:r>
            <a:r>
              <a:rPr lang="en-US" altLang="zh-CN" dirty="0"/>
              <a:t>0 </a:t>
            </a:r>
            <a:r>
              <a:rPr lang="zh-CN" altLang="en-US" dirty="0"/>
              <a:t>到 </a:t>
            </a:r>
            <a:r>
              <a:rPr lang="en-US" altLang="zh-CN" dirty="0"/>
              <a:t>n - 1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478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3467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回顾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E9D9A9-E855-4203-ADD0-6957E407478B}"/>
              </a:ext>
            </a:extLst>
          </p:cNvPr>
          <p:cNvSpPr txBox="1"/>
          <p:nvPr/>
        </p:nvSpPr>
        <p:spPr>
          <a:xfrm>
            <a:off x="561974" y="1044478"/>
            <a:ext cx="7765949" cy="473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518E"/>
                </a:solidFill>
              </a:rPr>
              <a:t>与业务数据第一次接触</a:t>
            </a:r>
            <a:endParaRPr lang="en-US" altLang="zh-CN" sz="2400" b="1" dirty="0">
              <a:solidFill>
                <a:srgbClr val="00518E"/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决定了要做什么：业务问题抽象 </a:t>
            </a:r>
            <a:r>
              <a:rPr lang="en-US" altLang="zh-CN" sz="2000" dirty="0">
                <a:solidFill>
                  <a:srgbClr val="00518E"/>
                </a:solidFill>
              </a:rPr>
              <a:t>&amp; </a:t>
            </a:r>
            <a:r>
              <a:rPr lang="zh-CN" altLang="en-US" sz="2000" dirty="0">
                <a:solidFill>
                  <a:srgbClr val="00518E"/>
                </a:solidFill>
              </a:rPr>
              <a:t>定义标签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了解数据的样貌：数据探索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518E"/>
                </a:solidFill>
              </a:rPr>
              <a:t>违约</a:t>
            </a:r>
            <a:r>
              <a:rPr lang="en-US" altLang="zh-CN" sz="2400" b="1" dirty="0">
                <a:solidFill>
                  <a:srgbClr val="00518E"/>
                </a:solidFill>
              </a:rPr>
              <a:t>: What and How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特征与标签相关性分析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回归模型（监督学习）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单变量线性回归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多变量线性回归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逻辑回归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518E"/>
                </a:solidFill>
              </a:rPr>
              <a:t>监督学习与预测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FB5A652-0E68-4C71-9ECA-D3608E835D3E}"/>
              </a:ext>
            </a:extLst>
          </p:cNvPr>
          <p:cNvSpPr/>
          <p:nvPr/>
        </p:nvSpPr>
        <p:spPr>
          <a:xfrm>
            <a:off x="8327923" y="1537448"/>
            <a:ext cx="2605549" cy="904568"/>
          </a:xfrm>
          <a:prstGeom prst="rect">
            <a:avLst/>
          </a:prstGeom>
          <a:noFill/>
          <a:ln w="19050">
            <a:solidFill>
              <a:srgbClr val="124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直观的感受数据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CEFDE10-3727-4155-98EA-117961523631}"/>
              </a:ext>
            </a:extLst>
          </p:cNvPr>
          <p:cNvSpPr/>
          <p:nvPr/>
        </p:nvSpPr>
        <p:spPr>
          <a:xfrm>
            <a:off x="8327923" y="3350304"/>
            <a:ext cx="2605549" cy="904568"/>
          </a:xfrm>
          <a:prstGeom prst="rect">
            <a:avLst/>
          </a:prstGeom>
          <a:noFill/>
          <a:ln w="19050">
            <a:solidFill>
              <a:srgbClr val="124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不同数据之间的关系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D721968-DA6F-4437-BC9E-7813FF604649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9630698" y="2442016"/>
            <a:ext cx="0" cy="908288"/>
          </a:xfrm>
          <a:prstGeom prst="straightConnector1">
            <a:avLst/>
          </a:prstGeom>
          <a:noFill/>
          <a:ln w="31750">
            <a:solidFill>
              <a:srgbClr val="12488E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2FD124C-E33B-45F2-8B84-EC231AB40A8E}"/>
              </a:ext>
            </a:extLst>
          </p:cNvPr>
          <p:cNvSpPr/>
          <p:nvPr/>
        </p:nvSpPr>
        <p:spPr>
          <a:xfrm>
            <a:off x="8327923" y="5163160"/>
            <a:ext cx="2605549" cy="904568"/>
          </a:xfrm>
          <a:prstGeom prst="rect">
            <a:avLst/>
          </a:prstGeom>
          <a:noFill/>
          <a:ln w="19050">
            <a:solidFill>
              <a:srgbClr val="124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定量描述变量间的关系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1155D86-F246-4990-A089-DDF572F9F15F}"/>
              </a:ext>
            </a:extLst>
          </p:cNvPr>
          <p:cNvCxnSpPr>
            <a:endCxn id="15" idx="0"/>
          </p:cNvCxnSpPr>
          <p:nvPr/>
        </p:nvCxnSpPr>
        <p:spPr>
          <a:xfrm>
            <a:off x="9630698" y="4254872"/>
            <a:ext cx="0" cy="908288"/>
          </a:xfrm>
          <a:prstGeom prst="straightConnector1">
            <a:avLst/>
          </a:prstGeom>
          <a:noFill/>
          <a:ln w="31750">
            <a:solidFill>
              <a:srgbClr val="12488E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03982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序号编码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AA9404D-C371-4382-B585-AE20E11EF500}"/>
              </a:ext>
            </a:extLst>
          </p:cNvPr>
          <p:cNvSpPr txBox="1"/>
          <p:nvPr/>
        </p:nvSpPr>
        <p:spPr>
          <a:xfrm>
            <a:off x="3072955" y="1445324"/>
            <a:ext cx="64536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('./</a:t>
            </a:r>
            <a:r>
              <a:rPr lang="zh-CN" altLang="en-US" dirty="0"/>
              <a:t>我的数据</a:t>
            </a:r>
            <a:r>
              <a:rPr lang="en-US" altLang="zh-CN" dirty="0"/>
              <a:t>.csv’)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生成替换字典</a:t>
            </a:r>
          </a:p>
          <a:p>
            <a:r>
              <a:rPr lang="en-US" altLang="zh-CN" dirty="0"/>
              <a:t>def </a:t>
            </a:r>
            <a:r>
              <a:rPr lang="en-US" altLang="zh-CN" dirty="0" err="1"/>
              <a:t>toDict</a:t>
            </a:r>
            <a:r>
              <a:rPr lang="en-US" altLang="zh-CN" dirty="0"/>
              <a:t>(col):</a:t>
            </a:r>
          </a:p>
          <a:p>
            <a:r>
              <a:rPr lang="en-US" altLang="zh-CN" dirty="0"/>
              <a:t>    """</a:t>
            </a:r>
          </a:p>
          <a:p>
            <a:r>
              <a:rPr lang="en-US" altLang="zh-CN" dirty="0"/>
              <a:t>    </a:t>
            </a:r>
            <a:r>
              <a:rPr lang="zh-CN" altLang="en-US" dirty="0"/>
              <a:t>这个函数的作用：生成替换字典，加入 </a:t>
            </a:r>
            <a:r>
              <a:rPr lang="en-US" altLang="zh-CN" dirty="0"/>
              <a:t>col </a:t>
            </a:r>
            <a:r>
              <a:rPr lang="zh-CN" altLang="en-US" dirty="0"/>
              <a:t>列有两种值 </a:t>
            </a:r>
            <a:r>
              <a:rPr lang="en-US" altLang="zh-CN" dirty="0"/>
              <a:t>A B</a:t>
            </a:r>
          </a:p>
          <a:p>
            <a:r>
              <a:rPr lang="en-US" altLang="zh-CN" dirty="0"/>
              <a:t>    </a:t>
            </a:r>
            <a:r>
              <a:rPr lang="zh-CN" altLang="en-US" dirty="0"/>
              <a:t>则生成：</a:t>
            </a:r>
            <a:r>
              <a:rPr lang="en-US" altLang="zh-CN" dirty="0"/>
              <a:t>{A: 0, B: 1}  </a:t>
            </a:r>
            <a:r>
              <a:rPr lang="zh-CN" altLang="en-US" dirty="0"/>
              <a:t>即把 </a:t>
            </a:r>
            <a:r>
              <a:rPr lang="en-US" altLang="zh-CN" dirty="0"/>
              <a:t>A </a:t>
            </a:r>
            <a:r>
              <a:rPr lang="zh-CN" altLang="en-US" dirty="0"/>
              <a:t>替换为 </a:t>
            </a:r>
            <a:r>
              <a:rPr lang="en-US" altLang="zh-CN" dirty="0"/>
              <a:t>0 </a:t>
            </a:r>
            <a:r>
              <a:rPr lang="zh-CN" altLang="en-US" dirty="0"/>
              <a:t>， </a:t>
            </a:r>
            <a:r>
              <a:rPr lang="en-US" altLang="zh-CN" dirty="0"/>
              <a:t>B </a:t>
            </a:r>
            <a:r>
              <a:rPr lang="zh-CN" altLang="en-US" dirty="0"/>
              <a:t>替换为 </a:t>
            </a:r>
            <a:r>
              <a:rPr lang="en-US" altLang="zh-CN" dirty="0"/>
              <a:t>1</a:t>
            </a:r>
          </a:p>
          <a:p>
            <a:r>
              <a:rPr lang="en-US" altLang="zh-CN" dirty="0"/>
              <a:t>    """</a:t>
            </a:r>
          </a:p>
          <a:p>
            <a:r>
              <a:rPr lang="en-US" altLang="zh-CN" dirty="0"/>
              <a:t>    res = {}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cnt</a:t>
            </a:r>
            <a:r>
              <a:rPr lang="en-US" altLang="zh-CN" dirty="0"/>
              <a:t> = 0</a:t>
            </a:r>
          </a:p>
          <a:p>
            <a:r>
              <a:rPr lang="en-US" altLang="zh-CN" dirty="0"/>
              <a:t>    for e in df[col].unique():</a:t>
            </a:r>
          </a:p>
          <a:p>
            <a:r>
              <a:rPr lang="en-US" altLang="zh-CN" dirty="0"/>
              <a:t>        res[e] = </a:t>
            </a:r>
            <a:r>
              <a:rPr lang="en-US" altLang="zh-CN" dirty="0" err="1"/>
              <a:t>cnt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cnt</a:t>
            </a:r>
            <a:r>
              <a:rPr lang="en-US" altLang="zh-CN" dirty="0"/>
              <a:t> += 1</a:t>
            </a:r>
          </a:p>
          <a:p>
            <a:r>
              <a:rPr lang="en-US" altLang="zh-CN" dirty="0"/>
              <a:t>    return res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生成列的替换字典</a:t>
            </a:r>
          </a:p>
          <a:p>
            <a:r>
              <a:rPr lang="en-US" altLang="zh-CN" dirty="0"/>
              <a:t>dict1 = </a:t>
            </a:r>
            <a:r>
              <a:rPr lang="en-US" altLang="zh-CN" dirty="0" err="1"/>
              <a:t>toDict</a:t>
            </a:r>
            <a:r>
              <a:rPr lang="en-US" altLang="zh-CN" dirty="0"/>
              <a:t>("</a:t>
            </a:r>
            <a:r>
              <a:rPr lang="zh-CN" altLang="en-US" dirty="0"/>
              <a:t>性别</a:t>
            </a:r>
            <a:r>
              <a:rPr lang="en-US" altLang="zh-CN" dirty="0"/>
              <a:t>")</a:t>
            </a:r>
          </a:p>
          <a:p>
            <a:r>
              <a:rPr lang="en-US" altLang="zh-CN" dirty="0"/>
              <a:t>dict2 = </a:t>
            </a:r>
            <a:r>
              <a:rPr lang="en-US" altLang="zh-CN" dirty="0" err="1"/>
              <a:t>toDict</a:t>
            </a:r>
            <a:r>
              <a:rPr lang="en-US" altLang="zh-CN" dirty="0"/>
              <a:t>("</a:t>
            </a:r>
            <a:r>
              <a:rPr lang="zh-CN" altLang="en-US" dirty="0"/>
              <a:t>职业</a:t>
            </a:r>
            <a:r>
              <a:rPr lang="en-US" altLang="zh-CN" dirty="0"/>
              <a:t>")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替换后结果</a:t>
            </a:r>
            <a:endParaRPr lang="en-US" altLang="zh-CN" dirty="0"/>
          </a:p>
          <a:p>
            <a:r>
              <a:rPr lang="en-US" altLang="zh-CN" dirty="0" err="1"/>
              <a:t>new_df</a:t>
            </a:r>
            <a:r>
              <a:rPr lang="en-US" altLang="zh-CN" dirty="0"/>
              <a:t> = </a:t>
            </a:r>
            <a:r>
              <a:rPr lang="en-US" altLang="zh-CN" dirty="0" err="1"/>
              <a:t>df.replace</a:t>
            </a:r>
            <a:r>
              <a:rPr lang="en-US" altLang="zh-CN" dirty="0"/>
              <a:t>({"</a:t>
            </a:r>
            <a:r>
              <a:rPr lang="zh-CN" altLang="en-US" dirty="0"/>
              <a:t>性别</a:t>
            </a:r>
            <a:r>
              <a:rPr lang="en-US" altLang="zh-CN" dirty="0"/>
              <a:t>": dict1, "</a:t>
            </a:r>
            <a:r>
              <a:rPr lang="zh-CN" altLang="en-US" dirty="0"/>
              <a:t>职业</a:t>
            </a:r>
            <a:r>
              <a:rPr lang="en-US" altLang="zh-CN" dirty="0"/>
              <a:t>": dict2})</a:t>
            </a:r>
          </a:p>
          <a:p>
            <a:r>
              <a:rPr lang="en-US" altLang="zh-CN" dirty="0"/>
              <a:t>print(</a:t>
            </a:r>
            <a:r>
              <a:rPr lang="en-US" altLang="zh-CN" dirty="0" err="1"/>
              <a:t>new_df.head</a:t>
            </a:r>
            <a:r>
              <a:rPr lang="en-US" altLang="zh-CN" dirty="0"/>
              <a:t>(5))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58170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独热编码</a:t>
            </a:r>
          </a:p>
        </p:txBody>
      </p:sp>
      <p:pic>
        <p:nvPicPr>
          <p:cNvPr id="8" name="Picture 2" descr="preview">
            <a:extLst>
              <a:ext uri="{FF2B5EF4-FFF2-40B4-BE49-F238E27FC236}">
                <a16:creationId xmlns:a16="http://schemas.microsoft.com/office/drawing/2014/main" id="{32611CA6-F28B-448D-9F6C-D88905F71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1"/>
          <a:stretch/>
        </p:blipFill>
        <p:spPr bwMode="auto">
          <a:xfrm>
            <a:off x="2379588" y="2002815"/>
            <a:ext cx="7321061" cy="253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EB3910D-636E-4734-85CE-595E4D387C22}"/>
              </a:ext>
            </a:extLst>
          </p:cNvPr>
          <p:cNvSpPr txBox="1"/>
          <p:nvPr/>
        </p:nvSpPr>
        <p:spPr>
          <a:xfrm>
            <a:off x="2890837" y="4697289"/>
            <a:ext cx="6410325" cy="614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000" dirty="0"/>
              <a:t>序号编码的缺点：上述编码方式有什么问题？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456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独热编码</a:t>
            </a:r>
          </a:p>
        </p:txBody>
      </p:sp>
      <p:pic>
        <p:nvPicPr>
          <p:cNvPr id="8" name="Picture 2" descr="preview">
            <a:extLst>
              <a:ext uri="{FF2B5EF4-FFF2-40B4-BE49-F238E27FC236}">
                <a16:creationId xmlns:a16="http://schemas.microsoft.com/office/drawing/2014/main" id="{32611CA6-F28B-448D-9F6C-D88905F71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1"/>
          <a:stretch/>
        </p:blipFill>
        <p:spPr bwMode="auto">
          <a:xfrm>
            <a:off x="2379588" y="2002815"/>
            <a:ext cx="7321061" cy="253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EB3910D-636E-4734-85CE-595E4D387C22}"/>
              </a:ext>
            </a:extLst>
          </p:cNvPr>
          <p:cNvSpPr txBox="1"/>
          <p:nvPr/>
        </p:nvSpPr>
        <p:spPr>
          <a:xfrm>
            <a:off x="2107066" y="4697289"/>
            <a:ext cx="6410325" cy="614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000" dirty="0"/>
              <a:t>序号编码的缺点：</a:t>
            </a:r>
            <a:r>
              <a:rPr lang="zh-CN" altLang="en-US" sz="2000" dirty="0">
                <a:solidFill>
                  <a:srgbClr val="FF0000"/>
                </a:solidFill>
              </a:rPr>
              <a:t>上述编码方式有什么问题？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CC2D50-8D0A-4D6E-840D-23DDA2419E3B}"/>
              </a:ext>
            </a:extLst>
          </p:cNvPr>
          <p:cNvSpPr txBox="1"/>
          <p:nvPr/>
        </p:nvSpPr>
        <p:spPr>
          <a:xfrm>
            <a:off x="3290324" y="5311816"/>
            <a:ext cx="6410325" cy="122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000" dirty="0"/>
              <a:t>增加了不必要大小信息：“</a:t>
            </a:r>
            <a:r>
              <a:rPr lang="zh-CN" altLang="en-US" sz="2000" dirty="0">
                <a:solidFill>
                  <a:srgbClr val="12488E"/>
                </a:solidFill>
                <a:highlight>
                  <a:srgbClr val="C0C0C0"/>
                </a:highlight>
              </a:rPr>
              <a:t>蓝色</a:t>
            </a:r>
            <a:r>
              <a:rPr lang="zh-CN" altLang="en-US" sz="2000" dirty="0">
                <a:highlight>
                  <a:srgbClr val="C0C0C0"/>
                </a:highlight>
              </a:rPr>
              <a:t> ＞ </a:t>
            </a:r>
            <a:r>
              <a:rPr lang="zh-CN" altLang="en-US" sz="2000" dirty="0">
                <a:solidFill>
                  <a:srgbClr val="FFFF00"/>
                </a:solidFill>
                <a:highlight>
                  <a:srgbClr val="C0C0C0"/>
                </a:highlight>
              </a:rPr>
              <a:t>黄色</a:t>
            </a:r>
            <a:r>
              <a:rPr lang="zh-CN" altLang="en-US" sz="2000" dirty="0">
                <a:highlight>
                  <a:srgbClr val="C0C0C0"/>
                </a:highlight>
              </a:rPr>
              <a:t> </a:t>
            </a:r>
            <a:r>
              <a:rPr lang="en-US" altLang="zh-CN" sz="2000" dirty="0">
                <a:highlight>
                  <a:srgbClr val="C0C0C0"/>
                </a:highlight>
              </a:rPr>
              <a:t>&gt; </a:t>
            </a:r>
            <a:r>
              <a:rPr lang="zh-CN" altLang="en-US" sz="2000" dirty="0">
                <a:solidFill>
                  <a:schemeClr val="accent6"/>
                </a:solidFill>
                <a:highlight>
                  <a:srgbClr val="C0C0C0"/>
                </a:highlight>
              </a:rPr>
              <a:t>红色</a:t>
            </a:r>
            <a:r>
              <a:rPr lang="zh-CN" altLang="en-US" sz="2000" dirty="0"/>
              <a:t>”</a:t>
            </a:r>
            <a:endParaRPr lang="en-US" altLang="zh-CN" sz="2000" dirty="0"/>
          </a:p>
          <a:p>
            <a:pPr algn="just">
              <a:lnSpc>
                <a:spcPct val="200000"/>
              </a:lnSpc>
            </a:pPr>
            <a:r>
              <a:rPr lang="zh-CN" altLang="en-US" sz="2000" dirty="0"/>
              <a:t>但是颜色间本没有大小关系。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8F9D12-ADA5-4297-B137-179B04F8B93E}"/>
              </a:ext>
            </a:extLst>
          </p:cNvPr>
          <p:cNvSpPr txBox="1"/>
          <p:nvPr/>
        </p:nvSpPr>
        <p:spPr>
          <a:xfrm>
            <a:off x="7869237" y="4539395"/>
            <a:ext cx="3406775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/>
              <a:t>{</a:t>
            </a:r>
            <a:r>
              <a:rPr lang="en-US" altLang="zh-CN" sz="2000" dirty="0">
                <a:solidFill>
                  <a:schemeClr val="accent6"/>
                </a:solidFill>
                <a:highlight>
                  <a:srgbClr val="C0C0C0"/>
                </a:highlight>
              </a:rPr>
              <a:t>‘red’: 0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FFFF00"/>
                </a:solidFill>
                <a:highlight>
                  <a:srgbClr val="C0C0C0"/>
                </a:highlight>
              </a:rPr>
              <a:t>‘yellow’: 1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12488E"/>
                </a:solidFill>
                <a:highlight>
                  <a:srgbClr val="C0C0C0"/>
                </a:highlight>
              </a:rPr>
              <a:t>‘blue’: 2</a:t>
            </a:r>
            <a:r>
              <a:rPr lang="en-US" altLang="zh-CN" sz="2000" dirty="0"/>
              <a:t>} </a:t>
            </a:r>
            <a:endParaRPr lang="zh-CN" altLang="en-US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DFB6972-7384-4821-BBE2-8FEB7D237586}"/>
              </a:ext>
            </a:extLst>
          </p:cNvPr>
          <p:cNvSpPr/>
          <p:nvPr/>
        </p:nvSpPr>
        <p:spPr>
          <a:xfrm>
            <a:off x="8007988" y="2637426"/>
            <a:ext cx="1390650" cy="175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626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独热编码</a:t>
            </a:r>
          </a:p>
        </p:txBody>
      </p:sp>
      <p:pic>
        <p:nvPicPr>
          <p:cNvPr id="8" name="Picture 2" descr="preview">
            <a:extLst>
              <a:ext uri="{FF2B5EF4-FFF2-40B4-BE49-F238E27FC236}">
                <a16:creationId xmlns:a16="http://schemas.microsoft.com/office/drawing/2014/main" id="{32611CA6-F28B-448D-9F6C-D88905F71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388"/>
          <a:stretch/>
        </p:blipFill>
        <p:spPr bwMode="auto">
          <a:xfrm>
            <a:off x="2379588" y="2002815"/>
            <a:ext cx="3630687" cy="253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6CC2D50-8D0A-4D6E-840D-23DDA2419E3B}"/>
              </a:ext>
            </a:extLst>
          </p:cNvPr>
          <p:cNvSpPr txBox="1"/>
          <p:nvPr/>
        </p:nvSpPr>
        <p:spPr>
          <a:xfrm>
            <a:off x="6289778" y="2814473"/>
            <a:ext cx="6410325" cy="614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000" dirty="0"/>
              <a:t>独热编码（</a:t>
            </a:r>
            <a:r>
              <a:rPr lang="en-US" altLang="zh-CN" sz="2000" dirty="0"/>
              <a:t>one-hot encoding</a:t>
            </a:r>
            <a:r>
              <a:rPr lang="zh-CN" altLang="en-US" sz="2000" dirty="0"/>
              <a:t>）可以解决这个问题。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D7FB78-C677-4899-94CE-9C65CDE20677}"/>
              </a:ext>
            </a:extLst>
          </p:cNvPr>
          <p:cNvSpPr txBox="1"/>
          <p:nvPr/>
        </p:nvSpPr>
        <p:spPr>
          <a:xfrm>
            <a:off x="237171" y="5013080"/>
            <a:ext cx="11717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/>
              <a:t>在利用机器学习的算法时一般需要进行向量化或者数字化。令 红</a:t>
            </a:r>
            <a:r>
              <a:rPr lang="en-US" altLang="zh-CN" sz="2000" dirty="0"/>
              <a:t>=1</a:t>
            </a:r>
            <a:r>
              <a:rPr lang="zh-CN" altLang="en-US" sz="2000" dirty="0"/>
              <a:t>，黄</a:t>
            </a:r>
            <a:r>
              <a:rPr lang="en-US" altLang="zh-CN" sz="2000" dirty="0"/>
              <a:t>=2</a:t>
            </a:r>
            <a:r>
              <a:rPr lang="zh-CN" altLang="en-US" sz="2000" dirty="0"/>
              <a:t>，蓝</a:t>
            </a:r>
            <a:r>
              <a:rPr lang="en-US" altLang="zh-CN" sz="2000" dirty="0"/>
              <a:t>=3. </a:t>
            </a:r>
            <a:r>
              <a:rPr lang="zh-CN" altLang="en-US" sz="2000" dirty="0"/>
              <a:t>那么这样其实实现了标签编码，即给不同类别以标签。然而这意味着机器可能会学习到“红</a:t>
            </a:r>
            <a:r>
              <a:rPr lang="en-US" altLang="zh-CN" sz="2000" dirty="0"/>
              <a:t>&lt;</a:t>
            </a:r>
            <a:r>
              <a:rPr lang="zh-CN" altLang="en-US" sz="2000" dirty="0"/>
              <a:t>黄</a:t>
            </a:r>
            <a:r>
              <a:rPr lang="en-US" altLang="zh-CN" sz="2000" dirty="0"/>
              <a:t>&lt;</a:t>
            </a:r>
            <a:r>
              <a:rPr lang="zh-CN" altLang="en-US" sz="2000" dirty="0"/>
              <a:t>蓝”，但这并不是我们的让机器学习的本意，只是想让机器区分它们，并无大小比较之意。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58514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独热编码</a:t>
            </a:r>
          </a:p>
        </p:txBody>
      </p:sp>
      <p:pic>
        <p:nvPicPr>
          <p:cNvPr id="8" name="Picture 2" descr="preview">
            <a:extLst>
              <a:ext uri="{FF2B5EF4-FFF2-40B4-BE49-F238E27FC236}">
                <a16:creationId xmlns:a16="http://schemas.microsoft.com/office/drawing/2014/main" id="{32611CA6-F28B-448D-9F6C-D88905F71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388"/>
          <a:stretch/>
        </p:blipFill>
        <p:spPr bwMode="auto">
          <a:xfrm>
            <a:off x="388618" y="2032312"/>
            <a:ext cx="3630687" cy="253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498EDC9-93C7-4AD0-A141-189602548719}"/>
              </a:ext>
            </a:extLst>
          </p:cNvPr>
          <p:cNvSpPr txBox="1"/>
          <p:nvPr/>
        </p:nvSpPr>
        <p:spPr>
          <a:xfrm>
            <a:off x="630239" y="4697345"/>
            <a:ext cx="6410325" cy="614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/>
              <a:t>第一步 </a:t>
            </a:r>
            <a:r>
              <a:rPr lang="en-US" altLang="zh-CN" sz="2000" dirty="0"/>
              <a:t>fit </a:t>
            </a:r>
            <a:r>
              <a:rPr lang="zh-CN" altLang="en-US" sz="2000" dirty="0"/>
              <a:t>：统计本特征一共出现过</a:t>
            </a:r>
            <a:r>
              <a:rPr lang="en-US" altLang="zh-CN" sz="2000" dirty="0"/>
              <a:t>n</a:t>
            </a:r>
            <a:r>
              <a:rPr lang="zh-CN" altLang="en-US" sz="2000" dirty="0"/>
              <a:t>个类别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755CA0-E2BB-48B4-9A83-718BC5F4CAC9}"/>
              </a:ext>
            </a:extLst>
          </p:cNvPr>
          <p:cNvSpPr/>
          <p:nvPr/>
        </p:nvSpPr>
        <p:spPr>
          <a:xfrm>
            <a:off x="2377630" y="2606758"/>
            <a:ext cx="1390650" cy="175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D78D87F-12BC-440B-91F8-D2260435D597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3072955" y="4359358"/>
            <a:ext cx="762447" cy="337987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254681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独热编码</a:t>
            </a:r>
          </a:p>
        </p:txBody>
      </p:sp>
      <p:pic>
        <p:nvPicPr>
          <p:cNvPr id="8" name="Picture 2" descr="preview">
            <a:extLst>
              <a:ext uri="{FF2B5EF4-FFF2-40B4-BE49-F238E27FC236}">
                <a16:creationId xmlns:a16="http://schemas.microsoft.com/office/drawing/2014/main" id="{32611CA6-F28B-448D-9F6C-D88905F71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388"/>
          <a:stretch/>
        </p:blipFill>
        <p:spPr bwMode="auto">
          <a:xfrm>
            <a:off x="388618" y="2032312"/>
            <a:ext cx="3630687" cy="253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498EDC9-93C7-4AD0-A141-189602548719}"/>
              </a:ext>
            </a:extLst>
          </p:cNvPr>
          <p:cNvSpPr txBox="1"/>
          <p:nvPr/>
        </p:nvSpPr>
        <p:spPr>
          <a:xfrm>
            <a:off x="630239" y="4697345"/>
            <a:ext cx="6410325" cy="614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/>
              <a:t>第一步 </a:t>
            </a:r>
            <a:r>
              <a:rPr lang="en-US" altLang="zh-CN" sz="2000" dirty="0"/>
              <a:t>fit </a:t>
            </a:r>
            <a:r>
              <a:rPr lang="zh-CN" altLang="en-US" sz="2000" dirty="0"/>
              <a:t>：统计本特征一共出现过</a:t>
            </a:r>
            <a:r>
              <a:rPr lang="en-US" altLang="zh-CN" sz="2000" dirty="0"/>
              <a:t>n</a:t>
            </a:r>
            <a:r>
              <a:rPr lang="zh-CN" altLang="en-US" sz="2000" dirty="0"/>
              <a:t>个类别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755CA0-E2BB-48B4-9A83-718BC5F4CAC9}"/>
              </a:ext>
            </a:extLst>
          </p:cNvPr>
          <p:cNvSpPr/>
          <p:nvPr/>
        </p:nvSpPr>
        <p:spPr>
          <a:xfrm>
            <a:off x="2377630" y="2606758"/>
            <a:ext cx="1390650" cy="175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D78D87F-12BC-440B-91F8-D2260435D597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3072955" y="4359358"/>
            <a:ext cx="762447" cy="337987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0C95BF2-BD46-481A-830A-AD4C779C402F}"/>
              </a:ext>
            </a:extLst>
          </p:cNvPr>
          <p:cNvSpPr txBox="1"/>
          <p:nvPr/>
        </p:nvSpPr>
        <p:spPr>
          <a:xfrm>
            <a:off x="4159886" y="5915464"/>
            <a:ext cx="3406775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/>
              <a:t>一共出现过 </a:t>
            </a:r>
            <a:r>
              <a:rPr lang="en-US" altLang="zh-CN" sz="2000" dirty="0"/>
              <a:t>3 </a:t>
            </a:r>
            <a:r>
              <a:rPr lang="zh-CN" altLang="en-US" sz="2000" dirty="0"/>
              <a:t>个类别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8CEC45E-48BA-40F2-A29D-2246596EE626}"/>
              </a:ext>
            </a:extLst>
          </p:cNvPr>
          <p:cNvCxnSpPr>
            <a:cxnSpLocks/>
            <a:stCxn id="11" idx="2"/>
            <a:endCxn id="15" idx="1"/>
          </p:cNvCxnSpPr>
          <p:nvPr/>
        </p:nvCxnSpPr>
        <p:spPr>
          <a:xfrm>
            <a:off x="3835402" y="5311872"/>
            <a:ext cx="324484" cy="909798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58040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独热编码</a:t>
            </a:r>
          </a:p>
        </p:txBody>
      </p:sp>
      <p:pic>
        <p:nvPicPr>
          <p:cNvPr id="8" name="Picture 2" descr="preview">
            <a:extLst>
              <a:ext uri="{FF2B5EF4-FFF2-40B4-BE49-F238E27FC236}">
                <a16:creationId xmlns:a16="http://schemas.microsoft.com/office/drawing/2014/main" id="{32611CA6-F28B-448D-9F6C-D88905F71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388"/>
          <a:stretch/>
        </p:blipFill>
        <p:spPr bwMode="auto">
          <a:xfrm>
            <a:off x="388618" y="2032312"/>
            <a:ext cx="3630687" cy="253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1D334A9-973D-42C4-8D0D-AA55B3A10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563639"/>
              </p:ext>
            </p:extLst>
          </p:nvPr>
        </p:nvGraphicFramePr>
        <p:xfrm>
          <a:off x="4803387" y="2373502"/>
          <a:ext cx="694157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165">
                  <a:extLst>
                    <a:ext uri="{9D8B030D-6E8A-4147-A177-3AD203B41FA5}">
                      <a16:colId xmlns:a16="http://schemas.microsoft.com/office/drawing/2014/main" val="4021820270"/>
                    </a:ext>
                  </a:extLst>
                </a:gridCol>
                <a:gridCol w="1999136">
                  <a:extLst>
                    <a:ext uri="{9D8B030D-6E8A-4147-A177-3AD203B41FA5}">
                      <a16:colId xmlns:a16="http://schemas.microsoft.com/office/drawing/2014/main" val="2192845850"/>
                    </a:ext>
                  </a:extLst>
                </a:gridCol>
                <a:gridCol w="1999136">
                  <a:extLst>
                    <a:ext uri="{9D8B030D-6E8A-4147-A177-3AD203B41FA5}">
                      <a16:colId xmlns:a16="http://schemas.microsoft.com/office/drawing/2014/main" val="1967990030"/>
                    </a:ext>
                  </a:extLst>
                </a:gridCol>
                <a:gridCol w="1999136">
                  <a:extLst>
                    <a:ext uri="{9D8B030D-6E8A-4147-A177-3AD203B41FA5}">
                      <a16:colId xmlns:a16="http://schemas.microsoft.com/office/drawing/2014/main" val="3396376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Index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Column1_red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Column1_yellow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Column1_blue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58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177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17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2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306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3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ea"/>
                          <a:ea typeface="+mj-ea"/>
                        </a:rPr>
                        <a:t>0</a:t>
                      </a:r>
                      <a:endParaRPr lang="zh-CN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9686453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B498EDC9-93C7-4AD0-A141-189602548719}"/>
              </a:ext>
            </a:extLst>
          </p:cNvPr>
          <p:cNvSpPr txBox="1"/>
          <p:nvPr/>
        </p:nvSpPr>
        <p:spPr>
          <a:xfrm>
            <a:off x="630239" y="4697345"/>
            <a:ext cx="6410325" cy="614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/>
              <a:t>第一步 </a:t>
            </a:r>
            <a:r>
              <a:rPr lang="en-US" altLang="zh-CN" sz="2000" dirty="0"/>
              <a:t>fit </a:t>
            </a:r>
            <a:r>
              <a:rPr lang="zh-CN" altLang="en-US" sz="2000" dirty="0"/>
              <a:t>：统计本特征一共出现过</a:t>
            </a:r>
            <a:r>
              <a:rPr lang="en-US" altLang="zh-CN" sz="2000" dirty="0"/>
              <a:t>n</a:t>
            </a:r>
            <a:r>
              <a:rPr lang="zh-CN" altLang="en-US" sz="2000" dirty="0"/>
              <a:t>个类别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755CA0-E2BB-48B4-9A83-718BC5F4CAC9}"/>
              </a:ext>
            </a:extLst>
          </p:cNvPr>
          <p:cNvSpPr/>
          <p:nvPr/>
        </p:nvSpPr>
        <p:spPr>
          <a:xfrm>
            <a:off x="2377630" y="2606758"/>
            <a:ext cx="1390650" cy="175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86DFD7A-37B8-4403-8BF1-992C878EDFCB}"/>
              </a:ext>
            </a:extLst>
          </p:cNvPr>
          <p:cNvSpPr/>
          <p:nvPr/>
        </p:nvSpPr>
        <p:spPr>
          <a:xfrm>
            <a:off x="5863274" y="2394833"/>
            <a:ext cx="5881685" cy="175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D78D87F-12BC-440B-91F8-D2260435D597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3072955" y="4359358"/>
            <a:ext cx="762447" cy="337987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0C95BF2-BD46-481A-830A-AD4C779C402F}"/>
              </a:ext>
            </a:extLst>
          </p:cNvPr>
          <p:cNvSpPr txBox="1"/>
          <p:nvPr/>
        </p:nvSpPr>
        <p:spPr>
          <a:xfrm>
            <a:off x="4159886" y="5915464"/>
            <a:ext cx="3406775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/>
              <a:t>一共出现过 </a:t>
            </a:r>
            <a:r>
              <a:rPr lang="en-US" altLang="zh-CN" sz="2000" dirty="0"/>
              <a:t>3 </a:t>
            </a:r>
            <a:r>
              <a:rPr lang="zh-CN" altLang="en-US" sz="2000" dirty="0"/>
              <a:t>个类别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8CEC45E-48BA-40F2-A29D-2246596EE626}"/>
              </a:ext>
            </a:extLst>
          </p:cNvPr>
          <p:cNvCxnSpPr>
            <a:cxnSpLocks/>
            <a:stCxn id="11" idx="2"/>
            <a:endCxn id="15" idx="1"/>
          </p:cNvCxnSpPr>
          <p:nvPr/>
        </p:nvCxnSpPr>
        <p:spPr>
          <a:xfrm>
            <a:off x="3835402" y="5311872"/>
            <a:ext cx="324484" cy="909798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631D987-5C10-43E4-9757-CDA1EB2EB69E}"/>
              </a:ext>
            </a:extLst>
          </p:cNvPr>
          <p:cNvCxnSpPr>
            <a:cxnSpLocks/>
          </p:cNvCxnSpPr>
          <p:nvPr/>
        </p:nvCxnSpPr>
        <p:spPr>
          <a:xfrm flipV="1">
            <a:off x="6853084" y="5921455"/>
            <a:ext cx="1337187" cy="306206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D1891B6-C840-499E-B9FA-770E4D0BA3DC}"/>
              </a:ext>
            </a:extLst>
          </p:cNvPr>
          <p:cNvCxnSpPr>
            <a:cxnSpLocks/>
          </p:cNvCxnSpPr>
          <p:nvPr/>
        </p:nvCxnSpPr>
        <p:spPr>
          <a:xfrm flipV="1">
            <a:off x="9133837" y="4318116"/>
            <a:ext cx="1" cy="438167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AA46782-036D-4190-81EE-41BB93B48867}"/>
              </a:ext>
            </a:extLst>
          </p:cNvPr>
          <p:cNvSpPr txBox="1"/>
          <p:nvPr/>
        </p:nvSpPr>
        <p:spPr>
          <a:xfrm>
            <a:off x="6705914" y="4612642"/>
            <a:ext cx="4855847" cy="123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/>
              <a:t>第二步 </a:t>
            </a:r>
            <a:r>
              <a:rPr lang="en-US" altLang="zh-CN" sz="2000" dirty="0"/>
              <a:t>transform </a:t>
            </a:r>
            <a:r>
              <a:rPr lang="zh-CN" altLang="en-US" sz="2000" dirty="0"/>
              <a:t>：新增 </a:t>
            </a:r>
            <a:r>
              <a:rPr lang="en-US" altLang="zh-CN" sz="2000" dirty="0"/>
              <a:t>n </a:t>
            </a:r>
            <a:r>
              <a:rPr lang="zh-CN" altLang="en-US" sz="2000" dirty="0"/>
              <a:t>列，每列表示“是否是</a:t>
            </a:r>
            <a:r>
              <a:rPr lang="en-US" altLang="zh-CN" sz="2000" dirty="0"/>
              <a:t>X</a:t>
            </a:r>
            <a:r>
              <a:rPr lang="zh-CN" altLang="en-US" sz="2000" dirty="0"/>
              <a:t>属性”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3245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独热编码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557A09-45C1-4D55-A37B-F1D7A5E4DE27}"/>
              </a:ext>
            </a:extLst>
          </p:cNvPr>
          <p:cNvSpPr txBox="1"/>
          <p:nvPr/>
        </p:nvSpPr>
        <p:spPr>
          <a:xfrm>
            <a:off x="921066" y="2464319"/>
            <a:ext cx="103498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何时使用独热编码呢？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、离散特征的取值之间没有大小的意义，比如 </a:t>
            </a:r>
            <a:r>
              <a:rPr lang="en-US" altLang="zh-CN" dirty="0"/>
              <a:t>color</a:t>
            </a:r>
            <a:r>
              <a:rPr lang="zh-CN" altLang="en-US" dirty="0"/>
              <a:t>：</a:t>
            </a:r>
            <a:r>
              <a:rPr lang="en-US" altLang="zh-CN" dirty="0"/>
              <a:t>[</a:t>
            </a:r>
            <a:r>
              <a:rPr lang="en-US" altLang="zh-CN" dirty="0" err="1"/>
              <a:t>red,blue</a:t>
            </a:r>
            <a:r>
              <a:rPr lang="en-US" altLang="zh-CN" dirty="0"/>
              <a:t>] </a:t>
            </a:r>
            <a:r>
              <a:rPr lang="zh-CN" altLang="en-US" dirty="0"/>
              <a:t>，那么就使用独热编码</a:t>
            </a:r>
          </a:p>
          <a:p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、离散特征的取值有大小的意义，比如 </a:t>
            </a:r>
            <a:r>
              <a:rPr lang="en-US" altLang="zh-CN" dirty="0"/>
              <a:t>size:[X,XL,XXL] </a:t>
            </a:r>
            <a:r>
              <a:rPr lang="zh-CN" altLang="en-US" dirty="0"/>
              <a:t>，那么就使用数值的映射 </a:t>
            </a:r>
            <a:r>
              <a:rPr lang="en-US" altLang="zh-CN" dirty="0"/>
              <a:t>{X:1,XL:2,XXL:3}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34366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特征编码：让计算机“看得懂”数据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独热编码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76D281-736A-4EB9-85FC-262941234DBA}"/>
              </a:ext>
            </a:extLst>
          </p:cNvPr>
          <p:cNvSpPr txBox="1"/>
          <p:nvPr/>
        </p:nvSpPr>
        <p:spPr>
          <a:xfrm>
            <a:off x="2971136" y="2809552"/>
            <a:ext cx="61379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df = </a:t>
            </a:r>
            <a:r>
              <a:rPr lang="en-US" altLang="zh-CN" dirty="0" err="1"/>
              <a:t>pd.read_csv</a:t>
            </a:r>
            <a:r>
              <a:rPr lang="en-US" altLang="zh-CN" dirty="0"/>
              <a:t>('./</a:t>
            </a:r>
            <a:r>
              <a:rPr lang="zh-CN" altLang="en-US" dirty="0"/>
              <a:t>我的数据</a:t>
            </a:r>
            <a:r>
              <a:rPr lang="en-US" altLang="zh-CN" dirty="0"/>
              <a:t>.csv’)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假如我们要独热编码性别和职业</a:t>
            </a:r>
            <a:endParaRPr lang="en-US" altLang="zh-CN" dirty="0"/>
          </a:p>
          <a:p>
            <a:r>
              <a:rPr lang="en-US" altLang="zh-CN" dirty="0" err="1"/>
              <a:t>new_df</a:t>
            </a:r>
            <a:r>
              <a:rPr lang="en-US" altLang="zh-CN" dirty="0"/>
              <a:t> = </a:t>
            </a:r>
            <a:r>
              <a:rPr lang="en-US" altLang="zh-CN" dirty="0" err="1"/>
              <a:t>pd.get_dummies</a:t>
            </a:r>
            <a:r>
              <a:rPr lang="en-US" altLang="zh-CN" dirty="0"/>
              <a:t>(df, columns=["</a:t>
            </a:r>
            <a:r>
              <a:rPr lang="zh-CN" altLang="en-US" dirty="0"/>
              <a:t>性别</a:t>
            </a:r>
            <a:r>
              <a:rPr lang="en-US" altLang="zh-CN" dirty="0"/>
              <a:t>", "</a:t>
            </a:r>
            <a:r>
              <a:rPr lang="zh-CN" altLang="en-US" dirty="0"/>
              <a:t>职业</a:t>
            </a:r>
            <a:r>
              <a:rPr lang="en-US" altLang="zh-CN" dirty="0"/>
              <a:t>"])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63507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15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特征缩放的定义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特征缩放的作用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特征缩放的方法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3C33A2-71B5-4762-8861-8AE4108036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9524" y="1422400"/>
            <a:ext cx="4613346" cy="4764722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A7ADDD6B-B53A-4FCF-A89A-8DD9404B3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4" y="3106805"/>
            <a:ext cx="5795581" cy="286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901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3467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回顾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E9D9A9-E855-4203-ADD0-6957E407478B}"/>
              </a:ext>
            </a:extLst>
          </p:cNvPr>
          <p:cNvSpPr txBox="1"/>
          <p:nvPr/>
        </p:nvSpPr>
        <p:spPr>
          <a:xfrm>
            <a:off x="561974" y="1044478"/>
            <a:ext cx="7765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518E"/>
                </a:solidFill>
              </a:rPr>
              <a:t>可以直接应用场景到实际场景中吗？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64160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7113272" cy="412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特征缩放的定义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当每一列的值范围非常不同时，我们需要将它们扩展到公共级别。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lvl="1" algn="just">
              <a:lnSpc>
                <a:spcPct val="120000"/>
              </a:lnSpc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我们有不同的特征，其中一个特征的数据可能以公里表示，另一列的数据可能以米表示，最后一列的数据可能以厘米表示。在将算法应用到数据上之前，首先需要将数据放到“米”、“公里”或“厘米”的公共尺度上进行有效的分析和预测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9137D7-6BDF-4CC0-B65C-E36F55D4A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0" r="14803"/>
          <a:stretch/>
        </p:blipFill>
        <p:spPr bwMode="auto">
          <a:xfrm>
            <a:off x="7696200" y="1891266"/>
            <a:ext cx="4495800" cy="326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7315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3084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特征缩放的作用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回归系数直接受特征范围的影响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具有较高比例的功能比具有较低比例的功能更重要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如果我们具有缩放值，则可以轻松实现渐变下降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如果按比例缩放，某些算法将减少执行时间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一些算法基于欧几里得距离，欧几里得距离对特征尺度非常敏感</a:t>
            </a:r>
          </a:p>
        </p:txBody>
      </p:sp>
      <p:pic>
        <p:nvPicPr>
          <p:cNvPr id="17410" name="Picture 2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E1523395-9A33-46BB-8D22-5EEA03222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097" y="4230050"/>
            <a:ext cx="7057292" cy="235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02446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1907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特征缩放的方法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归一化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标准化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取 </a:t>
            </a:r>
            <a:r>
              <a:rPr lang="en-US" altLang="zh-CN" sz="2000" dirty="0">
                <a:solidFill>
                  <a:srgbClr val="00518E"/>
                </a:solidFill>
              </a:rPr>
              <a:t>log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DB27077-C556-436E-9532-69982CB2F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2096120"/>
            <a:ext cx="26098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318916C-9792-4C84-BC60-1CE039D2B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480" y="2562225"/>
            <a:ext cx="24003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0525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归一化（使用场景）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84CCF2-288E-4CAF-8DAE-CA3C01727028}"/>
              </a:ext>
            </a:extLst>
          </p:cNvPr>
          <p:cNvSpPr txBox="1"/>
          <p:nvPr/>
        </p:nvSpPr>
        <p:spPr>
          <a:xfrm>
            <a:off x="847517" y="1968031"/>
            <a:ext cx="9070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回顾之前的内容</a:t>
            </a:r>
            <a:r>
              <a:rPr lang="en-US" altLang="zh-CN" sz="2000" dirty="0"/>
              <a:t>…</a:t>
            </a:r>
          </a:p>
          <a:p>
            <a:r>
              <a:rPr lang="zh-CN" altLang="en-US" sz="2000" dirty="0"/>
              <a:t>在做梯度下降时，我们需要设置步长</a:t>
            </a: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64C277-682E-4C87-BEE7-067BF3741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333908"/>
            <a:ext cx="7716168" cy="290649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31F677C-E650-44B3-A403-467937F1A46B}"/>
              </a:ext>
            </a:extLst>
          </p:cNvPr>
          <p:cNvSpPr/>
          <p:nvPr/>
        </p:nvSpPr>
        <p:spPr>
          <a:xfrm>
            <a:off x="2650075" y="4621418"/>
            <a:ext cx="274126" cy="331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634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归一化（使用场景）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284CCF2-288E-4CAF-8DAE-CA3C01727028}"/>
                  </a:ext>
                </a:extLst>
              </p:cNvPr>
              <p:cNvSpPr txBox="1"/>
              <p:nvPr/>
            </p:nvSpPr>
            <p:spPr>
              <a:xfrm>
                <a:off x="847517" y="1968031"/>
                <a:ext cx="9070924" cy="1372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回顾之前的内容</a:t>
                </a:r>
                <a:r>
                  <a:rPr lang="en-US" altLang="zh-CN" sz="2000" dirty="0"/>
                  <a:t>…</a:t>
                </a:r>
              </a:p>
              <a:p>
                <a:r>
                  <a:rPr lang="zh-CN" altLang="en-US" sz="2000" dirty="0"/>
                  <a:t>在做梯度下降时，我们需要设置步长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1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endParaRPr lang="en-US" altLang="zh-CN" sz="2000" dirty="0"/>
              </a:p>
              <a:p>
                <a:r>
                  <a:rPr lang="zh-CN" altLang="en-US" sz="2000" dirty="0"/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/>
                  <a:t>太大，我们希望把步长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1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zh-CN" altLang="en-US" sz="2000" dirty="0"/>
                  <a:t>设小一点，反之增大步长；</a:t>
                </a:r>
                <a:endParaRPr lang="en-US" altLang="zh-CN" sz="2000" dirty="0"/>
              </a:p>
              <a:p>
                <a:r>
                  <a:rPr lang="zh-CN" altLang="en-US" sz="2000" dirty="0"/>
                  <a:t>但如果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两个维度比如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</a:rPr>
                  <a:t>一个大一个小，步长该怎么设呢？</a:t>
                </a:r>
                <a:endParaRPr lang="en-US" altLang="zh-CN" sz="2000" b="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284CCF2-288E-4CAF-8DAE-CA3C01727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17" y="1968031"/>
                <a:ext cx="9070924" cy="1372812"/>
              </a:xfrm>
              <a:prstGeom prst="rect">
                <a:avLst/>
              </a:prstGeom>
              <a:blipFill>
                <a:blip r:embed="rId8"/>
                <a:stretch>
                  <a:fillRect l="-672" t="-2667"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B64C277-682E-4C87-BEE7-067BF3741E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333908"/>
            <a:ext cx="7716168" cy="290649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31F677C-E650-44B3-A403-467937F1A46B}"/>
              </a:ext>
            </a:extLst>
          </p:cNvPr>
          <p:cNvSpPr/>
          <p:nvPr/>
        </p:nvSpPr>
        <p:spPr>
          <a:xfrm>
            <a:off x="2650075" y="4621418"/>
            <a:ext cx="274126" cy="331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2">
                <a:extLst>
                  <a:ext uri="{FF2B5EF4-FFF2-40B4-BE49-F238E27FC236}">
                    <a16:creationId xmlns:a16="http://schemas.microsoft.com/office/drawing/2014/main" id="{4B848B8F-B1A9-419C-AA55-7D08452DDF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1968031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421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0.6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742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0.5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2">
                <a:extLst>
                  <a:ext uri="{FF2B5EF4-FFF2-40B4-BE49-F238E27FC236}">
                    <a16:creationId xmlns:a16="http://schemas.microsoft.com/office/drawing/2014/main" id="{4B848B8F-B1A9-419C-AA55-7D08452DDF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1968031"/>
              <a:ext cx="4333080" cy="2292088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917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0704" t="-4688" r="-201408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408" t="-4688" r="-704" b="-5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421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0.6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742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0.5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7ED17511-B646-483B-80BD-35A22B001E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169" y="4621418"/>
            <a:ext cx="1009791" cy="9716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52549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归一化（使用场景）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284CCF2-288E-4CAF-8DAE-CA3C01727028}"/>
                  </a:ext>
                </a:extLst>
              </p:cNvPr>
              <p:cNvSpPr txBox="1"/>
              <p:nvPr/>
            </p:nvSpPr>
            <p:spPr>
              <a:xfrm>
                <a:off x="847517" y="1968031"/>
                <a:ext cx="9070924" cy="1988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回顾之前的内容</a:t>
                </a:r>
                <a:r>
                  <a:rPr lang="en-US" altLang="zh-CN" sz="2000" dirty="0"/>
                  <a:t>…</a:t>
                </a:r>
              </a:p>
              <a:p>
                <a:r>
                  <a:rPr lang="zh-CN" altLang="en-US" sz="2000" dirty="0"/>
                  <a:t>在做梯度下降时，我们需要设置步长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1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endParaRPr lang="en-US" altLang="zh-CN" sz="2000" dirty="0"/>
              </a:p>
              <a:p>
                <a:r>
                  <a:rPr lang="zh-CN" altLang="en-US" sz="2000" dirty="0"/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/>
                  <a:t>太大，我们希望把步长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1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zh-CN" altLang="en-US" sz="2000" dirty="0"/>
                  <a:t>设小一点，反之增大步长；</a:t>
                </a:r>
                <a:endParaRPr lang="en-US" altLang="zh-CN" sz="2000" dirty="0"/>
              </a:p>
              <a:p>
                <a:r>
                  <a:rPr lang="zh-CN" altLang="en-US" sz="2000" dirty="0"/>
                  <a:t>但如果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两个维度比如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</a:rPr>
                  <a:t>一个大一个小，步长该怎么设呢？</a:t>
                </a:r>
                <a:endParaRPr lang="en-US" altLang="zh-CN" sz="2000" b="0" dirty="0">
                  <a:solidFill>
                    <a:srgbClr val="FF0000"/>
                  </a:solidFill>
                </a:endParaRPr>
              </a:p>
              <a:p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r>
                  <a:rPr lang="zh-CN" altLang="en-US" sz="2000" b="1" dirty="0"/>
                  <a:t>特征缩放可以解决这个问题。</a:t>
                </a:r>
                <a:endParaRPr lang="en-US" altLang="zh-CN" sz="20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284CCF2-288E-4CAF-8DAE-CA3C01727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17" y="1968031"/>
                <a:ext cx="9070924" cy="1988365"/>
              </a:xfrm>
              <a:prstGeom prst="rect">
                <a:avLst/>
              </a:prstGeom>
              <a:blipFill>
                <a:blip r:embed="rId8"/>
                <a:stretch>
                  <a:fillRect l="-672" t="-1840" b="-46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2">
                <a:extLst>
                  <a:ext uri="{FF2B5EF4-FFF2-40B4-BE49-F238E27FC236}">
                    <a16:creationId xmlns:a16="http://schemas.microsoft.com/office/drawing/2014/main" id="{4B848B8F-B1A9-419C-AA55-7D08452DDF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1968031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421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0.6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742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0.5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2">
                <a:extLst>
                  <a:ext uri="{FF2B5EF4-FFF2-40B4-BE49-F238E27FC236}">
                    <a16:creationId xmlns:a16="http://schemas.microsoft.com/office/drawing/2014/main" id="{4B848B8F-B1A9-419C-AA55-7D08452DDF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1968031"/>
              <a:ext cx="4333080" cy="2292088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917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0704" t="-4688" r="-201408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408" t="-4688" r="-704" b="-5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421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0.6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742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0.5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7ED17511-B646-483B-80BD-35A22B001E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169" y="4621418"/>
            <a:ext cx="1009791" cy="9716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57468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归一化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84CCF2-288E-4CAF-8DAE-CA3C01727028}"/>
              </a:ext>
            </a:extLst>
          </p:cNvPr>
          <p:cNvSpPr txBox="1"/>
          <p:nvPr/>
        </p:nvSpPr>
        <p:spPr>
          <a:xfrm>
            <a:off x="847517" y="1968031"/>
            <a:ext cx="9070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特征缩放三种方法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2">
                <a:extLst>
                  <a:ext uri="{FF2B5EF4-FFF2-40B4-BE49-F238E27FC236}">
                    <a16:creationId xmlns:a16="http://schemas.microsoft.com/office/drawing/2014/main" id="{4B848B8F-B1A9-419C-AA55-7D08452DDF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1968031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421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0.6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742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0.5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2">
                <a:extLst>
                  <a:ext uri="{FF2B5EF4-FFF2-40B4-BE49-F238E27FC236}">
                    <a16:creationId xmlns:a16="http://schemas.microsoft.com/office/drawing/2014/main" id="{4B848B8F-B1A9-419C-AA55-7D08452DDF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1968031"/>
              <a:ext cx="4333080" cy="2292088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917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704" t="-4688" r="-201408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408" t="-4688" r="-704" b="-5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421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0.6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742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0.5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BD095E8C-14F4-4C16-A364-1BBE78952EE1}"/>
              </a:ext>
            </a:extLst>
          </p:cNvPr>
          <p:cNvSpPr txBox="1"/>
          <p:nvPr/>
        </p:nvSpPr>
        <p:spPr>
          <a:xfrm>
            <a:off x="-95362" y="2979511"/>
            <a:ext cx="9070924" cy="280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最大最小值归一化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均值归一化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zh-CN" sz="2000" dirty="0">
              <a:solidFill>
                <a:srgbClr val="00518E"/>
              </a:solidFill>
            </a:endParaRPr>
          </a:p>
          <a:p>
            <a:pPr lvl="2">
              <a:lnSpc>
                <a:spcPct val="150000"/>
              </a:lnSpc>
            </a:pPr>
            <a:endParaRPr lang="zh-CN" altLang="en-US" sz="2000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最大绝对值归一化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CDF9A6D-F0D9-4217-88FE-18B17E137A0A}"/>
                  </a:ext>
                </a:extLst>
              </p:cNvPr>
              <p:cNvSpPr txBox="1"/>
              <p:nvPr/>
            </p:nvSpPr>
            <p:spPr>
              <a:xfrm>
                <a:off x="3460201" y="2740093"/>
                <a:ext cx="2611997" cy="688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func>
                        </m:den>
                      </m:f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CDF9A6D-F0D9-4217-88FE-18B17E137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201" y="2740093"/>
                <a:ext cx="2611997" cy="6889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480375-DB10-4A4A-BFD8-78CD3EA34FCC}"/>
                  </a:ext>
                </a:extLst>
              </p:cNvPr>
              <p:cNvSpPr txBox="1"/>
              <p:nvPr/>
            </p:nvSpPr>
            <p:spPr>
              <a:xfrm>
                <a:off x="3460201" y="3777770"/>
                <a:ext cx="2611997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𝑒𝑎𝑛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func>
                        </m:den>
                      </m:f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480375-DB10-4A4A-BFD8-78CD3EA34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201" y="3777770"/>
                <a:ext cx="2611997" cy="6325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B981AAB-5367-4E83-A4E4-0ECB6D2C8FD4}"/>
                  </a:ext>
                </a:extLst>
              </p:cNvPr>
              <p:cNvSpPr txBox="1"/>
              <p:nvPr/>
            </p:nvSpPr>
            <p:spPr>
              <a:xfrm>
                <a:off x="3460201" y="4670677"/>
                <a:ext cx="2988189" cy="166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&lt;0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ma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B981AAB-5367-4E83-A4E4-0ECB6D2C8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201" y="4670677"/>
                <a:ext cx="2988189" cy="16648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069592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归一化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84CCF2-288E-4CAF-8DAE-CA3C01727028}"/>
              </a:ext>
            </a:extLst>
          </p:cNvPr>
          <p:cNvSpPr txBox="1"/>
          <p:nvPr/>
        </p:nvSpPr>
        <p:spPr>
          <a:xfrm>
            <a:off x="847517" y="1968031"/>
            <a:ext cx="9070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这里以最常用的</a:t>
            </a:r>
            <a:r>
              <a:rPr lang="zh-CN" altLang="en-US" sz="2000" b="1" dirty="0"/>
              <a:t>最大最小值归一化</a:t>
            </a:r>
            <a:r>
              <a:rPr lang="zh-CN" altLang="en-US" sz="2000" dirty="0"/>
              <a:t>举例。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2">
                <a:extLst>
                  <a:ext uri="{FF2B5EF4-FFF2-40B4-BE49-F238E27FC236}">
                    <a16:creationId xmlns:a16="http://schemas.microsoft.com/office/drawing/2014/main" id="{4B848B8F-B1A9-419C-AA55-7D08452DDF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1968031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421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0.6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742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0.5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2">
                <a:extLst>
                  <a:ext uri="{FF2B5EF4-FFF2-40B4-BE49-F238E27FC236}">
                    <a16:creationId xmlns:a16="http://schemas.microsoft.com/office/drawing/2014/main" id="{4B848B8F-B1A9-419C-AA55-7D08452DDF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1968031"/>
              <a:ext cx="4333080" cy="2292088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917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704" t="-4688" r="-201408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408" t="-4688" r="-704" b="-5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421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0.6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742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0.5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CDF9A6D-F0D9-4217-88FE-18B17E137A0A}"/>
                  </a:ext>
                </a:extLst>
              </p:cNvPr>
              <p:cNvSpPr txBox="1"/>
              <p:nvPr/>
            </p:nvSpPr>
            <p:spPr>
              <a:xfrm>
                <a:off x="561974" y="3429000"/>
                <a:ext cx="2611997" cy="688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func>
                        </m:den>
                      </m:f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CDF9A6D-F0D9-4217-88FE-18B17E137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4" y="3429000"/>
                <a:ext cx="2611997" cy="6889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30759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归一化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84CCF2-288E-4CAF-8DAE-CA3C01727028}"/>
              </a:ext>
            </a:extLst>
          </p:cNvPr>
          <p:cNvSpPr txBox="1"/>
          <p:nvPr/>
        </p:nvSpPr>
        <p:spPr>
          <a:xfrm>
            <a:off x="847517" y="1968031"/>
            <a:ext cx="9070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这里以最常用的</a:t>
            </a:r>
            <a:r>
              <a:rPr lang="zh-CN" altLang="en-US" sz="2000" b="1" dirty="0"/>
              <a:t>最大最小值归一化</a:t>
            </a:r>
            <a:r>
              <a:rPr lang="zh-CN" altLang="en-US" sz="2000" dirty="0"/>
              <a:t>举例。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2">
                <a:extLst>
                  <a:ext uri="{FF2B5EF4-FFF2-40B4-BE49-F238E27FC236}">
                    <a16:creationId xmlns:a16="http://schemas.microsoft.com/office/drawing/2014/main" id="{4B848B8F-B1A9-419C-AA55-7D08452DDF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1968031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421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0.6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742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0.5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2">
                <a:extLst>
                  <a:ext uri="{FF2B5EF4-FFF2-40B4-BE49-F238E27FC236}">
                    <a16:creationId xmlns:a16="http://schemas.microsoft.com/office/drawing/2014/main" id="{4B848B8F-B1A9-419C-AA55-7D08452DDF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1968031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704" t="-4688" r="-201408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408" t="-4688" r="-704" b="-5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421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0.6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742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0.5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CDF9A6D-F0D9-4217-88FE-18B17E137A0A}"/>
                  </a:ext>
                </a:extLst>
              </p:cNvPr>
              <p:cNvSpPr txBox="1"/>
              <p:nvPr/>
            </p:nvSpPr>
            <p:spPr>
              <a:xfrm>
                <a:off x="561974" y="3429000"/>
                <a:ext cx="2611997" cy="688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func>
                        </m:den>
                      </m:f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CDF9A6D-F0D9-4217-88FE-18B17E137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4" y="3429000"/>
                <a:ext cx="2611997" cy="6889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7F9344-91A3-4D4D-AD08-4F69E6ACFB17}"/>
                  </a:ext>
                </a:extLst>
              </p:cNvPr>
              <p:cNvSpPr txBox="1"/>
              <p:nvPr/>
            </p:nvSpPr>
            <p:spPr>
              <a:xfrm>
                <a:off x="847517" y="4479738"/>
                <a:ext cx="9070924" cy="1417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想要归一化某一列，就要先求出其最大值与最小值，假设我们有</a:t>
                </a:r>
                <a:endParaRPr lang="en-US" altLang="zh-CN" sz="2000" dirty="0"/>
              </a:p>
              <a:p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altLang="zh-CN" sz="2000" b="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7F9344-91A3-4D4D-AD08-4F69E6ACF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17" y="4479738"/>
                <a:ext cx="9070924" cy="1417055"/>
              </a:xfrm>
              <a:prstGeom prst="rect">
                <a:avLst/>
              </a:prstGeom>
              <a:blipFill>
                <a:blip r:embed="rId10"/>
                <a:stretch>
                  <a:fillRect l="-672" t="-2586" b="-2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631962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归一化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84CCF2-288E-4CAF-8DAE-CA3C01727028}"/>
              </a:ext>
            </a:extLst>
          </p:cNvPr>
          <p:cNvSpPr txBox="1"/>
          <p:nvPr/>
        </p:nvSpPr>
        <p:spPr>
          <a:xfrm>
            <a:off x="847517" y="1968031"/>
            <a:ext cx="9070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这里以最常用的</a:t>
            </a:r>
            <a:r>
              <a:rPr lang="zh-CN" altLang="en-US" sz="2000" b="1" dirty="0"/>
              <a:t>最大最小值归一化</a:t>
            </a:r>
            <a:r>
              <a:rPr lang="zh-CN" altLang="en-US" sz="2000" dirty="0"/>
              <a:t>举例。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2">
                <a:extLst>
                  <a:ext uri="{FF2B5EF4-FFF2-40B4-BE49-F238E27FC236}">
                    <a16:creationId xmlns:a16="http://schemas.microsoft.com/office/drawing/2014/main" id="{4B848B8F-B1A9-419C-AA55-7D08452DDF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1968031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421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0.6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742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0.5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2">
                <a:extLst>
                  <a:ext uri="{FF2B5EF4-FFF2-40B4-BE49-F238E27FC236}">
                    <a16:creationId xmlns:a16="http://schemas.microsoft.com/office/drawing/2014/main" id="{4B848B8F-B1A9-419C-AA55-7D08452DDF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1968031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704" t="-4688" r="-201408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408" t="-4688" r="-704" b="-5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0.2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421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0.6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742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0.5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CDF9A6D-F0D9-4217-88FE-18B17E137A0A}"/>
                  </a:ext>
                </a:extLst>
              </p:cNvPr>
              <p:cNvSpPr txBox="1"/>
              <p:nvPr/>
            </p:nvSpPr>
            <p:spPr>
              <a:xfrm>
                <a:off x="561974" y="3429000"/>
                <a:ext cx="2611997" cy="688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func>
                        </m:den>
                      </m:f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CDF9A6D-F0D9-4217-88FE-18B17E137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4" y="3429000"/>
                <a:ext cx="2611997" cy="6889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7F9344-91A3-4D4D-AD08-4F69E6ACFB17}"/>
                  </a:ext>
                </a:extLst>
              </p:cNvPr>
              <p:cNvSpPr txBox="1"/>
              <p:nvPr/>
            </p:nvSpPr>
            <p:spPr>
              <a:xfrm>
                <a:off x="847517" y="4501212"/>
                <a:ext cx="9070924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接下来对每个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/>
                  <a:t>进行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/>
                  <a:t>运算。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7F9344-91A3-4D4D-AD08-4F69E6ACF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17" y="4501212"/>
                <a:ext cx="9070924" cy="424796"/>
              </a:xfrm>
              <a:prstGeom prst="rect">
                <a:avLst/>
              </a:prstGeom>
              <a:blipFill>
                <a:blip r:embed="rId10"/>
                <a:stretch>
                  <a:fillRect l="-672" t="-7143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2">
                <a:extLst>
                  <a:ext uri="{FF2B5EF4-FFF2-40B4-BE49-F238E27FC236}">
                    <a16:creationId xmlns:a16="http://schemas.microsoft.com/office/drawing/2014/main" id="{A833A129-CC4A-4DF5-9974-91B89906E0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4379355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0.143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0.000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421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0.714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742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0.571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2">
                <a:extLst>
                  <a:ext uri="{FF2B5EF4-FFF2-40B4-BE49-F238E27FC236}">
                    <a16:creationId xmlns:a16="http://schemas.microsoft.com/office/drawing/2014/main" id="{A833A129-CC4A-4DF5-9974-91B89906E0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4379355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00704" t="-4688" r="-201408" b="-5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401408" t="-4688" r="-704" b="-50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0.143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0.000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421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0.714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742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0.571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232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箭头: 左弧形 1">
            <a:extLst>
              <a:ext uri="{FF2B5EF4-FFF2-40B4-BE49-F238E27FC236}">
                <a16:creationId xmlns:a16="http://schemas.microsoft.com/office/drawing/2014/main" id="{5D6530D9-B93E-40FE-BA8C-1D81D35AD074}"/>
              </a:ext>
            </a:extLst>
          </p:cNvPr>
          <p:cNvSpPr/>
          <p:nvPr/>
        </p:nvSpPr>
        <p:spPr>
          <a:xfrm>
            <a:off x="6412374" y="3524821"/>
            <a:ext cx="1073309" cy="19300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300B318-6C2C-4F43-8D3A-20ABFD9FA7CE}"/>
                  </a:ext>
                </a:extLst>
              </p:cNvPr>
              <p:cNvSpPr txBox="1"/>
              <p:nvPr/>
            </p:nvSpPr>
            <p:spPr>
              <a:xfrm>
                <a:off x="4556797" y="4095142"/>
                <a:ext cx="2057127" cy="428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r>
                  <a:rPr lang="zh-CN" altLang="en-US" sz="2000" b="1" dirty="0">
                    <a:ln/>
                    <a:solidFill>
                      <a:schemeClr val="accent3"/>
                    </a:solidFill>
                  </a:rPr>
                  <a:t>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n/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1" i="0" smtClean="0">
                            <a:ln/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1" i="0" smtClean="0">
                            <a:ln/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n/>
                    <a:solidFill>
                      <a:schemeClr val="accent3"/>
                    </a:solidFill>
                  </a:rPr>
                  <a:t> 归一化后</a:t>
                </a:r>
                <a:endParaRPr lang="en-US" altLang="zh-CN" sz="2000" b="1" dirty="0">
                  <a:ln/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300B318-6C2C-4F43-8D3A-20ABFD9FA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97" y="4095142"/>
                <a:ext cx="2057127" cy="4288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36241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3467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回顾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E9D9A9-E855-4203-ADD0-6957E407478B}"/>
              </a:ext>
            </a:extLst>
          </p:cNvPr>
          <p:cNvSpPr txBox="1"/>
          <p:nvPr/>
        </p:nvSpPr>
        <p:spPr>
          <a:xfrm>
            <a:off x="561974" y="1044478"/>
            <a:ext cx="7765949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518E"/>
                </a:solidFill>
              </a:rPr>
              <a:t>可以直接应用场景到实际场景中吗？</a:t>
            </a:r>
            <a:endParaRPr lang="en-US" altLang="zh-CN" sz="2400" b="1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518E"/>
                </a:solidFill>
              </a:rPr>
              <a:t>还是有一些“模型之外”的问题没有解决</a:t>
            </a:r>
            <a:endParaRPr lang="en-US" altLang="zh-CN" sz="2400" b="1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59531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归一化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84CCF2-288E-4CAF-8DAE-CA3C01727028}"/>
              </a:ext>
            </a:extLst>
          </p:cNvPr>
          <p:cNvSpPr txBox="1"/>
          <p:nvPr/>
        </p:nvSpPr>
        <p:spPr>
          <a:xfrm>
            <a:off x="847517" y="1968031"/>
            <a:ext cx="9070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这里以最常用的</a:t>
            </a:r>
            <a:r>
              <a:rPr lang="zh-CN" altLang="en-US" sz="2000" b="1" dirty="0"/>
              <a:t>最大最小值归一化</a:t>
            </a:r>
            <a:r>
              <a:rPr lang="zh-CN" altLang="en-US" sz="2000" dirty="0"/>
              <a:t>举例。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CDF9A6D-F0D9-4217-88FE-18B17E137A0A}"/>
                  </a:ext>
                </a:extLst>
              </p:cNvPr>
              <p:cNvSpPr txBox="1"/>
              <p:nvPr/>
            </p:nvSpPr>
            <p:spPr>
              <a:xfrm>
                <a:off x="455294" y="2550366"/>
                <a:ext cx="2611997" cy="688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func>
                        </m:den>
                      </m:f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CDF9A6D-F0D9-4217-88FE-18B17E137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4" y="2550366"/>
                <a:ext cx="2611997" cy="6889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7F9344-91A3-4D4D-AD08-4F69E6ACFB17}"/>
                  </a:ext>
                </a:extLst>
              </p:cNvPr>
              <p:cNvSpPr txBox="1"/>
              <p:nvPr/>
            </p:nvSpPr>
            <p:spPr>
              <a:xfrm>
                <a:off x="740837" y="3622578"/>
                <a:ext cx="90709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zh-CN" altLang="en-US" sz="2000" dirty="0"/>
                  <a:t>进行归一化同理。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7F9344-91A3-4D4D-AD08-4F69E6ACF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7" y="3622578"/>
                <a:ext cx="9070924" cy="400110"/>
              </a:xfrm>
              <a:prstGeom prst="rect">
                <a:avLst/>
              </a:prstGeom>
              <a:blipFill>
                <a:blip r:embed="rId9"/>
                <a:stretch>
                  <a:fillRect l="-739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2">
                <a:extLst>
                  <a:ext uri="{FF2B5EF4-FFF2-40B4-BE49-F238E27FC236}">
                    <a16:creationId xmlns:a16="http://schemas.microsoft.com/office/drawing/2014/main" id="{D41D87B2-1227-4396-BEF7-BA743C435F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1930497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0.143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132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421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0.714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742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0.571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232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2">
                <a:extLst>
                  <a:ext uri="{FF2B5EF4-FFF2-40B4-BE49-F238E27FC236}">
                    <a16:creationId xmlns:a16="http://schemas.microsoft.com/office/drawing/2014/main" id="{D41D87B2-1227-4396-BEF7-BA743C435F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1930497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0704" t="-4688" r="-201408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408" t="-4688" r="-704" b="-5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0.143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132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421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0.714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742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0.571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232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27540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归一化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84CCF2-288E-4CAF-8DAE-CA3C01727028}"/>
              </a:ext>
            </a:extLst>
          </p:cNvPr>
          <p:cNvSpPr txBox="1"/>
          <p:nvPr/>
        </p:nvSpPr>
        <p:spPr>
          <a:xfrm>
            <a:off x="847517" y="1968031"/>
            <a:ext cx="9070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这里以最常用的</a:t>
            </a:r>
            <a:r>
              <a:rPr lang="zh-CN" altLang="en-US" sz="2000" b="1" dirty="0"/>
              <a:t>最大最小值归一化</a:t>
            </a:r>
            <a:r>
              <a:rPr lang="zh-CN" altLang="en-US" sz="2000" dirty="0"/>
              <a:t>举例。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CDF9A6D-F0D9-4217-88FE-18B17E137A0A}"/>
                  </a:ext>
                </a:extLst>
              </p:cNvPr>
              <p:cNvSpPr txBox="1"/>
              <p:nvPr/>
            </p:nvSpPr>
            <p:spPr>
              <a:xfrm>
                <a:off x="455294" y="2550366"/>
                <a:ext cx="2611997" cy="688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func>
                        </m:den>
                      </m:f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CDF9A6D-F0D9-4217-88FE-18B17E137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4" y="2550366"/>
                <a:ext cx="2611997" cy="6889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7F9344-91A3-4D4D-AD08-4F69E6ACFB17}"/>
                  </a:ext>
                </a:extLst>
              </p:cNvPr>
              <p:cNvSpPr txBox="1"/>
              <p:nvPr/>
            </p:nvSpPr>
            <p:spPr>
              <a:xfrm>
                <a:off x="740837" y="3622578"/>
                <a:ext cx="591460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zh-CN" altLang="en-US" sz="2000" dirty="0"/>
                  <a:t>进行归一化同理。</a:t>
                </a:r>
                <a:endParaRPr lang="en-US" altLang="zh-CN" sz="2000" dirty="0"/>
              </a:p>
              <a:p>
                <a:endParaRPr lang="en-US" altLang="zh-CN" sz="2000" dirty="0"/>
              </a:p>
              <a:p>
                <a:r>
                  <a:rPr lang="zh-CN" altLang="en-US" sz="2000" dirty="0"/>
                  <a:t>假设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=993</m:t>
                      </m:r>
                    </m:oMath>
                  </m:oMathPara>
                </a14:m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US" altLang="zh-CN" sz="2000" b="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7F9344-91A3-4D4D-AD08-4F69E6ACF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7" y="3622578"/>
                <a:ext cx="5914606" cy="1631216"/>
              </a:xfrm>
              <a:prstGeom prst="rect">
                <a:avLst/>
              </a:prstGeom>
              <a:blipFill>
                <a:blip r:embed="rId9"/>
                <a:stretch>
                  <a:fillRect l="-1134" t="-1866" b="-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2">
                <a:extLst>
                  <a:ext uri="{FF2B5EF4-FFF2-40B4-BE49-F238E27FC236}">
                    <a16:creationId xmlns:a16="http://schemas.microsoft.com/office/drawing/2014/main" id="{D41D87B2-1227-4396-BEF7-BA743C435F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1930497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0.143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132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421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0.714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742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0.571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232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2">
                <a:extLst>
                  <a:ext uri="{FF2B5EF4-FFF2-40B4-BE49-F238E27FC236}">
                    <a16:creationId xmlns:a16="http://schemas.microsoft.com/office/drawing/2014/main" id="{D41D87B2-1227-4396-BEF7-BA743C435F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1930497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0704" t="-4688" r="-201408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408" t="-4688" r="-704" b="-5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0.143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132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421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0.714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742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0.571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232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2">
                <a:extLst>
                  <a:ext uri="{FF2B5EF4-FFF2-40B4-BE49-F238E27FC236}">
                    <a16:creationId xmlns:a16="http://schemas.microsoft.com/office/drawing/2014/main" id="{84567CB6-024F-409C-8D57-9EED6D19BDC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4438186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0.143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0.104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0.405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0.714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0.739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0.571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0.208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2">
                <a:extLst>
                  <a:ext uri="{FF2B5EF4-FFF2-40B4-BE49-F238E27FC236}">
                    <a16:creationId xmlns:a16="http://schemas.microsoft.com/office/drawing/2014/main" id="{84567CB6-024F-409C-8D57-9EED6D19BDC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4438186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00704" t="-6250" r="-201408" b="-5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401408" t="-6250" r="-704" b="-50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0.143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0.104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0.405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0.714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0.739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0.571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0.208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箭头: 左弧形 13">
            <a:extLst>
              <a:ext uri="{FF2B5EF4-FFF2-40B4-BE49-F238E27FC236}">
                <a16:creationId xmlns:a16="http://schemas.microsoft.com/office/drawing/2014/main" id="{10C23244-4086-4BDA-A020-7F689F5E6B28}"/>
              </a:ext>
            </a:extLst>
          </p:cNvPr>
          <p:cNvSpPr/>
          <p:nvPr/>
        </p:nvSpPr>
        <p:spPr>
          <a:xfrm>
            <a:off x="6412374" y="3524821"/>
            <a:ext cx="1073309" cy="19300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F7979B1-CA16-4CE0-9A4D-6878D40E6507}"/>
                  </a:ext>
                </a:extLst>
              </p:cNvPr>
              <p:cNvSpPr txBox="1"/>
              <p:nvPr/>
            </p:nvSpPr>
            <p:spPr>
              <a:xfrm>
                <a:off x="4762421" y="4218711"/>
                <a:ext cx="23081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r>
                  <a:rPr lang="zh-CN" altLang="en-US" sz="2000" b="1" dirty="0">
                    <a:ln/>
                    <a:solidFill>
                      <a:schemeClr val="accent3"/>
                    </a:solidFill>
                  </a:rPr>
                  <a:t>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n/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1" i="0" smtClean="0">
                            <a:ln/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2000" b="1" i="0" smtClean="0">
                            <a:ln/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n/>
                    <a:solidFill>
                      <a:schemeClr val="accent3"/>
                    </a:solidFill>
                  </a:rPr>
                  <a:t> 归一化</a:t>
                </a:r>
                <a:endParaRPr lang="en-US" altLang="zh-CN" sz="2000" b="1" dirty="0">
                  <a:ln/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F7979B1-CA16-4CE0-9A4D-6878D40E6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21" y="4218711"/>
                <a:ext cx="2308142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601915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归一化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84CCF2-288E-4CAF-8DAE-CA3C01727028}"/>
              </a:ext>
            </a:extLst>
          </p:cNvPr>
          <p:cNvSpPr txBox="1"/>
          <p:nvPr/>
        </p:nvSpPr>
        <p:spPr>
          <a:xfrm>
            <a:off x="847517" y="1968031"/>
            <a:ext cx="9070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这里以最常用的</a:t>
            </a:r>
            <a:r>
              <a:rPr lang="zh-CN" altLang="en-US" sz="2000" b="1" dirty="0"/>
              <a:t>最大最小值归一化</a:t>
            </a:r>
            <a:r>
              <a:rPr lang="zh-CN" altLang="en-US" sz="2000" dirty="0"/>
              <a:t>举例。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CDF9A6D-F0D9-4217-88FE-18B17E137A0A}"/>
                  </a:ext>
                </a:extLst>
              </p:cNvPr>
              <p:cNvSpPr txBox="1"/>
              <p:nvPr/>
            </p:nvSpPr>
            <p:spPr>
              <a:xfrm>
                <a:off x="455294" y="2550366"/>
                <a:ext cx="2611997" cy="688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func>
                        </m:den>
                      </m:f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CDF9A6D-F0D9-4217-88FE-18B17E137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4" y="2550366"/>
                <a:ext cx="2611997" cy="6889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EA7F9344-91A3-4D4D-AD08-4F69E6ACFB17}"/>
              </a:ext>
            </a:extLst>
          </p:cNvPr>
          <p:cNvSpPr txBox="1"/>
          <p:nvPr/>
        </p:nvSpPr>
        <p:spPr>
          <a:xfrm>
            <a:off x="740837" y="3622578"/>
            <a:ext cx="59146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归一化让特征全部线性地缩放到一个区间</a:t>
            </a:r>
            <a:endParaRPr lang="en-US" altLang="zh-CN" sz="2000" dirty="0"/>
          </a:p>
          <a:p>
            <a:endParaRPr lang="en-US" altLang="zh-CN" sz="2000" b="0" dirty="0"/>
          </a:p>
          <a:p>
            <a:r>
              <a:rPr lang="zh-CN" altLang="en-US" sz="2000" dirty="0"/>
              <a:t>对于最大最小归一化来讲，全部归到 </a:t>
            </a:r>
            <a:r>
              <a:rPr lang="en-US" altLang="zh-CN" sz="2000" dirty="0"/>
              <a:t>[0,1] </a:t>
            </a:r>
            <a:r>
              <a:rPr lang="zh-CN" altLang="en-US" sz="2000" dirty="0"/>
              <a:t>区间</a:t>
            </a:r>
            <a:endParaRPr lang="en-US" altLang="zh-CN" sz="2000" dirty="0"/>
          </a:p>
          <a:p>
            <a:endParaRPr lang="en-US" altLang="zh-CN" sz="2000" b="0" dirty="0"/>
          </a:p>
          <a:p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可以总结为，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-apple-system"/>
              </a:rPr>
              <a:t>归一化是一个让权重变为统一的过程</a:t>
            </a:r>
            <a:endParaRPr lang="en-US" altLang="zh-CN" sz="2000" b="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2">
                <a:extLst>
                  <a:ext uri="{FF2B5EF4-FFF2-40B4-BE49-F238E27FC236}">
                    <a16:creationId xmlns:a16="http://schemas.microsoft.com/office/drawing/2014/main" id="{D41D87B2-1227-4396-BEF7-BA743C435F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1930497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0.143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421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0.714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742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0.571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232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2">
                <a:extLst>
                  <a:ext uri="{FF2B5EF4-FFF2-40B4-BE49-F238E27FC236}">
                    <a16:creationId xmlns:a16="http://schemas.microsoft.com/office/drawing/2014/main" id="{D41D87B2-1227-4396-BEF7-BA743C435F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1930497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0704" t="-4688" r="-201408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408" t="-4688" r="-704" b="-5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0.143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421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0.714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742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0.571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232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2">
                <a:extLst>
                  <a:ext uri="{FF2B5EF4-FFF2-40B4-BE49-F238E27FC236}">
                    <a16:creationId xmlns:a16="http://schemas.microsoft.com/office/drawing/2014/main" id="{84567CB6-024F-409C-8D57-9EED6D19BDC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4438186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0.143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0.104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0.000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0.405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0.714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0.739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0.571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0.208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2">
                <a:extLst>
                  <a:ext uri="{FF2B5EF4-FFF2-40B4-BE49-F238E27FC236}">
                    <a16:creationId xmlns:a16="http://schemas.microsoft.com/office/drawing/2014/main" id="{84567CB6-024F-409C-8D57-9EED6D19BDC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4438186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0704" t="-6250" r="-201408" b="-5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408" t="-6250" r="-704" b="-50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0.143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0.104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0.000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0.405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0.714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0.739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0.571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0.208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箭头: 左弧形 13">
            <a:extLst>
              <a:ext uri="{FF2B5EF4-FFF2-40B4-BE49-F238E27FC236}">
                <a16:creationId xmlns:a16="http://schemas.microsoft.com/office/drawing/2014/main" id="{10C23244-4086-4BDA-A020-7F689F5E6B28}"/>
              </a:ext>
            </a:extLst>
          </p:cNvPr>
          <p:cNvSpPr/>
          <p:nvPr/>
        </p:nvSpPr>
        <p:spPr>
          <a:xfrm>
            <a:off x="6412374" y="3524821"/>
            <a:ext cx="1073309" cy="19300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51066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标准化（使用场景）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D638AE-0DB9-46F1-8463-21AA7409B94B}"/>
              </a:ext>
            </a:extLst>
          </p:cNvPr>
          <p:cNvSpPr txBox="1"/>
          <p:nvPr/>
        </p:nvSpPr>
        <p:spPr>
          <a:xfrm>
            <a:off x="847517" y="1968031"/>
            <a:ext cx="9070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然而，归一化有什么问题？</a:t>
            </a: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1EC499-B25E-4213-ABA0-A1D25D388A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493" y="1682243"/>
            <a:ext cx="1009791" cy="9716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67095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标准化（使用场景）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D638AE-0DB9-46F1-8463-21AA7409B94B}"/>
              </a:ext>
            </a:extLst>
          </p:cNvPr>
          <p:cNvSpPr txBox="1"/>
          <p:nvPr/>
        </p:nvSpPr>
        <p:spPr>
          <a:xfrm>
            <a:off x="847516" y="1968031"/>
            <a:ext cx="94771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然而，归一化有什么问题？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归一化只是粗暴地将数据“拍扁”到 </a:t>
            </a:r>
            <a:r>
              <a:rPr lang="en-US" altLang="zh-CN" sz="2000" dirty="0"/>
              <a:t>[0,1] </a:t>
            </a:r>
            <a:r>
              <a:rPr lang="zh-CN" altLang="en-US" sz="2000" dirty="0"/>
              <a:t>区间，</a:t>
            </a:r>
            <a:r>
              <a:rPr lang="zh-CN" altLang="en-US" sz="2000" dirty="0">
                <a:solidFill>
                  <a:srgbClr val="FF0000"/>
                </a:solidFill>
              </a:rPr>
              <a:t>并没有考虑数据的正态性等性质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1EC499-B25E-4213-ABA0-A1D25D388A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493" y="1682243"/>
            <a:ext cx="1009791" cy="9716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13283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标准化（使用场景）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D638AE-0DB9-46F1-8463-21AA7409B94B}"/>
              </a:ext>
            </a:extLst>
          </p:cNvPr>
          <p:cNvSpPr txBox="1"/>
          <p:nvPr/>
        </p:nvSpPr>
        <p:spPr>
          <a:xfrm>
            <a:off x="847516" y="1968031"/>
            <a:ext cx="106461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然而，归一化有什么问题？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归一化只是粗暴地将数据“拍扁”到 </a:t>
            </a:r>
            <a:r>
              <a:rPr lang="en-US" altLang="zh-CN" sz="2000" dirty="0"/>
              <a:t>[0,1] </a:t>
            </a:r>
            <a:r>
              <a:rPr lang="zh-CN" altLang="en-US" sz="2000" dirty="0"/>
              <a:t>区间，</a:t>
            </a:r>
            <a:r>
              <a:rPr lang="zh-CN" altLang="en-US" sz="2000" dirty="0">
                <a:solidFill>
                  <a:srgbClr val="FF0000"/>
                </a:solidFill>
              </a:rPr>
              <a:t>并没有考虑数据的正态性等性质</a:t>
            </a:r>
            <a:endParaRPr lang="en-US" altLang="zh-CN" sz="2000" dirty="0">
              <a:solidFill>
                <a:srgbClr val="FF0000"/>
              </a:solidFill>
            </a:endParaRP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如何</a:t>
            </a:r>
            <a:r>
              <a:rPr lang="zh-CN" altLang="en-US" sz="2000" dirty="0">
                <a:solidFill>
                  <a:srgbClr val="FF0000"/>
                </a:solidFill>
              </a:rPr>
              <a:t>既将各列特征统一到一个量纲</a:t>
            </a:r>
            <a:r>
              <a:rPr lang="zh-CN" altLang="en-US" sz="2000" dirty="0"/>
              <a:t>，</a:t>
            </a:r>
            <a:r>
              <a:rPr lang="zh-CN" altLang="en-US" sz="2000" dirty="0">
                <a:solidFill>
                  <a:srgbClr val="FF0000"/>
                </a:solidFill>
              </a:rPr>
              <a:t>又保证各个特征正态中心（均值）与标准差都一致</a:t>
            </a:r>
            <a:r>
              <a:rPr lang="zh-CN" altLang="en-US" sz="2000" dirty="0"/>
              <a:t>呢？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/>
              <a:t>标准化。</a:t>
            </a:r>
            <a:endParaRPr lang="en-US" altLang="zh-CN" sz="20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1EC499-B25E-4213-ABA0-A1D25D388A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493" y="1682243"/>
            <a:ext cx="1009791" cy="971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C2505E3-EE8F-4EF3-8F5F-45E473F35804}"/>
                  </a:ext>
                </a:extLst>
              </p:cNvPr>
              <p:cNvSpPr txBox="1"/>
              <p:nvPr/>
            </p:nvSpPr>
            <p:spPr>
              <a:xfrm>
                <a:off x="7268272" y="4798091"/>
                <a:ext cx="2511713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𝑒𝑎𝑛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σ</m:t>
                          </m:r>
                        </m:den>
                      </m:f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C2505E3-EE8F-4EF3-8F5F-45E473F3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272" y="4798091"/>
                <a:ext cx="2511713" cy="6325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162670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标准化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1FF26C-B4E9-47C0-BE2E-21F81CA5F50D}"/>
              </a:ext>
            </a:extLst>
          </p:cNvPr>
          <p:cNvSpPr txBox="1"/>
          <p:nvPr/>
        </p:nvSpPr>
        <p:spPr>
          <a:xfrm>
            <a:off x="847517" y="1968031"/>
            <a:ext cx="9070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举例，对右表两列进行标准化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1A8E50F-3FDA-428F-B63C-876F29458D39}"/>
                  </a:ext>
                </a:extLst>
              </p:cNvPr>
              <p:cNvSpPr txBox="1"/>
              <p:nvPr/>
            </p:nvSpPr>
            <p:spPr>
              <a:xfrm>
                <a:off x="740837" y="3622578"/>
                <a:ext cx="5914606" cy="1678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假设</a:t>
                </a:r>
                <a:endParaRPr lang="en-US" altLang="zh-CN" sz="2000" dirty="0"/>
              </a:p>
              <a:p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=0.522,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𝑠𝑡𝑑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=0.241</m:t>
                      </m:r>
                    </m:oMath>
                  </m:oMathPara>
                </a14:m>
                <a:endParaRPr lang="en-US" altLang="zh-CN" sz="2000" b="0" dirty="0"/>
              </a:p>
              <a:p>
                <a:endParaRPr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=425,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𝑠𝑡𝑑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=324</m:t>
                      </m:r>
                    </m:oMath>
                  </m:oMathPara>
                </a14:m>
                <a:endParaRPr lang="en-US" altLang="zh-CN" sz="2000" b="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1A8E50F-3FDA-428F-B63C-876F29458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7" y="3622578"/>
                <a:ext cx="5914606" cy="1678023"/>
              </a:xfrm>
              <a:prstGeom prst="rect">
                <a:avLst/>
              </a:prstGeom>
              <a:blipFill>
                <a:blip r:embed="rId8"/>
                <a:stretch>
                  <a:fillRect l="-1134" t="-1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2">
                <a:extLst>
                  <a:ext uri="{FF2B5EF4-FFF2-40B4-BE49-F238E27FC236}">
                    <a16:creationId xmlns:a16="http://schemas.microsoft.com/office/drawing/2014/main" id="{75AFEA72-80F2-4DD7-A184-7322CAE738E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1930497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0.143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421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0.714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742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0.571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232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2">
                <a:extLst>
                  <a:ext uri="{FF2B5EF4-FFF2-40B4-BE49-F238E27FC236}">
                    <a16:creationId xmlns:a16="http://schemas.microsoft.com/office/drawing/2014/main" id="{75AFEA72-80F2-4DD7-A184-7322CAE738E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1930497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0704" t="-4688" r="-201408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408" t="-4688" r="-704" b="-5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0.143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421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0.714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742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0.571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232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32E252D-E402-4AE1-BAD1-97C0F12CF50A}"/>
                  </a:ext>
                </a:extLst>
              </p:cNvPr>
              <p:cNvSpPr txBox="1"/>
              <p:nvPr/>
            </p:nvSpPr>
            <p:spPr>
              <a:xfrm>
                <a:off x="495298" y="2606100"/>
                <a:ext cx="2511713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𝑒𝑎𝑛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σ</m:t>
                          </m:r>
                        </m:den>
                      </m:f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32E252D-E402-4AE1-BAD1-97C0F12CF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8" y="2606100"/>
                <a:ext cx="2511713" cy="6325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429853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标准化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1FF26C-B4E9-47C0-BE2E-21F81CA5F50D}"/>
              </a:ext>
            </a:extLst>
          </p:cNvPr>
          <p:cNvSpPr txBox="1"/>
          <p:nvPr/>
        </p:nvSpPr>
        <p:spPr>
          <a:xfrm>
            <a:off x="847517" y="1968031"/>
            <a:ext cx="9070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举例，对右表两列进行标准化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1A8E50F-3FDA-428F-B63C-876F29458D39}"/>
                  </a:ext>
                </a:extLst>
              </p:cNvPr>
              <p:cNvSpPr txBox="1"/>
              <p:nvPr/>
            </p:nvSpPr>
            <p:spPr>
              <a:xfrm>
                <a:off x="740837" y="3622578"/>
                <a:ext cx="5914606" cy="1678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假设</a:t>
                </a:r>
                <a:endParaRPr lang="en-US" altLang="zh-CN" sz="2000" dirty="0"/>
              </a:p>
              <a:p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=0.522,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𝑠𝑡𝑑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=0.241</m:t>
                      </m:r>
                    </m:oMath>
                  </m:oMathPara>
                </a14:m>
                <a:endParaRPr lang="en-US" altLang="zh-CN" sz="2000" b="0" dirty="0"/>
              </a:p>
              <a:p>
                <a:endParaRPr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=425,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𝑠𝑡𝑑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=324</m:t>
                      </m:r>
                    </m:oMath>
                  </m:oMathPara>
                </a14:m>
                <a:endParaRPr lang="en-US" altLang="zh-CN" sz="2000" b="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1A8E50F-3FDA-428F-B63C-876F29458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7" y="3622578"/>
                <a:ext cx="5914606" cy="1678023"/>
              </a:xfrm>
              <a:prstGeom prst="rect">
                <a:avLst/>
              </a:prstGeom>
              <a:blipFill>
                <a:blip r:embed="rId8"/>
                <a:stretch>
                  <a:fillRect l="-1134" t="-1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2">
                <a:extLst>
                  <a:ext uri="{FF2B5EF4-FFF2-40B4-BE49-F238E27FC236}">
                    <a16:creationId xmlns:a16="http://schemas.microsoft.com/office/drawing/2014/main" id="{75AFEA72-80F2-4DD7-A184-7322CAE738E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1930497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0.143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421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0.714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742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0.571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232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2">
                <a:extLst>
                  <a:ext uri="{FF2B5EF4-FFF2-40B4-BE49-F238E27FC236}">
                    <a16:creationId xmlns:a16="http://schemas.microsoft.com/office/drawing/2014/main" id="{75AFEA72-80F2-4DD7-A184-7322CAE738E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1930497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0704" t="-4688" r="-201408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408" t="-4688" r="-704" b="-5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0.143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0.000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421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0.714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742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0.571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232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32E252D-E402-4AE1-BAD1-97C0F12CF50A}"/>
                  </a:ext>
                </a:extLst>
              </p:cNvPr>
              <p:cNvSpPr txBox="1"/>
              <p:nvPr/>
            </p:nvSpPr>
            <p:spPr>
              <a:xfrm>
                <a:off x="495298" y="2606100"/>
                <a:ext cx="2511713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𝑒𝑎𝑛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σ</m:t>
                          </m:r>
                        </m:den>
                      </m:f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32E252D-E402-4AE1-BAD1-97C0F12CF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8" y="2606100"/>
                <a:ext cx="2511713" cy="6325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2">
                <a:extLst>
                  <a:ext uri="{FF2B5EF4-FFF2-40B4-BE49-F238E27FC236}">
                    <a16:creationId xmlns:a16="http://schemas.microsoft.com/office/drawing/2014/main" id="{9ED1429A-5DAE-4AE6-B1A6-B46B58F720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4461589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-1.573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-0.904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-2.166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-0.012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0.797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0.978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0.203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-0.596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2">
                <a:extLst>
                  <a:ext uri="{FF2B5EF4-FFF2-40B4-BE49-F238E27FC236}">
                    <a16:creationId xmlns:a16="http://schemas.microsoft.com/office/drawing/2014/main" id="{9ED1429A-5DAE-4AE6-B1A6-B46B58F720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1901" y="4461589"/>
              <a:ext cx="4333080" cy="22882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866616">
                      <a:extLst>
                        <a:ext uri="{9D8B030D-6E8A-4147-A177-3AD203B41FA5}">
                          <a16:colId xmlns:a16="http://schemas.microsoft.com/office/drawing/2014/main" val="402182027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2192845850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444864391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3022046073"/>
                        </a:ext>
                      </a:extLst>
                    </a:gridCol>
                    <a:gridCol w="866616">
                      <a:extLst>
                        <a:ext uri="{9D8B030D-6E8A-4147-A177-3AD203B41FA5}">
                          <a16:colId xmlns:a16="http://schemas.microsoft.com/office/drawing/2014/main" val="1243669376"/>
                        </a:ext>
                      </a:extLst>
                    </a:gridCol>
                  </a:tblGrid>
                  <a:tr h="387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id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00704" t="-4688" r="-201408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401408" t="-4688" r="-704" b="-5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5580082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-1.573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-0.904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1771774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-2.166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-0.012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4175777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0.797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0.978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9306619"/>
                      </a:ext>
                    </a:extLst>
                  </a:tr>
                  <a:tr h="379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1929565"/>
                      </a:ext>
                    </a:extLst>
                  </a:tr>
                  <a:tr h="383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1000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0.203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-0.596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96864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箭头: 左弧形 13">
            <a:extLst>
              <a:ext uri="{FF2B5EF4-FFF2-40B4-BE49-F238E27FC236}">
                <a16:creationId xmlns:a16="http://schemas.microsoft.com/office/drawing/2014/main" id="{2F1FDFD4-3347-4351-ABF0-62B0874D153C}"/>
              </a:ext>
            </a:extLst>
          </p:cNvPr>
          <p:cNvSpPr/>
          <p:nvPr/>
        </p:nvSpPr>
        <p:spPr>
          <a:xfrm>
            <a:off x="6412374" y="3524821"/>
            <a:ext cx="1073309" cy="19300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B25FCA-84EE-4EB6-B4D6-3009557D6812}"/>
              </a:ext>
            </a:extLst>
          </p:cNvPr>
          <p:cNvSpPr txBox="1"/>
          <p:nvPr/>
        </p:nvSpPr>
        <p:spPr>
          <a:xfrm>
            <a:off x="5377452" y="3818601"/>
            <a:ext cx="2308142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CN" altLang="en-US" sz="2000" b="1" dirty="0">
                <a:ln/>
                <a:solidFill>
                  <a:schemeClr val="accent3"/>
                </a:solidFill>
              </a:rPr>
              <a:t>标准化</a:t>
            </a:r>
            <a:endParaRPr lang="en-US" altLang="zh-CN" sz="2000" b="1" dirty="0">
              <a:ln/>
              <a:solidFill>
                <a:schemeClr val="accent3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32967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标准化与归一化对比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1FF26C-B4E9-47C0-BE2E-21F81CA5F50D}"/>
              </a:ext>
            </a:extLst>
          </p:cNvPr>
          <p:cNvSpPr txBox="1"/>
          <p:nvPr/>
        </p:nvSpPr>
        <p:spPr>
          <a:xfrm>
            <a:off x="1032218" y="1919841"/>
            <a:ext cx="90709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标准化更好保持了样本间距，并且保证数据完全在 </a:t>
            </a:r>
            <a:r>
              <a:rPr lang="en-US" altLang="zh-CN" sz="2000" dirty="0"/>
              <a:t>[0, 1] </a:t>
            </a:r>
            <a:r>
              <a:rPr lang="zh-CN" altLang="en-US" sz="2000" dirty="0"/>
              <a:t>区间内。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标准化更符合统计学假。对一个数值特征来说，很大可能它是服从正态分布的。标准化其实是基于这个隐含假设，只不过是略施小技，将这个正态分布调整为均值为</a:t>
            </a:r>
            <a:r>
              <a:rPr lang="en-US" altLang="zh-CN" sz="2000" dirty="0"/>
              <a:t>0</a:t>
            </a:r>
            <a:r>
              <a:rPr lang="zh-CN" altLang="en-US" sz="2000" dirty="0"/>
              <a:t>，方差为</a:t>
            </a:r>
            <a:r>
              <a:rPr lang="en-US" altLang="zh-CN" sz="2000" dirty="0"/>
              <a:t>1</a:t>
            </a:r>
            <a:r>
              <a:rPr lang="zh-CN" altLang="en-US" sz="2000" dirty="0"/>
              <a:t>的标准正态分布而已。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235327-F8E1-4D19-B87E-4327E61EC2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218" y="4306275"/>
            <a:ext cx="2636748" cy="15088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48FA0C-38E3-41D7-8525-15F5368B2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2891" y="3429000"/>
            <a:ext cx="2751058" cy="14936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17F5CC-4D3E-463F-A36B-5E832E4FBF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7429" y="5060216"/>
            <a:ext cx="4861981" cy="1516511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043F46B3-6687-4858-8E17-E9A42900F1FD}"/>
              </a:ext>
            </a:extLst>
          </p:cNvPr>
          <p:cNvSpPr/>
          <p:nvPr/>
        </p:nvSpPr>
        <p:spPr>
          <a:xfrm rot="20288071">
            <a:off x="3711200" y="4089351"/>
            <a:ext cx="2600966" cy="729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5D47187B-40D6-4ED2-9B20-E14C44AE041B}"/>
              </a:ext>
            </a:extLst>
          </p:cNvPr>
          <p:cNvSpPr/>
          <p:nvPr/>
        </p:nvSpPr>
        <p:spPr>
          <a:xfrm rot="469065">
            <a:off x="3814842" y="5173208"/>
            <a:ext cx="1711197" cy="729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8B985B-9921-4217-BC73-C72169C7437C}"/>
              </a:ext>
            </a:extLst>
          </p:cNvPr>
          <p:cNvSpPr txBox="1"/>
          <p:nvPr/>
        </p:nvSpPr>
        <p:spPr>
          <a:xfrm>
            <a:off x="4075379" y="3836743"/>
            <a:ext cx="1190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归一化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82452D8-EC1F-40F6-B155-09EC4AF285A5}"/>
              </a:ext>
            </a:extLst>
          </p:cNvPr>
          <p:cNvSpPr txBox="1"/>
          <p:nvPr/>
        </p:nvSpPr>
        <p:spPr>
          <a:xfrm>
            <a:off x="3998942" y="5815350"/>
            <a:ext cx="1190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标准化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99891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359D56-31E6-4ABF-AEBA-08FCF081A299}"/>
              </a:ext>
            </a:extLst>
          </p:cNvPr>
          <p:cNvSpPr txBox="1"/>
          <p:nvPr/>
        </p:nvSpPr>
        <p:spPr>
          <a:xfrm>
            <a:off x="2623127" y="1459258"/>
            <a:ext cx="937456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max_val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np.max</a:t>
            </a:r>
            <a:r>
              <a:rPr lang="en-US" altLang="zh-CN" sz="1400" dirty="0"/>
              <a:t>(df["</a:t>
            </a:r>
            <a:r>
              <a:rPr lang="zh-CN" altLang="en-US" sz="1400" dirty="0"/>
              <a:t>交易金额</a:t>
            </a:r>
            <a:r>
              <a:rPr lang="en-US" altLang="zh-CN" sz="1400" dirty="0"/>
              <a:t>"])</a:t>
            </a:r>
          </a:p>
          <a:p>
            <a:r>
              <a:rPr lang="en-US" altLang="zh-CN" sz="1400" dirty="0" err="1"/>
              <a:t>min_val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np.min</a:t>
            </a:r>
            <a:r>
              <a:rPr lang="en-US" altLang="zh-CN" sz="1400" dirty="0"/>
              <a:t>(df["</a:t>
            </a:r>
            <a:r>
              <a:rPr lang="zh-CN" altLang="en-US" sz="1400" dirty="0"/>
              <a:t>交易金额</a:t>
            </a:r>
            <a:r>
              <a:rPr lang="en-US" altLang="zh-CN" sz="1400" dirty="0"/>
              <a:t>"])</a:t>
            </a:r>
          </a:p>
          <a:p>
            <a:r>
              <a:rPr lang="en-US" altLang="zh-CN" sz="1400" dirty="0" err="1"/>
              <a:t>avg_val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np.average</a:t>
            </a:r>
            <a:r>
              <a:rPr lang="en-US" altLang="zh-CN" sz="1400" dirty="0"/>
              <a:t>(df["</a:t>
            </a:r>
            <a:r>
              <a:rPr lang="zh-CN" altLang="en-US" sz="1400" dirty="0"/>
              <a:t>交易金额</a:t>
            </a:r>
            <a:r>
              <a:rPr lang="en-US" altLang="zh-CN" sz="1400" dirty="0"/>
              <a:t>"])</a:t>
            </a:r>
          </a:p>
          <a:p>
            <a:r>
              <a:rPr lang="en-US" altLang="zh-CN" sz="1400" dirty="0" err="1"/>
              <a:t>std_val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np.std</a:t>
            </a:r>
            <a:r>
              <a:rPr lang="en-US" altLang="zh-CN" sz="1400" dirty="0"/>
              <a:t>(df["</a:t>
            </a:r>
            <a:r>
              <a:rPr lang="zh-CN" altLang="en-US" sz="1400" dirty="0"/>
              <a:t>交易金额</a:t>
            </a:r>
            <a:r>
              <a:rPr lang="en-US" altLang="zh-CN" sz="1400" dirty="0"/>
              <a:t>"])</a:t>
            </a:r>
          </a:p>
          <a:p>
            <a:r>
              <a:rPr lang="en-US" altLang="zh-CN" sz="1400" dirty="0"/>
              <a:t># </a:t>
            </a:r>
            <a:r>
              <a:rPr lang="zh-CN" altLang="en-US" sz="1400" dirty="0"/>
              <a:t>最大最小值归一化</a:t>
            </a:r>
            <a:endParaRPr lang="en-US" altLang="zh-CN" sz="1400" dirty="0"/>
          </a:p>
          <a:p>
            <a:r>
              <a:rPr lang="en-US" altLang="zh-CN" sz="1400" dirty="0"/>
              <a:t>def </a:t>
            </a:r>
            <a:r>
              <a:rPr lang="en-US" altLang="zh-CN" sz="1400" dirty="0" err="1"/>
              <a:t>func</a:t>
            </a:r>
            <a:r>
              <a:rPr lang="en-US" altLang="zh-CN" sz="1400" dirty="0"/>
              <a:t>(x):</a:t>
            </a:r>
          </a:p>
          <a:p>
            <a:r>
              <a:rPr lang="en-US" altLang="zh-CN" sz="1400" dirty="0"/>
              <a:t>    return (x - </a:t>
            </a:r>
            <a:r>
              <a:rPr lang="en-US" altLang="zh-CN" sz="1400" dirty="0" err="1"/>
              <a:t>min_val</a:t>
            </a:r>
            <a:r>
              <a:rPr lang="en-US" altLang="zh-CN" sz="1400" dirty="0"/>
              <a:t>) / (</a:t>
            </a:r>
            <a:r>
              <a:rPr lang="en-US" altLang="zh-CN" sz="1400" dirty="0" err="1"/>
              <a:t>max_val</a:t>
            </a:r>
            <a:r>
              <a:rPr lang="en-US" altLang="zh-CN" sz="1400" dirty="0"/>
              <a:t> - </a:t>
            </a:r>
            <a:r>
              <a:rPr lang="en-US" altLang="zh-CN" sz="1400" dirty="0" err="1"/>
              <a:t>min_val</a:t>
            </a:r>
            <a:r>
              <a:rPr lang="en-US" altLang="zh-CN" sz="1400" dirty="0"/>
              <a:t>)</a:t>
            </a:r>
            <a:endParaRPr lang="zh-CN" altLang="en-US" sz="1400" dirty="0"/>
          </a:p>
          <a:p>
            <a:r>
              <a:rPr lang="en-US" altLang="zh-CN" sz="1400" dirty="0"/>
              <a:t>df["</a:t>
            </a:r>
            <a:r>
              <a:rPr lang="zh-CN" altLang="en-US" sz="1400" dirty="0"/>
              <a:t>交易金额</a:t>
            </a:r>
            <a:r>
              <a:rPr lang="en-US" altLang="zh-CN" sz="1400" dirty="0"/>
              <a:t>_</a:t>
            </a:r>
            <a:r>
              <a:rPr lang="zh-CN" altLang="en-US" sz="1400" dirty="0"/>
              <a:t>最大最小值归一化</a:t>
            </a:r>
            <a:r>
              <a:rPr lang="en-US" altLang="zh-CN" sz="1400" dirty="0"/>
              <a:t>"] = df["</a:t>
            </a:r>
            <a:r>
              <a:rPr lang="zh-CN" altLang="en-US" sz="1400" dirty="0"/>
              <a:t>交易金额</a:t>
            </a:r>
            <a:r>
              <a:rPr lang="en-US" altLang="zh-CN" sz="1400" dirty="0"/>
              <a:t>"].apply(</a:t>
            </a:r>
            <a:r>
              <a:rPr lang="en-US" altLang="zh-CN" sz="1400" dirty="0" err="1"/>
              <a:t>func</a:t>
            </a:r>
            <a:r>
              <a:rPr lang="en-US" altLang="zh-CN" sz="1400" dirty="0"/>
              <a:t>)</a:t>
            </a:r>
          </a:p>
          <a:p>
            <a:r>
              <a:rPr lang="en-US" altLang="zh-CN" sz="1400" dirty="0"/>
              <a:t># </a:t>
            </a:r>
            <a:r>
              <a:rPr lang="zh-CN" altLang="en-US" sz="1400" dirty="0"/>
              <a:t>均值归一化</a:t>
            </a:r>
            <a:endParaRPr lang="en-US" altLang="zh-CN" sz="1400" dirty="0"/>
          </a:p>
          <a:p>
            <a:r>
              <a:rPr lang="en-US" altLang="zh-CN" sz="1400" dirty="0"/>
              <a:t>def </a:t>
            </a:r>
            <a:r>
              <a:rPr lang="en-US" altLang="zh-CN" sz="1400" dirty="0" err="1"/>
              <a:t>func</a:t>
            </a:r>
            <a:r>
              <a:rPr lang="en-US" altLang="zh-CN" sz="1400" dirty="0"/>
              <a:t>(x):</a:t>
            </a:r>
          </a:p>
          <a:p>
            <a:r>
              <a:rPr lang="en-US" altLang="zh-CN" sz="1400" dirty="0"/>
              <a:t>    return (x - </a:t>
            </a:r>
            <a:r>
              <a:rPr lang="en-US" altLang="zh-CN" sz="1400" dirty="0" err="1"/>
              <a:t>avg_val</a:t>
            </a:r>
            <a:r>
              <a:rPr lang="en-US" altLang="zh-CN" sz="1400" dirty="0"/>
              <a:t>) / (</a:t>
            </a:r>
            <a:r>
              <a:rPr lang="en-US" altLang="zh-CN" sz="1400" dirty="0" err="1"/>
              <a:t>max_val</a:t>
            </a:r>
            <a:r>
              <a:rPr lang="en-US" altLang="zh-CN" sz="1400" dirty="0"/>
              <a:t> - </a:t>
            </a:r>
            <a:r>
              <a:rPr lang="en-US" altLang="zh-CN" sz="1400" dirty="0" err="1"/>
              <a:t>min_val</a:t>
            </a:r>
            <a:r>
              <a:rPr lang="en-US" altLang="zh-CN" sz="1400" dirty="0"/>
              <a:t>)</a:t>
            </a:r>
          </a:p>
          <a:p>
            <a:r>
              <a:rPr lang="en-US" altLang="zh-CN" sz="1400" dirty="0"/>
              <a:t>df["</a:t>
            </a:r>
            <a:r>
              <a:rPr lang="zh-CN" altLang="en-US" sz="1400" dirty="0"/>
              <a:t>交易金额</a:t>
            </a:r>
            <a:r>
              <a:rPr lang="en-US" altLang="zh-CN" sz="1400" dirty="0"/>
              <a:t>_</a:t>
            </a:r>
            <a:r>
              <a:rPr lang="zh-CN" altLang="en-US" sz="1400" dirty="0"/>
              <a:t>均值归一化</a:t>
            </a:r>
            <a:r>
              <a:rPr lang="en-US" altLang="zh-CN" sz="1400" dirty="0"/>
              <a:t>"] = df["</a:t>
            </a:r>
            <a:r>
              <a:rPr lang="zh-CN" altLang="en-US" sz="1400" dirty="0"/>
              <a:t>交易金额</a:t>
            </a:r>
            <a:r>
              <a:rPr lang="en-US" altLang="zh-CN" sz="1400" dirty="0"/>
              <a:t>"].apply(</a:t>
            </a:r>
            <a:r>
              <a:rPr lang="en-US" altLang="zh-CN" sz="1400" dirty="0" err="1"/>
              <a:t>func</a:t>
            </a:r>
            <a:r>
              <a:rPr lang="en-US" altLang="zh-CN" sz="1400" dirty="0"/>
              <a:t>)</a:t>
            </a:r>
          </a:p>
          <a:p>
            <a:r>
              <a:rPr lang="en-US" altLang="zh-CN" sz="1400" dirty="0"/>
              <a:t># </a:t>
            </a:r>
            <a:r>
              <a:rPr lang="zh-CN" altLang="en-US" sz="1400" dirty="0"/>
              <a:t>标准化</a:t>
            </a:r>
            <a:endParaRPr lang="en-US" altLang="zh-CN" sz="1400" dirty="0"/>
          </a:p>
          <a:p>
            <a:r>
              <a:rPr lang="en-US" altLang="zh-CN" sz="1400" dirty="0"/>
              <a:t>def </a:t>
            </a:r>
            <a:r>
              <a:rPr lang="en-US" altLang="zh-CN" sz="1400" dirty="0" err="1"/>
              <a:t>func</a:t>
            </a:r>
            <a:r>
              <a:rPr lang="en-US" altLang="zh-CN" sz="1400" dirty="0"/>
              <a:t>(x):</a:t>
            </a:r>
          </a:p>
          <a:p>
            <a:r>
              <a:rPr lang="en-US" altLang="zh-CN" sz="1400" dirty="0"/>
              <a:t>    return (x - </a:t>
            </a:r>
            <a:r>
              <a:rPr lang="en-US" altLang="zh-CN" sz="1400" dirty="0" err="1"/>
              <a:t>std_val</a:t>
            </a:r>
            <a:r>
              <a:rPr lang="en-US" altLang="zh-CN" sz="1400" dirty="0"/>
              <a:t>) / </a:t>
            </a:r>
            <a:r>
              <a:rPr lang="en-US" altLang="zh-CN" sz="1400" dirty="0" err="1"/>
              <a:t>std_val</a:t>
            </a:r>
            <a:endParaRPr lang="en-US" altLang="zh-CN" sz="1400" dirty="0"/>
          </a:p>
          <a:p>
            <a:r>
              <a:rPr lang="en-US" altLang="zh-CN" sz="1400" dirty="0"/>
              <a:t>df["</a:t>
            </a:r>
            <a:r>
              <a:rPr lang="zh-CN" altLang="en-US" sz="1400" dirty="0"/>
              <a:t>交易金额</a:t>
            </a:r>
            <a:r>
              <a:rPr lang="en-US" altLang="zh-CN" sz="1400" dirty="0"/>
              <a:t>_</a:t>
            </a:r>
            <a:r>
              <a:rPr lang="zh-CN" altLang="en-US" sz="1400" dirty="0"/>
              <a:t>标准化</a:t>
            </a:r>
            <a:r>
              <a:rPr lang="en-US" altLang="zh-CN" sz="1400" dirty="0"/>
              <a:t>"] = df["</a:t>
            </a:r>
            <a:r>
              <a:rPr lang="zh-CN" altLang="en-US" sz="1400" dirty="0"/>
              <a:t>交易金额</a:t>
            </a:r>
            <a:r>
              <a:rPr lang="en-US" altLang="zh-CN" sz="1400" dirty="0"/>
              <a:t>"].apply(</a:t>
            </a:r>
            <a:r>
              <a:rPr lang="en-US" altLang="zh-CN" sz="1400" dirty="0" err="1"/>
              <a:t>func</a:t>
            </a:r>
            <a:r>
              <a:rPr lang="en-US" altLang="zh-CN" sz="1400" dirty="0"/>
              <a:t>)</a:t>
            </a:r>
          </a:p>
          <a:p>
            <a:r>
              <a:rPr lang="en-US" altLang="zh-CN" sz="1400" dirty="0"/>
              <a:t># </a:t>
            </a:r>
            <a:r>
              <a:rPr lang="zh-CN" altLang="en-US" sz="1400" dirty="0"/>
              <a:t>最大绝对值归一化</a:t>
            </a:r>
            <a:endParaRPr lang="en-US" altLang="zh-CN" sz="1400" dirty="0"/>
          </a:p>
          <a:p>
            <a:r>
              <a:rPr lang="en-US" altLang="zh-CN" sz="1400" dirty="0"/>
              <a:t>def </a:t>
            </a:r>
            <a:r>
              <a:rPr lang="en-US" altLang="zh-CN" sz="1400" dirty="0" err="1"/>
              <a:t>func</a:t>
            </a:r>
            <a:r>
              <a:rPr lang="en-US" altLang="zh-CN" sz="1400" dirty="0"/>
              <a:t>(x):</a:t>
            </a:r>
          </a:p>
          <a:p>
            <a:r>
              <a:rPr lang="en-US" altLang="zh-CN" sz="1400" dirty="0"/>
              <a:t>    if x &lt; 0:</a:t>
            </a:r>
          </a:p>
          <a:p>
            <a:r>
              <a:rPr lang="en-US" altLang="zh-CN" sz="1400" dirty="0"/>
              <a:t>        return - x / abs(</a:t>
            </a:r>
            <a:r>
              <a:rPr lang="en-US" altLang="zh-CN" sz="1400" dirty="0" err="1"/>
              <a:t>min_val</a:t>
            </a:r>
            <a:r>
              <a:rPr lang="en-US" altLang="zh-CN" sz="1400" dirty="0"/>
              <a:t>)</a:t>
            </a:r>
          </a:p>
          <a:p>
            <a:r>
              <a:rPr lang="en-US" altLang="zh-CN" sz="1400" dirty="0"/>
              <a:t>    else:</a:t>
            </a:r>
          </a:p>
          <a:p>
            <a:r>
              <a:rPr lang="en-US" altLang="zh-CN" sz="1400" dirty="0"/>
              <a:t>        return x / abs(</a:t>
            </a:r>
            <a:r>
              <a:rPr lang="en-US" altLang="zh-CN" sz="1400" dirty="0" err="1"/>
              <a:t>max_val</a:t>
            </a:r>
            <a:r>
              <a:rPr lang="en-US" altLang="zh-CN" sz="1400" dirty="0"/>
              <a:t>)</a:t>
            </a:r>
          </a:p>
          <a:p>
            <a:r>
              <a:rPr lang="en-US" altLang="zh-CN" sz="1400" dirty="0"/>
              <a:t>    return (x - </a:t>
            </a:r>
            <a:r>
              <a:rPr lang="en-US" altLang="zh-CN" sz="1400" dirty="0" err="1"/>
              <a:t>min_val</a:t>
            </a:r>
            <a:r>
              <a:rPr lang="en-US" altLang="zh-CN" sz="1400" dirty="0"/>
              <a:t>) / (</a:t>
            </a:r>
            <a:r>
              <a:rPr lang="en-US" altLang="zh-CN" sz="1400" dirty="0" err="1"/>
              <a:t>max_val</a:t>
            </a:r>
            <a:r>
              <a:rPr lang="en-US" altLang="zh-CN" sz="1400" dirty="0"/>
              <a:t> - </a:t>
            </a:r>
            <a:r>
              <a:rPr lang="en-US" altLang="zh-CN" sz="1400" dirty="0" err="1"/>
              <a:t>min_val</a:t>
            </a:r>
            <a:r>
              <a:rPr lang="en-US" altLang="zh-CN" sz="1400" dirty="0"/>
              <a:t>)</a:t>
            </a:r>
            <a:endParaRPr lang="zh-CN" altLang="en-US" sz="1400" dirty="0"/>
          </a:p>
          <a:p>
            <a:r>
              <a:rPr lang="en-US" altLang="zh-CN" sz="1400" dirty="0"/>
              <a:t>df["</a:t>
            </a:r>
            <a:r>
              <a:rPr lang="zh-CN" altLang="en-US" sz="1400" dirty="0"/>
              <a:t>交易金额</a:t>
            </a:r>
            <a:r>
              <a:rPr lang="en-US" altLang="zh-CN" sz="1400" dirty="0"/>
              <a:t>_</a:t>
            </a:r>
            <a:r>
              <a:rPr lang="zh-CN" altLang="en-US" sz="1400" dirty="0"/>
              <a:t>最大绝对值归一化</a:t>
            </a:r>
            <a:r>
              <a:rPr lang="en-US" altLang="zh-CN" sz="1400" dirty="0"/>
              <a:t>"] = df["</a:t>
            </a:r>
            <a:r>
              <a:rPr lang="zh-CN" altLang="en-US" sz="1400" dirty="0"/>
              <a:t>交易金额</a:t>
            </a:r>
            <a:r>
              <a:rPr lang="en-US" altLang="zh-CN" sz="1400" dirty="0"/>
              <a:t>"].apply(</a:t>
            </a:r>
            <a:r>
              <a:rPr lang="en-US" altLang="zh-CN" sz="1400" dirty="0" err="1"/>
              <a:t>func</a:t>
            </a:r>
            <a:r>
              <a:rPr lang="en-US" altLang="zh-CN" sz="1400" dirty="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599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3467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回顾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E9D9A9-E855-4203-ADD0-6957E407478B}"/>
              </a:ext>
            </a:extLst>
          </p:cNvPr>
          <p:cNvSpPr txBox="1"/>
          <p:nvPr/>
        </p:nvSpPr>
        <p:spPr>
          <a:xfrm>
            <a:off x="561974" y="1044478"/>
            <a:ext cx="7765949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518E"/>
                </a:solidFill>
              </a:rPr>
              <a:t>可以直接应用场景到实际场景中吗？</a:t>
            </a:r>
            <a:endParaRPr lang="en-US" altLang="zh-CN" sz="2400" b="1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518E"/>
                </a:solidFill>
              </a:rPr>
              <a:t>还是有一些“模型之外”的问题没有解决</a:t>
            </a:r>
            <a:endParaRPr lang="en-US" altLang="zh-CN" sz="2400" b="1" dirty="0">
              <a:solidFill>
                <a:srgbClr val="00518E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AB18C57-022E-457D-A2FC-63DD5EB62310}"/>
              </a:ext>
            </a:extLst>
          </p:cNvPr>
          <p:cNvCxnSpPr>
            <a:cxnSpLocks/>
          </p:cNvCxnSpPr>
          <p:nvPr/>
        </p:nvCxnSpPr>
        <p:spPr>
          <a:xfrm>
            <a:off x="2720548" y="4289564"/>
            <a:ext cx="1380159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701DC60-D7D5-458D-BD90-45FAC3E15C39}"/>
              </a:ext>
            </a:extLst>
          </p:cNvPr>
          <p:cNvSpPr txBox="1"/>
          <p:nvPr/>
        </p:nvSpPr>
        <p:spPr>
          <a:xfrm>
            <a:off x="4270867" y="40950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单价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B1DC2B-A0CF-42DE-A1BE-C7BAFF715D51}"/>
              </a:ext>
            </a:extLst>
          </p:cNvPr>
          <p:cNvSpPr txBox="1"/>
          <p:nvPr/>
        </p:nvSpPr>
        <p:spPr>
          <a:xfrm>
            <a:off x="1758808" y="3263731"/>
            <a:ext cx="8771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位置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城市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环境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开发商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4248A38-9FA2-4373-9EDD-0588D966994B}"/>
              </a:ext>
            </a:extLst>
          </p:cNvPr>
          <p:cNvCxnSpPr>
            <a:cxnSpLocks/>
          </p:cNvCxnSpPr>
          <p:nvPr/>
        </p:nvCxnSpPr>
        <p:spPr>
          <a:xfrm flipH="1">
            <a:off x="3395133" y="4741058"/>
            <a:ext cx="5824" cy="419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C9EB36B-D186-4074-A743-E92551875BDC}"/>
              </a:ext>
            </a:extLst>
          </p:cNvPr>
          <p:cNvCxnSpPr/>
          <p:nvPr/>
        </p:nvCxnSpPr>
        <p:spPr>
          <a:xfrm>
            <a:off x="3386667" y="5177197"/>
            <a:ext cx="4766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2BCC6AA-7DE0-4086-8C70-B51C438A20BC}"/>
              </a:ext>
            </a:extLst>
          </p:cNvPr>
          <p:cNvCxnSpPr/>
          <p:nvPr/>
        </p:nvCxnSpPr>
        <p:spPr>
          <a:xfrm flipH="1">
            <a:off x="8153400" y="4757673"/>
            <a:ext cx="5824" cy="419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ED265FC-BDFF-482F-8077-A68C5FFE12F2}"/>
              </a:ext>
            </a:extLst>
          </p:cNvPr>
          <p:cNvSpPr txBox="1"/>
          <p:nvPr/>
        </p:nvSpPr>
        <p:spPr>
          <a:xfrm>
            <a:off x="7299560" y="437859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学习完成的模型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F4CBE0-919A-47CF-9B1B-8DC2A620848F}"/>
              </a:ext>
            </a:extLst>
          </p:cNvPr>
          <p:cNvSpPr txBox="1"/>
          <p:nvPr/>
        </p:nvSpPr>
        <p:spPr>
          <a:xfrm>
            <a:off x="3774735" y="5226656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Step 2</a:t>
            </a:r>
            <a:r>
              <a:rPr lang="zh-CN" altLang="en-US" b="1" dirty="0"/>
              <a:t>：模型训练与验证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82CB911-635A-4337-BBEB-520AE0B3B4C4}"/>
              </a:ext>
            </a:extLst>
          </p:cNvPr>
          <p:cNvSpPr txBox="1"/>
          <p:nvPr/>
        </p:nvSpPr>
        <p:spPr>
          <a:xfrm>
            <a:off x="2806131" y="43717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监督学习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5DACE6D-15DF-47A2-8BD3-1F38142E85CD}"/>
              </a:ext>
            </a:extLst>
          </p:cNvPr>
          <p:cNvSpPr txBox="1"/>
          <p:nvPr/>
        </p:nvSpPr>
        <p:spPr>
          <a:xfrm>
            <a:off x="2379735" y="2445841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Step 1</a:t>
            </a:r>
            <a:r>
              <a:rPr lang="zh-CN" altLang="en-US" b="1" dirty="0"/>
              <a:t>：模型设计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E3AB22F-E439-4864-AEF5-32850D06C10C}"/>
              </a:ext>
            </a:extLst>
          </p:cNvPr>
          <p:cNvCxnSpPr/>
          <p:nvPr/>
        </p:nvCxnSpPr>
        <p:spPr>
          <a:xfrm flipH="1">
            <a:off x="8153400" y="4774925"/>
            <a:ext cx="5824" cy="419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E6ED983-BCE1-43BE-95D7-0C803F17FB6F}"/>
              </a:ext>
            </a:extLst>
          </p:cNvPr>
          <p:cNvCxnSpPr>
            <a:cxnSpLocks/>
          </p:cNvCxnSpPr>
          <p:nvPr/>
        </p:nvCxnSpPr>
        <p:spPr>
          <a:xfrm flipV="1">
            <a:off x="7299560" y="4279732"/>
            <a:ext cx="1873015" cy="983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D2CA5A5-17F1-4BAF-8515-412DBEEAF39C}"/>
              </a:ext>
            </a:extLst>
          </p:cNvPr>
          <p:cNvSpPr txBox="1"/>
          <p:nvPr/>
        </p:nvSpPr>
        <p:spPr>
          <a:xfrm>
            <a:off x="7427800" y="24965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Step 3</a:t>
            </a:r>
            <a:r>
              <a:rPr lang="zh-CN" altLang="en-US" b="1" dirty="0"/>
              <a:t>：预测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0F16C9B-8454-405B-A2CB-F6B6F38D19B0}"/>
              </a:ext>
            </a:extLst>
          </p:cNvPr>
          <p:cNvSpPr txBox="1"/>
          <p:nvPr/>
        </p:nvSpPr>
        <p:spPr>
          <a:xfrm>
            <a:off x="6680003" y="3171736"/>
            <a:ext cx="877163" cy="258532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位置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城市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环境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开发商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83B803B-6D64-4861-B3C6-2EFF462F7361}"/>
              </a:ext>
            </a:extLst>
          </p:cNvPr>
          <p:cNvSpPr txBox="1"/>
          <p:nvPr/>
        </p:nvSpPr>
        <p:spPr>
          <a:xfrm>
            <a:off x="6415760" y="59447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一条新的数据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CAC0249-228D-4B6B-94A0-9D9DCB3B8105}"/>
              </a:ext>
            </a:extLst>
          </p:cNvPr>
          <p:cNvCxnSpPr>
            <a:cxnSpLocks/>
          </p:cNvCxnSpPr>
          <p:nvPr/>
        </p:nvCxnSpPr>
        <p:spPr>
          <a:xfrm flipV="1">
            <a:off x="7135835" y="5773264"/>
            <a:ext cx="0" cy="219104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30DD82B-AEDD-4ED2-BEB5-B040D4879969}"/>
              </a:ext>
            </a:extLst>
          </p:cNvPr>
          <p:cNvSpPr txBox="1"/>
          <p:nvPr/>
        </p:nvSpPr>
        <p:spPr>
          <a:xfrm>
            <a:off x="9172575" y="4095065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预测的单价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32434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取 </a:t>
            </a:r>
            <a:r>
              <a:rPr lang="en-US" altLang="zh-CN" sz="2000" dirty="0">
                <a:solidFill>
                  <a:srgbClr val="00518E"/>
                </a:solidFill>
              </a:rPr>
              <a:t>log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E16888-6B57-4F4D-9C00-C2C925D08A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12"/>
          <a:stretch/>
        </p:blipFill>
        <p:spPr bwMode="auto">
          <a:xfrm>
            <a:off x="6215605" y="2705472"/>
            <a:ext cx="5069711" cy="399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48CFCA-AC6A-471E-A9E5-446B7FBDC91B}"/>
              </a:ext>
            </a:extLst>
          </p:cNvPr>
          <p:cNvSpPr txBox="1"/>
          <p:nvPr/>
        </p:nvSpPr>
        <p:spPr>
          <a:xfrm>
            <a:off x="847517" y="1968031"/>
            <a:ext cx="9070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之前我们提到，需要让数据尽可能地符合“正态分布”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86391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取 </a:t>
            </a:r>
            <a:r>
              <a:rPr lang="en-US" altLang="zh-CN" sz="2000" dirty="0">
                <a:solidFill>
                  <a:srgbClr val="00518E"/>
                </a:solidFill>
              </a:rPr>
              <a:t>log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48CFCA-AC6A-471E-A9E5-446B7FBDC91B}"/>
              </a:ext>
            </a:extLst>
          </p:cNvPr>
          <p:cNvSpPr txBox="1"/>
          <p:nvPr/>
        </p:nvSpPr>
        <p:spPr>
          <a:xfrm>
            <a:off x="847517" y="1968031"/>
            <a:ext cx="9070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之前我们提到，需要让数据尽可能地符合“正态分布”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但是大部分数据存在“长尾”分布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长尾分布即，</a:t>
            </a:r>
            <a:endParaRPr lang="en-US" altLang="zh-CN" sz="2000" dirty="0"/>
          </a:p>
          <a:p>
            <a:r>
              <a:rPr lang="zh-CN" altLang="en-US" sz="2000" dirty="0"/>
              <a:t>数据好像长出了一个“尾巴”</a:t>
            </a:r>
            <a:endParaRPr lang="en-US" altLang="zh-CN" sz="2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A4A754F-8B65-40C6-B017-105CA63CE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12"/>
          <a:stretch/>
        </p:blipFill>
        <p:spPr bwMode="auto">
          <a:xfrm>
            <a:off x="6215605" y="2705472"/>
            <a:ext cx="5069711" cy="399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35D4F3A-C670-497F-BE92-A3C4D75E2ADA}"/>
              </a:ext>
            </a:extLst>
          </p:cNvPr>
          <p:cNvSpPr/>
          <p:nvPr/>
        </p:nvSpPr>
        <p:spPr>
          <a:xfrm>
            <a:off x="8573849" y="5412675"/>
            <a:ext cx="3291068" cy="799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C84FD35-9C03-429F-8FD4-FB4087DCD365}"/>
              </a:ext>
            </a:extLst>
          </p:cNvPr>
          <p:cNvCxnSpPr>
            <a:cxnSpLocks/>
          </p:cNvCxnSpPr>
          <p:nvPr/>
        </p:nvCxnSpPr>
        <p:spPr>
          <a:xfrm>
            <a:off x="4271058" y="3752931"/>
            <a:ext cx="4838218" cy="154827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5399867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取 </a:t>
            </a:r>
            <a:r>
              <a:rPr lang="en-US" altLang="zh-CN" sz="2000" dirty="0">
                <a:solidFill>
                  <a:srgbClr val="00518E"/>
                </a:solidFill>
              </a:rPr>
              <a:t>log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48CFCA-AC6A-471E-A9E5-446B7FBDC91B}"/>
              </a:ext>
            </a:extLst>
          </p:cNvPr>
          <p:cNvSpPr txBox="1"/>
          <p:nvPr/>
        </p:nvSpPr>
        <p:spPr>
          <a:xfrm>
            <a:off x="847517" y="1968031"/>
            <a:ext cx="90709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之前我们提到，需要让数据尽可能地符合“正态分布”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但是大部分数据存在“长尾”分布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长尾分布即，</a:t>
            </a:r>
            <a:endParaRPr lang="en-US" altLang="zh-CN" sz="2000" dirty="0"/>
          </a:p>
          <a:p>
            <a:r>
              <a:rPr lang="zh-CN" altLang="en-US" sz="2000" dirty="0"/>
              <a:t>数据好像长出了一个“尾巴”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我们不可能直接去掉这部分数据</a:t>
            </a:r>
            <a:endParaRPr lang="en-US" altLang="zh-CN" sz="2000" dirty="0"/>
          </a:p>
          <a:p>
            <a:r>
              <a:rPr lang="zh-CN" altLang="en-US" sz="2000" dirty="0"/>
              <a:t>（将造成信息损失）</a:t>
            </a:r>
            <a:endParaRPr lang="en-US" altLang="zh-CN" sz="2000" dirty="0"/>
          </a:p>
          <a:p>
            <a:r>
              <a:rPr lang="zh-CN" altLang="en-US" sz="2000" dirty="0"/>
              <a:t>因此使用一种变换方法：取 </a:t>
            </a:r>
            <a:r>
              <a:rPr lang="en-US" altLang="zh-CN" sz="2000" dirty="0"/>
              <a:t>log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A4A754F-8B65-40C6-B017-105CA63CE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12"/>
          <a:stretch/>
        </p:blipFill>
        <p:spPr bwMode="auto">
          <a:xfrm>
            <a:off x="6215605" y="2705472"/>
            <a:ext cx="5069711" cy="399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35D4F3A-C670-497F-BE92-A3C4D75E2ADA}"/>
              </a:ext>
            </a:extLst>
          </p:cNvPr>
          <p:cNvSpPr/>
          <p:nvPr/>
        </p:nvSpPr>
        <p:spPr>
          <a:xfrm>
            <a:off x="8573849" y="5412675"/>
            <a:ext cx="3291068" cy="799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C84FD35-9C03-429F-8FD4-FB4087DCD365}"/>
              </a:ext>
            </a:extLst>
          </p:cNvPr>
          <p:cNvCxnSpPr>
            <a:cxnSpLocks/>
          </p:cNvCxnSpPr>
          <p:nvPr/>
        </p:nvCxnSpPr>
        <p:spPr>
          <a:xfrm>
            <a:off x="4271058" y="3752931"/>
            <a:ext cx="4838218" cy="154827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757038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取 </a:t>
            </a:r>
            <a:r>
              <a:rPr lang="en-US" altLang="zh-CN" sz="2000" dirty="0">
                <a:solidFill>
                  <a:srgbClr val="00518E"/>
                </a:solidFill>
              </a:rPr>
              <a:t>log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A4A754F-8B65-40C6-B017-105CA63CE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12"/>
          <a:stretch/>
        </p:blipFill>
        <p:spPr bwMode="auto">
          <a:xfrm>
            <a:off x="6215605" y="2705472"/>
            <a:ext cx="5069711" cy="399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35D4F3A-C670-497F-BE92-A3C4D75E2ADA}"/>
              </a:ext>
            </a:extLst>
          </p:cNvPr>
          <p:cNvSpPr/>
          <p:nvPr/>
        </p:nvSpPr>
        <p:spPr>
          <a:xfrm>
            <a:off x="8573849" y="5412675"/>
            <a:ext cx="3291068" cy="799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查看源图像">
            <a:extLst>
              <a:ext uri="{FF2B5EF4-FFF2-40B4-BE49-F238E27FC236}">
                <a16:creationId xmlns:a16="http://schemas.microsoft.com/office/drawing/2014/main" id="{30514D80-B535-4C86-9053-EFB1871EF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6" y="3196697"/>
            <a:ext cx="5000770" cy="301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48CFCA-AC6A-471E-A9E5-446B7FBDC91B}"/>
              </a:ext>
            </a:extLst>
          </p:cNvPr>
          <p:cNvSpPr txBox="1"/>
          <p:nvPr/>
        </p:nvSpPr>
        <p:spPr>
          <a:xfrm>
            <a:off x="847517" y="1968031"/>
            <a:ext cx="9070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使用一种变换方法：取 </a:t>
            </a:r>
            <a:r>
              <a:rPr lang="en-US" altLang="zh-CN" sz="2000" dirty="0"/>
              <a:t>log</a:t>
            </a:r>
          </a:p>
          <a:p>
            <a:endParaRPr lang="en-US" altLang="zh-CN" sz="2000" dirty="0"/>
          </a:p>
          <a:p>
            <a:r>
              <a:rPr lang="zh-CN" altLang="en-US" sz="2000" dirty="0"/>
              <a:t>观察对数函数的形状，其可以在数值较大时将其转换为较小的数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50029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取 </a:t>
            </a:r>
            <a:r>
              <a:rPr lang="en-US" altLang="zh-CN" sz="2000" dirty="0">
                <a:solidFill>
                  <a:srgbClr val="00518E"/>
                </a:solidFill>
              </a:rPr>
              <a:t>log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A4A754F-8B65-40C6-B017-105CA63CE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3"/>
          <a:stretch/>
        </p:blipFill>
        <p:spPr bwMode="auto">
          <a:xfrm>
            <a:off x="578230" y="2705472"/>
            <a:ext cx="10545041" cy="399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48CFCA-AC6A-471E-A9E5-446B7FBDC91B}"/>
                  </a:ext>
                </a:extLst>
              </p:cNvPr>
              <p:cNvSpPr txBox="1"/>
              <p:nvPr/>
            </p:nvSpPr>
            <p:spPr>
              <a:xfrm>
                <a:off x="847517" y="1968031"/>
                <a:ext cx="90709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使用一种变换方法：取 </a:t>
                </a:r>
                <a:r>
                  <a:rPr lang="en-US" altLang="zh-CN" sz="2000" dirty="0"/>
                  <a:t>log</a:t>
                </a:r>
              </a:p>
              <a:p>
                <a:endParaRPr lang="en-US" altLang="zh-CN" sz="2000" dirty="0"/>
              </a:p>
              <a:p>
                <a:r>
                  <a:rPr lang="zh-CN" altLang="en-US" sz="2000" dirty="0"/>
                  <a:t>一般来讲，我们取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中底数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sz="2000" dirty="0"/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48CFCA-AC6A-471E-A9E5-446B7FBDC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17" y="1968031"/>
                <a:ext cx="9070924" cy="1015663"/>
              </a:xfrm>
              <a:prstGeom prst="rect">
                <a:avLst/>
              </a:prstGeom>
              <a:blipFill>
                <a:blip r:embed="rId9"/>
                <a:stretch>
                  <a:fillRect l="-672" t="-3614" b="-10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027490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数据预处理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409682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特征缩放：让特征间“平等”发挥作用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9793F3-7E13-4682-9DFE-3E6A5F02670D}"/>
              </a:ext>
            </a:extLst>
          </p:cNvPr>
          <p:cNvSpPr txBox="1"/>
          <p:nvPr/>
        </p:nvSpPr>
        <p:spPr>
          <a:xfrm>
            <a:off x="194309" y="1459258"/>
            <a:ext cx="118033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# </a:t>
            </a:r>
            <a:r>
              <a:rPr lang="zh-CN" altLang="en-US" dirty="0"/>
              <a:t>我们要处理</a:t>
            </a:r>
            <a:r>
              <a:rPr lang="en-US" altLang="zh-CN" dirty="0"/>
              <a:t>'</a:t>
            </a:r>
            <a:r>
              <a:rPr lang="zh-CN" altLang="en-US" dirty="0"/>
              <a:t>消费笔数</a:t>
            </a:r>
            <a:r>
              <a:rPr lang="en-US" altLang="zh-CN" dirty="0"/>
              <a:t>'</a:t>
            </a:r>
            <a:r>
              <a:rPr lang="zh-CN" altLang="en-US" dirty="0"/>
              <a:t>这一特征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# </a:t>
            </a:r>
            <a:r>
              <a:rPr lang="zh-CN" altLang="en-US" dirty="0"/>
              <a:t>首先看一看本身的分布</a:t>
            </a:r>
          </a:p>
          <a:p>
            <a:r>
              <a:rPr lang="en-US" altLang="zh-CN" dirty="0"/>
              <a:t>import seaborn as </a:t>
            </a:r>
            <a:r>
              <a:rPr lang="en-US" altLang="zh-CN" dirty="0" err="1"/>
              <a:t>sns</a:t>
            </a:r>
            <a:endParaRPr lang="en-US" altLang="zh-CN" dirty="0"/>
          </a:p>
          <a:p>
            <a:r>
              <a:rPr lang="en-US" altLang="zh-CN" dirty="0" err="1"/>
              <a:t>sns.distplot</a:t>
            </a:r>
            <a:r>
              <a:rPr lang="en-US" altLang="zh-CN" dirty="0"/>
              <a:t>(</a:t>
            </a:r>
            <a:r>
              <a:rPr lang="en-US" altLang="zh-CN" dirty="0" err="1"/>
              <a:t>bill_train</a:t>
            </a:r>
            <a:r>
              <a:rPr lang="en-US" altLang="zh-CN" dirty="0"/>
              <a:t>['</a:t>
            </a:r>
            <a:r>
              <a:rPr lang="zh-CN" altLang="en-US" dirty="0"/>
              <a:t>消费笔数</a:t>
            </a:r>
            <a:r>
              <a:rPr lang="en-US" altLang="zh-CN" dirty="0"/>
              <a:t>'], bins=5)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由于消费笔数可能为 </a:t>
            </a:r>
            <a:r>
              <a:rPr lang="en-US" altLang="zh-CN" dirty="0"/>
              <a:t>0 </a:t>
            </a:r>
            <a:r>
              <a:rPr lang="zh-CN" altLang="en-US" dirty="0"/>
              <a:t>，这里 </a:t>
            </a:r>
            <a:r>
              <a:rPr lang="en-US" altLang="zh-CN" dirty="0"/>
              <a:t>+ 1 </a:t>
            </a:r>
            <a:r>
              <a:rPr lang="zh-CN" altLang="en-US" dirty="0"/>
              <a:t>防止 </a:t>
            </a:r>
            <a:r>
              <a:rPr lang="en-US" altLang="zh-CN" dirty="0"/>
              <a:t>log </a:t>
            </a:r>
            <a:r>
              <a:rPr lang="zh-CN" altLang="en-US" dirty="0"/>
              <a:t>运算不合法</a:t>
            </a:r>
          </a:p>
          <a:p>
            <a:r>
              <a:rPr lang="en-US" altLang="zh-CN" dirty="0"/>
              <a:t># np.log </a:t>
            </a:r>
            <a:r>
              <a:rPr lang="zh-CN" altLang="en-US" dirty="0"/>
              <a:t>默认底数为 </a:t>
            </a:r>
            <a:r>
              <a:rPr lang="en-US" altLang="zh-CN" dirty="0"/>
              <a:t>e</a:t>
            </a:r>
          </a:p>
          <a:p>
            <a:r>
              <a:rPr lang="en-US" altLang="zh-CN" dirty="0" err="1"/>
              <a:t>bill_train</a:t>
            </a:r>
            <a:r>
              <a:rPr lang="en-US" altLang="zh-CN" dirty="0"/>
              <a:t>['</a:t>
            </a:r>
            <a:r>
              <a:rPr lang="zh-CN" altLang="en-US" dirty="0"/>
              <a:t>消费笔数</a:t>
            </a:r>
            <a:r>
              <a:rPr lang="en-US" altLang="zh-CN" dirty="0"/>
              <a:t>_log'] = np.log(</a:t>
            </a:r>
            <a:r>
              <a:rPr lang="en-US" altLang="zh-CN" dirty="0" err="1"/>
              <a:t>bill_train</a:t>
            </a:r>
            <a:r>
              <a:rPr lang="en-US" altLang="zh-CN" dirty="0"/>
              <a:t>['</a:t>
            </a:r>
            <a:r>
              <a:rPr lang="zh-CN" altLang="en-US" dirty="0"/>
              <a:t>消费笔数</a:t>
            </a:r>
            <a:r>
              <a:rPr lang="en-US" altLang="zh-CN" dirty="0"/>
              <a:t>'] + 1)  </a:t>
            </a:r>
          </a:p>
          <a:p>
            <a:r>
              <a:rPr lang="en-US" altLang="zh-CN" dirty="0" err="1"/>
              <a:t>sns.distplot</a:t>
            </a:r>
            <a:r>
              <a:rPr lang="en-US" altLang="zh-CN" dirty="0"/>
              <a:t>(</a:t>
            </a:r>
            <a:r>
              <a:rPr lang="en-US" altLang="zh-CN" dirty="0" err="1"/>
              <a:t>bill_train</a:t>
            </a:r>
            <a:r>
              <a:rPr lang="en-US" altLang="zh-CN" dirty="0"/>
              <a:t>['</a:t>
            </a:r>
            <a:r>
              <a:rPr lang="zh-CN" altLang="en-US" dirty="0"/>
              <a:t>消费笔数</a:t>
            </a:r>
            <a:r>
              <a:rPr lang="en-US" altLang="zh-CN" dirty="0"/>
              <a:t>_log'], bins=5)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8468D6-A635-4A71-A85A-C8163154C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6477" y="970808"/>
            <a:ext cx="4797293" cy="581227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3776F20-70A0-4613-A9DB-4ABC2035FF82}"/>
              </a:ext>
            </a:extLst>
          </p:cNvPr>
          <p:cNvSpPr/>
          <p:nvPr/>
        </p:nvSpPr>
        <p:spPr>
          <a:xfrm>
            <a:off x="8596999" y="2889394"/>
            <a:ext cx="2491548" cy="964976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90E265E-88F2-42EF-8A69-A86D0896B936}"/>
              </a:ext>
            </a:extLst>
          </p:cNvPr>
          <p:cNvCxnSpPr>
            <a:cxnSpLocks/>
          </p:cNvCxnSpPr>
          <p:nvPr/>
        </p:nvCxnSpPr>
        <p:spPr>
          <a:xfrm flipH="1">
            <a:off x="8597000" y="3854370"/>
            <a:ext cx="986838" cy="2164465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5C48495-F979-4F2B-A2A4-6B87FD56641D}"/>
              </a:ext>
            </a:extLst>
          </p:cNvPr>
          <p:cNvSpPr txBox="1"/>
          <p:nvPr/>
        </p:nvSpPr>
        <p:spPr>
          <a:xfrm>
            <a:off x="9090419" y="4987251"/>
            <a:ext cx="2096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尾部的分布前移了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00678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663632-5105-403E-9CD7-F6E50BE4164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1" name="矩形 27">
            <a:extLst>
              <a:ext uri="{FF2B5EF4-FFF2-40B4-BE49-F238E27FC236}">
                <a16:creationId xmlns:a16="http://schemas.microsoft.com/office/drawing/2014/main" id="{32AABA32-857F-41E2-B83E-7EDC639F795E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2" name="矩形 28">
            <a:extLst>
              <a:ext uri="{FF2B5EF4-FFF2-40B4-BE49-F238E27FC236}">
                <a16:creationId xmlns:a16="http://schemas.microsoft.com/office/drawing/2014/main" id="{E9972837-C2C5-49A3-B589-D79E63C5DC5C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2972509-0D24-4E73-B3BE-9B90A9DA6D9C}"/>
              </a:ext>
            </a:extLst>
          </p:cNvPr>
          <p:cNvSpPr txBox="1"/>
          <p:nvPr/>
        </p:nvSpPr>
        <p:spPr>
          <a:xfrm>
            <a:off x="4947550" y="5736245"/>
            <a:ext cx="3886812" cy="718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00518E"/>
                </a:solidFill>
              </a:rPr>
              <a:t>实体关系图（</a:t>
            </a:r>
            <a:r>
              <a:rPr lang="en-US" altLang="zh-CN" sz="2400" dirty="0">
                <a:solidFill>
                  <a:srgbClr val="00518E"/>
                </a:solidFill>
              </a:rPr>
              <a:t>E-R</a:t>
            </a:r>
            <a:r>
              <a:rPr lang="zh-CN" altLang="en-US" sz="2400" dirty="0">
                <a:solidFill>
                  <a:srgbClr val="00518E"/>
                </a:solidFill>
              </a:rPr>
              <a:t>图）</a:t>
            </a:r>
            <a:endParaRPr lang="en-US" altLang="zh-CN" sz="2400" dirty="0">
              <a:solidFill>
                <a:srgbClr val="00518E"/>
              </a:solidFill>
            </a:endParaRPr>
          </a:p>
        </p:txBody>
      </p:sp>
      <p:graphicFrame>
        <p:nvGraphicFramePr>
          <p:cNvPr id="14" name="表格 2">
            <a:extLst>
              <a:ext uri="{FF2B5EF4-FFF2-40B4-BE49-F238E27FC236}">
                <a16:creationId xmlns:a16="http://schemas.microsoft.com/office/drawing/2014/main" id="{C47B3740-D4E9-44E9-92D1-171284036CB4}"/>
              </a:ext>
            </a:extLst>
          </p:cNvPr>
          <p:cNvGraphicFramePr>
            <a:graphicFrameLocks noGrp="1"/>
          </p:cNvGraphicFramePr>
          <p:nvPr/>
        </p:nvGraphicFramePr>
        <p:xfrm>
          <a:off x="5243526" y="2633488"/>
          <a:ext cx="191057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575">
                  <a:extLst>
                    <a:ext uri="{9D8B030D-6E8A-4147-A177-3AD203B41FA5}">
                      <a16:colId xmlns:a16="http://schemas.microsoft.com/office/drawing/2014/main" val="3148091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用户基本信息表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90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new_user_id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23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21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职业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96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教育程度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01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婚姻状态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8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户口类型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955692"/>
                  </a:ext>
                </a:extLst>
              </a:tr>
            </a:tbl>
          </a:graphicData>
        </a:graphic>
      </p:graphicFrame>
      <p:graphicFrame>
        <p:nvGraphicFramePr>
          <p:cNvPr id="15" name="表格 2">
            <a:extLst>
              <a:ext uri="{FF2B5EF4-FFF2-40B4-BE49-F238E27FC236}">
                <a16:creationId xmlns:a16="http://schemas.microsoft.com/office/drawing/2014/main" id="{451C0E30-74BD-4B85-BD1D-260F23B1DF21}"/>
              </a:ext>
            </a:extLst>
          </p:cNvPr>
          <p:cNvGraphicFramePr>
            <a:graphicFrameLocks noGrp="1"/>
          </p:cNvGraphicFramePr>
          <p:nvPr/>
        </p:nvGraphicFramePr>
        <p:xfrm>
          <a:off x="1369948" y="1248036"/>
          <a:ext cx="191057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575">
                  <a:extLst>
                    <a:ext uri="{9D8B030D-6E8A-4147-A177-3AD203B41FA5}">
                      <a16:colId xmlns:a16="http://schemas.microsoft.com/office/drawing/2014/main" val="3148091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银行流水表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90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new_user_id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23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交易时间戳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21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交易类型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96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交易金额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01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工资收入标记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80895"/>
                  </a:ext>
                </a:extLst>
              </a:tr>
            </a:tbl>
          </a:graphicData>
        </a:graphic>
      </p:graphicFrame>
      <p:graphicFrame>
        <p:nvGraphicFramePr>
          <p:cNvPr id="16" name="表格 2">
            <a:extLst>
              <a:ext uri="{FF2B5EF4-FFF2-40B4-BE49-F238E27FC236}">
                <a16:creationId xmlns:a16="http://schemas.microsoft.com/office/drawing/2014/main" id="{DF4B6F52-FFBF-49B2-B4E5-7D9A6F257E1D}"/>
              </a:ext>
            </a:extLst>
          </p:cNvPr>
          <p:cNvGraphicFramePr>
            <a:graphicFrameLocks noGrp="1"/>
          </p:cNvGraphicFramePr>
          <p:nvPr/>
        </p:nvGraphicFramePr>
        <p:xfrm>
          <a:off x="84356" y="3821109"/>
          <a:ext cx="19105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575">
                  <a:extLst>
                    <a:ext uri="{9D8B030D-6E8A-4147-A177-3AD203B41FA5}">
                      <a16:colId xmlns:a16="http://schemas.microsoft.com/office/drawing/2014/main" val="3148091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浏览历史记录表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90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new_user_id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23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浏览时间戳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21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浏览行为数据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96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浏览子行为编号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012580"/>
                  </a:ext>
                </a:extLst>
              </a:tr>
            </a:tbl>
          </a:graphicData>
        </a:graphic>
      </p:graphicFrame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9A45D4A2-6F4E-4F82-A97D-A3E3A3EB94A1}"/>
              </a:ext>
            </a:extLst>
          </p:cNvPr>
          <p:cNvGraphicFramePr>
            <a:graphicFrameLocks noGrp="1"/>
          </p:cNvGraphicFramePr>
          <p:nvPr/>
        </p:nvGraphicFramePr>
        <p:xfrm>
          <a:off x="9680492" y="1039809"/>
          <a:ext cx="2482239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2239">
                  <a:extLst>
                    <a:ext uri="{9D8B030D-6E8A-4147-A177-3AD203B41FA5}">
                      <a16:colId xmlns:a16="http://schemas.microsoft.com/office/drawing/2014/main" val="3148091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信用卡账单表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90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new_user_id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23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账单时间戳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21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上期账单金额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96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上期还款金额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01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信用卡额度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8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本期账单余额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955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本期账单最低还款额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06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消费笔数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4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本期账单金额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167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调整金额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94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循环利息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77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可用金额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3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预借现金额度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087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还款状态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434532"/>
                  </a:ext>
                </a:extLst>
              </a:tr>
            </a:tbl>
          </a:graphicData>
        </a:graphic>
      </p:graphicFrame>
      <p:graphicFrame>
        <p:nvGraphicFramePr>
          <p:cNvPr id="18" name="表格 2">
            <a:extLst>
              <a:ext uri="{FF2B5EF4-FFF2-40B4-BE49-F238E27FC236}">
                <a16:creationId xmlns:a16="http://schemas.microsoft.com/office/drawing/2014/main" id="{599A8689-64EF-4675-AC36-36770F343B14}"/>
              </a:ext>
            </a:extLst>
          </p:cNvPr>
          <p:cNvGraphicFramePr>
            <a:graphicFrameLocks noGrp="1"/>
          </p:cNvGraphicFramePr>
          <p:nvPr/>
        </p:nvGraphicFramePr>
        <p:xfrm>
          <a:off x="7750772" y="142969"/>
          <a:ext cx="191057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575">
                  <a:extLst>
                    <a:ext uri="{9D8B030D-6E8A-4147-A177-3AD203B41FA5}">
                      <a16:colId xmlns:a16="http://schemas.microsoft.com/office/drawing/2014/main" val="3148091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放款时间表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90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new_user_id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23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放款时间戳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215578"/>
                  </a:ext>
                </a:extLst>
              </a:tr>
            </a:tbl>
          </a:graphicData>
        </a:graphic>
      </p:graphicFrame>
      <p:graphicFrame>
        <p:nvGraphicFramePr>
          <p:cNvPr id="19" name="表格 2">
            <a:extLst>
              <a:ext uri="{FF2B5EF4-FFF2-40B4-BE49-F238E27FC236}">
                <a16:creationId xmlns:a16="http://schemas.microsoft.com/office/drawing/2014/main" id="{3E3A1472-B23C-4E73-B0E3-36127AD179F2}"/>
              </a:ext>
            </a:extLst>
          </p:cNvPr>
          <p:cNvGraphicFramePr>
            <a:graphicFrameLocks noGrp="1"/>
          </p:cNvGraphicFramePr>
          <p:nvPr/>
        </p:nvGraphicFramePr>
        <p:xfrm>
          <a:off x="2190845" y="5085875"/>
          <a:ext cx="191057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575">
                  <a:extLst>
                    <a:ext uri="{9D8B030D-6E8A-4147-A177-3AD203B41FA5}">
                      <a16:colId xmlns:a16="http://schemas.microsoft.com/office/drawing/2014/main" val="3148091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逾期信息表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90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new_user_id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23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label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215578"/>
                  </a:ext>
                </a:extLst>
              </a:tr>
            </a:tbl>
          </a:graphicData>
        </a:graphic>
      </p:graphicFrame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A6450EEB-2B82-4013-A6AC-267FD1B4AFBA}"/>
              </a:ext>
            </a:extLst>
          </p:cNvPr>
          <p:cNvCxnSpPr>
            <a:cxnSpLocks/>
          </p:cNvCxnSpPr>
          <p:nvPr/>
        </p:nvCxnSpPr>
        <p:spPr>
          <a:xfrm flipV="1">
            <a:off x="1994931" y="3115927"/>
            <a:ext cx="3242943" cy="1275007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DDDC13AB-5329-400A-AE60-56FAB91D18F0}"/>
              </a:ext>
            </a:extLst>
          </p:cNvPr>
          <p:cNvCxnSpPr>
            <a:cxnSpLocks/>
          </p:cNvCxnSpPr>
          <p:nvPr/>
        </p:nvCxnSpPr>
        <p:spPr>
          <a:xfrm flipV="1">
            <a:off x="4095770" y="3166128"/>
            <a:ext cx="1142104" cy="244960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CDB98CED-3272-48E3-99C1-3EAAC85D05D0}"/>
              </a:ext>
            </a:extLst>
          </p:cNvPr>
          <p:cNvCxnSpPr>
            <a:cxnSpLocks/>
          </p:cNvCxnSpPr>
          <p:nvPr/>
        </p:nvCxnSpPr>
        <p:spPr>
          <a:xfrm>
            <a:off x="3280523" y="1773382"/>
            <a:ext cx="1981475" cy="1274260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61BC7FFC-161B-4890-BF9A-4D2C839F2889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29978" y="1588654"/>
            <a:ext cx="2550514" cy="1736257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84E89C7-3747-428C-93FE-0A0070F37F57}"/>
              </a:ext>
            </a:extLst>
          </p:cNvPr>
          <p:cNvCxnSpPr/>
          <p:nvPr/>
        </p:nvCxnSpPr>
        <p:spPr>
          <a:xfrm flipH="1">
            <a:off x="7555347" y="699229"/>
            <a:ext cx="1954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710C99C-5906-42B5-8E56-047C2F156AB8}"/>
              </a:ext>
            </a:extLst>
          </p:cNvPr>
          <p:cNvCxnSpPr>
            <a:cxnSpLocks/>
          </p:cNvCxnSpPr>
          <p:nvPr/>
        </p:nvCxnSpPr>
        <p:spPr>
          <a:xfrm>
            <a:off x="7555347" y="699229"/>
            <a:ext cx="0" cy="24411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2BDCE4E-F3CE-4AF7-8CB6-6D20CB2A2ADD}"/>
              </a:ext>
            </a:extLst>
          </p:cNvPr>
          <p:cNvCxnSpPr/>
          <p:nvPr/>
        </p:nvCxnSpPr>
        <p:spPr>
          <a:xfrm flipH="1">
            <a:off x="7129978" y="3140365"/>
            <a:ext cx="42536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171601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663632-5105-403E-9CD7-F6E50BE4164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1" name="矩形 27">
            <a:extLst>
              <a:ext uri="{FF2B5EF4-FFF2-40B4-BE49-F238E27FC236}">
                <a16:creationId xmlns:a16="http://schemas.microsoft.com/office/drawing/2014/main" id="{32AABA32-857F-41E2-B83E-7EDC639F795E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2" name="矩形 28">
            <a:extLst>
              <a:ext uri="{FF2B5EF4-FFF2-40B4-BE49-F238E27FC236}">
                <a16:creationId xmlns:a16="http://schemas.microsoft.com/office/drawing/2014/main" id="{E9972837-C2C5-49A3-B589-D79E63C5DC5C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2972509-0D24-4E73-B3BE-9B90A9DA6D9C}"/>
              </a:ext>
            </a:extLst>
          </p:cNvPr>
          <p:cNvSpPr txBox="1"/>
          <p:nvPr/>
        </p:nvSpPr>
        <p:spPr>
          <a:xfrm>
            <a:off x="4947550" y="5736245"/>
            <a:ext cx="4260458" cy="718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原始数据 </a:t>
            </a:r>
            <a:r>
              <a:rPr lang="en-US" altLang="zh-CN" sz="2400" b="1" dirty="0">
                <a:solidFill>
                  <a:srgbClr val="FF0000"/>
                </a:solidFill>
              </a:rPr>
              <a:t>&lt;&lt; </a:t>
            </a:r>
            <a:r>
              <a:rPr lang="zh-CN" altLang="en-US" sz="2400" b="1" dirty="0">
                <a:solidFill>
                  <a:srgbClr val="FF0000"/>
                </a:solidFill>
              </a:rPr>
              <a:t>最后要用的数据！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14" name="表格 2">
            <a:extLst>
              <a:ext uri="{FF2B5EF4-FFF2-40B4-BE49-F238E27FC236}">
                <a16:creationId xmlns:a16="http://schemas.microsoft.com/office/drawing/2014/main" id="{C47B3740-D4E9-44E9-92D1-171284036CB4}"/>
              </a:ext>
            </a:extLst>
          </p:cNvPr>
          <p:cNvGraphicFramePr>
            <a:graphicFrameLocks noGrp="1"/>
          </p:cNvGraphicFramePr>
          <p:nvPr/>
        </p:nvGraphicFramePr>
        <p:xfrm>
          <a:off x="5243526" y="2633488"/>
          <a:ext cx="191057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575">
                  <a:extLst>
                    <a:ext uri="{9D8B030D-6E8A-4147-A177-3AD203B41FA5}">
                      <a16:colId xmlns:a16="http://schemas.microsoft.com/office/drawing/2014/main" val="3148091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用户基本信息表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90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new_user_id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23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21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职业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96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教育程度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01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婚姻状态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8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户口类型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955692"/>
                  </a:ext>
                </a:extLst>
              </a:tr>
            </a:tbl>
          </a:graphicData>
        </a:graphic>
      </p:graphicFrame>
      <p:graphicFrame>
        <p:nvGraphicFramePr>
          <p:cNvPr id="15" name="表格 2">
            <a:extLst>
              <a:ext uri="{FF2B5EF4-FFF2-40B4-BE49-F238E27FC236}">
                <a16:creationId xmlns:a16="http://schemas.microsoft.com/office/drawing/2014/main" id="{451C0E30-74BD-4B85-BD1D-260F23B1DF21}"/>
              </a:ext>
            </a:extLst>
          </p:cNvPr>
          <p:cNvGraphicFramePr>
            <a:graphicFrameLocks noGrp="1"/>
          </p:cNvGraphicFramePr>
          <p:nvPr/>
        </p:nvGraphicFramePr>
        <p:xfrm>
          <a:off x="1369948" y="1248036"/>
          <a:ext cx="191057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575">
                  <a:extLst>
                    <a:ext uri="{9D8B030D-6E8A-4147-A177-3AD203B41FA5}">
                      <a16:colId xmlns:a16="http://schemas.microsoft.com/office/drawing/2014/main" val="3148091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银行流水表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90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new_user_id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23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交易时间戳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21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交易类型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96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交易金额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01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工资收入标记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80895"/>
                  </a:ext>
                </a:extLst>
              </a:tr>
            </a:tbl>
          </a:graphicData>
        </a:graphic>
      </p:graphicFrame>
      <p:graphicFrame>
        <p:nvGraphicFramePr>
          <p:cNvPr id="16" name="表格 2">
            <a:extLst>
              <a:ext uri="{FF2B5EF4-FFF2-40B4-BE49-F238E27FC236}">
                <a16:creationId xmlns:a16="http://schemas.microsoft.com/office/drawing/2014/main" id="{DF4B6F52-FFBF-49B2-B4E5-7D9A6F257E1D}"/>
              </a:ext>
            </a:extLst>
          </p:cNvPr>
          <p:cNvGraphicFramePr>
            <a:graphicFrameLocks noGrp="1"/>
          </p:cNvGraphicFramePr>
          <p:nvPr/>
        </p:nvGraphicFramePr>
        <p:xfrm>
          <a:off x="84356" y="3821109"/>
          <a:ext cx="19105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575">
                  <a:extLst>
                    <a:ext uri="{9D8B030D-6E8A-4147-A177-3AD203B41FA5}">
                      <a16:colId xmlns:a16="http://schemas.microsoft.com/office/drawing/2014/main" val="3148091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浏览历史记录表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90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new_user_id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23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浏览时间戳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21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浏览行为数据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96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浏览子行为编号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012580"/>
                  </a:ext>
                </a:extLst>
              </a:tr>
            </a:tbl>
          </a:graphicData>
        </a:graphic>
      </p:graphicFrame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9A45D4A2-6F4E-4F82-A97D-A3E3A3EB94A1}"/>
              </a:ext>
            </a:extLst>
          </p:cNvPr>
          <p:cNvGraphicFramePr>
            <a:graphicFrameLocks noGrp="1"/>
          </p:cNvGraphicFramePr>
          <p:nvPr/>
        </p:nvGraphicFramePr>
        <p:xfrm>
          <a:off x="9680492" y="1039809"/>
          <a:ext cx="2482239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2239">
                  <a:extLst>
                    <a:ext uri="{9D8B030D-6E8A-4147-A177-3AD203B41FA5}">
                      <a16:colId xmlns:a16="http://schemas.microsoft.com/office/drawing/2014/main" val="3148091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信用卡账单表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90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new_user_id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23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账单时间戳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21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上期账单金额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96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上期还款金额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01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信用卡额度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8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本期账单余额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955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本期账单最低还款额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06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消费笔数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4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本期账单金额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167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调整金额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94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循环利息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77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可用金额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3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预借现金额度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087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还款状态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434532"/>
                  </a:ext>
                </a:extLst>
              </a:tr>
            </a:tbl>
          </a:graphicData>
        </a:graphic>
      </p:graphicFrame>
      <p:graphicFrame>
        <p:nvGraphicFramePr>
          <p:cNvPr id="18" name="表格 2">
            <a:extLst>
              <a:ext uri="{FF2B5EF4-FFF2-40B4-BE49-F238E27FC236}">
                <a16:creationId xmlns:a16="http://schemas.microsoft.com/office/drawing/2014/main" id="{599A8689-64EF-4675-AC36-36770F343B14}"/>
              </a:ext>
            </a:extLst>
          </p:cNvPr>
          <p:cNvGraphicFramePr>
            <a:graphicFrameLocks noGrp="1"/>
          </p:cNvGraphicFramePr>
          <p:nvPr/>
        </p:nvGraphicFramePr>
        <p:xfrm>
          <a:off x="7750772" y="142969"/>
          <a:ext cx="191057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575">
                  <a:extLst>
                    <a:ext uri="{9D8B030D-6E8A-4147-A177-3AD203B41FA5}">
                      <a16:colId xmlns:a16="http://schemas.microsoft.com/office/drawing/2014/main" val="3148091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放款时间表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90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new_user_id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23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放款时间戳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215578"/>
                  </a:ext>
                </a:extLst>
              </a:tr>
            </a:tbl>
          </a:graphicData>
        </a:graphic>
      </p:graphicFrame>
      <p:graphicFrame>
        <p:nvGraphicFramePr>
          <p:cNvPr id="19" name="表格 2">
            <a:extLst>
              <a:ext uri="{FF2B5EF4-FFF2-40B4-BE49-F238E27FC236}">
                <a16:creationId xmlns:a16="http://schemas.microsoft.com/office/drawing/2014/main" id="{3E3A1472-B23C-4E73-B0E3-36127AD179F2}"/>
              </a:ext>
            </a:extLst>
          </p:cNvPr>
          <p:cNvGraphicFramePr>
            <a:graphicFrameLocks noGrp="1"/>
          </p:cNvGraphicFramePr>
          <p:nvPr/>
        </p:nvGraphicFramePr>
        <p:xfrm>
          <a:off x="2190845" y="5085875"/>
          <a:ext cx="191057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575">
                  <a:extLst>
                    <a:ext uri="{9D8B030D-6E8A-4147-A177-3AD203B41FA5}">
                      <a16:colId xmlns:a16="http://schemas.microsoft.com/office/drawing/2014/main" val="3148091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逾期信息表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90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new_user_id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23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label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215578"/>
                  </a:ext>
                </a:extLst>
              </a:tr>
            </a:tbl>
          </a:graphicData>
        </a:graphic>
      </p:graphicFrame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A6450EEB-2B82-4013-A6AC-267FD1B4AFBA}"/>
              </a:ext>
            </a:extLst>
          </p:cNvPr>
          <p:cNvCxnSpPr>
            <a:cxnSpLocks/>
          </p:cNvCxnSpPr>
          <p:nvPr/>
        </p:nvCxnSpPr>
        <p:spPr>
          <a:xfrm flipV="1">
            <a:off x="1994931" y="3115927"/>
            <a:ext cx="3242943" cy="1275007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DDDC13AB-5329-400A-AE60-56FAB91D18F0}"/>
              </a:ext>
            </a:extLst>
          </p:cNvPr>
          <p:cNvCxnSpPr>
            <a:cxnSpLocks/>
          </p:cNvCxnSpPr>
          <p:nvPr/>
        </p:nvCxnSpPr>
        <p:spPr>
          <a:xfrm flipV="1">
            <a:off x="4095770" y="3166128"/>
            <a:ext cx="1142104" cy="244960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CDB98CED-3272-48E3-99C1-3EAAC85D05D0}"/>
              </a:ext>
            </a:extLst>
          </p:cNvPr>
          <p:cNvCxnSpPr>
            <a:cxnSpLocks/>
          </p:cNvCxnSpPr>
          <p:nvPr/>
        </p:nvCxnSpPr>
        <p:spPr>
          <a:xfrm>
            <a:off x="3280523" y="1773382"/>
            <a:ext cx="1981475" cy="1274260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61BC7FFC-161B-4890-BF9A-4D2C839F2889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29978" y="1588654"/>
            <a:ext cx="2550514" cy="1736257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84E89C7-3747-428C-93FE-0A0070F37F57}"/>
              </a:ext>
            </a:extLst>
          </p:cNvPr>
          <p:cNvCxnSpPr/>
          <p:nvPr/>
        </p:nvCxnSpPr>
        <p:spPr>
          <a:xfrm flipH="1">
            <a:off x="7555347" y="699229"/>
            <a:ext cx="1954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710C99C-5906-42B5-8E56-047C2F156AB8}"/>
              </a:ext>
            </a:extLst>
          </p:cNvPr>
          <p:cNvCxnSpPr>
            <a:cxnSpLocks/>
          </p:cNvCxnSpPr>
          <p:nvPr/>
        </p:nvCxnSpPr>
        <p:spPr>
          <a:xfrm>
            <a:off x="7555347" y="699229"/>
            <a:ext cx="0" cy="24411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2BDCE4E-F3CE-4AF7-8CB6-6D20CB2A2ADD}"/>
              </a:ext>
            </a:extLst>
          </p:cNvPr>
          <p:cNvCxnSpPr/>
          <p:nvPr/>
        </p:nvCxnSpPr>
        <p:spPr>
          <a:xfrm flipH="1">
            <a:off x="7129978" y="3140365"/>
            <a:ext cx="42536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475882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663632-5105-403E-9CD7-F6E50BE4164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1" name="矩形 27">
            <a:extLst>
              <a:ext uri="{FF2B5EF4-FFF2-40B4-BE49-F238E27FC236}">
                <a16:creationId xmlns:a16="http://schemas.microsoft.com/office/drawing/2014/main" id="{32AABA32-857F-41E2-B83E-7EDC639F795E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2" name="矩形 28">
            <a:extLst>
              <a:ext uri="{FF2B5EF4-FFF2-40B4-BE49-F238E27FC236}">
                <a16:creationId xmlns:a16="http://schemas.microsoft.com/office/drawing/2014/main" id="{E9972837-C2C5-49A3-B589-D79E63C5DC5C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10214CB-403E-4583-A391-E43F83FD818A}"/>
              </a:ext>
            </a:extLst>
          </p:cNvPr>
          <p:cNvSpPr txBox="1"/>
          <p:nvPr/>
        </p:nvSpPr>
        <p:spPr>
          <a:xfrm>
            <a:off x="773176" y="1550509"/>
            <a:ext cx="9438640" cy="301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能直接用的原始数据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个人信息表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逾期信息表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不能直接用的原始数据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银行流水表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信用卡账单表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浏览记录表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74615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663632-5105-403E-9CD7-F6E50BE4164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1" name="矩形 27">
            <a:extLst>
              <a:ext uri="{FF2B5EF4-FFF2-40B4-BE49-F238E27FC236}">
                <a16:creationId xmlns:a16="http://schemas.microsoft.com/office/drawing/2014/main" id="{32AABA32-857F-41E2-B83E-7EDC639F795E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2" name="矩形 28">
            <a:extLst>
              <a:ext uri="{FF2B5EF4-FFF2-40B4-BE49-F238E27FC236}">
                <a16:creationId xmlns:a16="http://schemas.microsoft.com/office/drawing/2014/main" id="{E9972837-C2C5-49A3-B589-D79E63C5DC5C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10214CB-403E-4583-A391-E43F83FD818A}"/>
              </a:ext>
            </a:extLst>
          </p:cNvPr>
          <p:cNvSpPr txBox="1"/>
          <p:nvPr/>
        </p:nvSpPr>
        <p:spPr>
          <a:xfrm>
            <a:off x="773176" y="1550509"/>
            <a:ext cx="9438640" cy="301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能直接用的原始数据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个人信息表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逾期信息表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不能直接用的原始数据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银行流水表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信用卡账单表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浏览记录表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7311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3467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回顾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E9D9A9-E855-4203-ADD0-6957E407478B}"/>
              </a:ext>
            </a:extLst>
          </p:cNvPr>
          <p:cNvSpPr txBox="1"/>
          <p:nvPr/>
        </p:nvSpPr>
        <p:spPr>
          <a:xfrm>
            <a:off x="561974" y="1044478"/>
            <a:ext cx="7765949" cy="2530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518E"/>
                </a:solidFill>
              </a:rPr>
              <a:t>可以直接应用场景到实际场景中吗？</a:t>
            </a:r>
            <a:endParaRPr lang="en-US" altLang="zh-CN" sz="2400" b="1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518E"/>
                </a:solidFill>
              </a:rPr>
              <a:t>还是有一些“模型之外”的问题没有解决</a:t>
            </a:r>
            <a:endParaRPr lang="en-US" altLang="zh-CN" sz="2400" b="1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518E"/>
                </a:solidFill>
              </a:rPr>
              <a:t>在建立模型之前：数据怎么准备？</a:t>
            </a:r>
            <a:endParaRPr lang="en-US" altLang="zh-CN" sz="2000" b="1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518E"/>
                </a:solidFill>
              </a:rPr>
              <a:t>在建立模型之中：如何训练模型？</a:t>
            </a:r>
            <a:endParaRPr lang="en-US" altLang="zh-CN" sz="2000" b="1" dirty="0">
              <a:solidFill>
                <a:srgbClr val="00518E"/>
              </a:solidFill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518E"/>
                </a:solidFill>
              </a:rPr>
              <a:t>在建立模型之后：效果怎么衡量？</a:t>
            </a:r>
            <a:endParaRPr lang="en-US" altLang="zh-CN" sz="2000" b="1" dirty="0">
              <a:solidFill>
                <a:srgbClr val="00518E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7453C3-77B1-464B-B9FA-F415FF709081}"/>
              </a:ext>
            </a:extLst>
          </p:cNvPr>
          <p:cNvSpPr txBox="1"/>
          <p:nvPr/>
        </p:nvSpPr>
        <p:spPr>
          <a:xfrm>
            <a:off x="2865226" y="4451912"/>
            <a:ext cx="776594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00518E"/>
                </a:solidFill>
              </a:rPr>
              <a:t>这一章我们就来看看这些“模型之外”的问题</a:t>
            </a:r>
            <a:endParaRPr lang="en-US" altLang="zh-CN" sz="2400" b="1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2783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663632-5105-403E-9CD7-F6E50BE4164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1" name="矩形 27">
            <a:extLst>
              <a:ext uri="{FF2B5EF4-FFF2-40B4-BE49-F238E27FC236}">
                <a16:creationId xmlns:a16="http://schemas.microsoft.com/office/drawing/2014/main" id="{32AABA32-857F-41E2-B83E-7EDC639F795E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2" name="矩形 28">
            <a:extLst>
              <a:ext uri="{FF2B5EF4-FFF2-40B4-BE49-F238E27FC236}">
                <a16:creationId xmlns:a16="http://schemas.microsoft.com/office/drawing/2014/main" id="{E9972837-C2C5-49A3-B589-D79E63C5DC5C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10214CB-403E-4583-A391-E43F83FD818A}"/>
              </a:ext>
            </a:extLst>
          </p:cNvPr>
          <p:cNvSpPr txBox="1"/>
          <p:nvPr/>
        </p:nvSpPr>
        <p:spPr>
          <a:xfrm>
            <a:off x="773176" y="1550509"/>
            <a:ext cx="9438640" cy="301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能直接用的原始数据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个人信息表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逾期信息表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不能直接用的原始数据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银行流水表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信用卡账单表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浏览记录表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A4C055A-18ED-42C7-9288-5845EF5FF77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99783" y="3523505"/>
            <a:ext cx="777763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右大括号 2">
            <a:extLst>
              <a:ext uri="{FF2B5EF4-FFF2-40B4-BE49-F238E27FC236}">
                <a16:creationId xmlns:a16="http://schemas.microsoft.com/office/drawing/2014/main" id="{FF27963B-653B-499D-9C1F-0A629F293629}"/>
              </a:ext>
            </a:extLst>
          </p:cNvPr>
          <p:cNvSpPr/>
          <p:nvPr/>
        </p:nvSpPr>
        <p:spPr>
          <a:xfrm>
            <a:off x="3986784" y="2752344"/>
            <a:ext cx="155448" cy="13624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7ACD24-2444-4832-80C3-DB34AF046ABF}"/>
              </a:ext>
            </a:extLst>
          </p:cNvPr>
          <p:cNvSpPr txBox="1"/>
          <p:nvPr/>
        </p:nvSpPr>
        <p:spPr>
          <a:xfrm>
            <a:off x="5177546" y="3274847"/>
            <a:ext cx="6131052" cy="49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518E"/>
                </a:solidFill>
              </a:rPr>
              <a:t>初步特征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E17DC00-D4E8-4FFF-9397-D4472D626CF2}"/>
              </a:ext>
            </a:extLst>
          </p:cNvPr>
          <p:cNvCxnSpPr>
            <a:cxnSpLocks/>
          </p:cNvCxnSpPr>
          <p:nvPr/>
        </p:nvCxnSpPr>
        <p:spPr>
          <a:xfrm>
            <a:off x="3220730" y="2304288"/>
            <a:ext cx="2271766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3C928A4-024C-4EA9-BB1C-88EA05B89DC2}"/>
              </a:ext>
            </a:extLst>
          </p:cNvPr>
          <p:cNvCxnSpPr>
            <a:cxnSpLocks/>
          </p:cNvCxnSpPr>
          <p:nvPr/>
        </p:nvCxnSpPr>
        <p:spPr>
          <a:xfrm>
            <a:off x="5482336" y="2330169"/>
            <a:ext cx="0" cy="844349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81E9B5D-EDCE-4D26-A7C0-695AB56DAA55}"/>
              </a:ext>
            </a:extLst>
          </p:cNvPr>
          <p:cNvSpPr txBox="1"/>
          <p:nvPr/>
        </p:nvSpPr>
        <p:spPr>
          <a:xfrm>
            <a:off x="4136625" y="36296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生成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4AA3F1F-CDBB-478A-8E43-BF4A9CA17E07}"/>
              </a:ext>
            </a:extLst>
          </p:cNvPr>
          <p:cNvSpPr txBox="1"/>
          <p:nvPr/>
        </p:nvSpPr>
        <p:spPr>
          <a:xfrm>
            <a:off x="3986784" y="18303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融合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861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663632-5105-403E-9CD7-F6E50BE4164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1" name="矩形 27">
            <a:extLst>
              <a:ext uri="{FF2B5EF4-FFF2-40B4-BE49-F238E27FC236}">
                <a16:creationId xmlns:a16="http://schemas.microsoft.com/office/drawing/2014/main" id="{32AABA32-857F-41E2-B83E-7EDC639F795E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2" name="矩形 28">
            <a:extLst>
              <a:ext uri="{FF2B5EF4-FFF2-40B4-BE49-F238E27FC236}">
                <a16:creationId xmlns:a16="http://schemas.microsoft.com/office/drawing/2014/main" id="{E9972837-C2C5-49A3-B589-D79E63C5DC5C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10214CB-403E-4583-A391-E43F83FD818A}"/>
              </a:ext>
            </a:extLst>
          </p:cNvPr>
          <p:cNvSpPr txBox="1"/>
          <p:nvPr/>
        </p:nvSpPr>
        <p:spPr>
          <a:xfrm>
            <a:off x="773176" y="1550509"/>
            <a:ext cx="9438640" cy="338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能直接用的原始数据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个人信息表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逾期信息表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不能直接用的原始数据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银行流水表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信用卡账单表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浏览记录表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非原始数据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FF27963B-653B-499D-9C1F-0A629F293629}"/>
              </a:ext>
            </a:extLst>
          </p:cNvPr>
          <p:cNvSpPr/>
          <p:nvPr/>
        </p:nvSpPr>
        <p:spPr>
          <a:xfrm>
            <a:off x="3986784" y="2752344"/>
            <a:ext cx="155448" cy="13624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7ACD24-2444-4832-80C3-DB34AF046ABF}"/>
              </a:ext>
            </a:extLst>
          </p:cNvPr>
          <p:cNvSpPr txBox="1"/>
          <p:nvPr/>
        </p:nvSpPr>
        <p:spPr>
          <a:xfrm>
            <a:off x="5177546" y="3274847"/>
            <a:ext cx="6131052" cy="49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518E"/>
                </a:solidFill>
              </a:rPr>
              <a:t>初步特征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E17DC00-D4E8-4FFF-9397-D4472D626CF2}"/>
              </a:ext>
            </a:extLst>
          </p:cNvPr>
          <p:cNvCxnSpPr>
            <a:cxnSpLocks/>
          </p:cNvCxnSpPr>
          <p:nvPr/>
        </p:nvCxnSpPr>
        <p:spPr>
          <a:xfrm>
            <a:off x="3220730" y="2304288"/>
            <a:ext cx="2271766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3C928A4-024C-4EA9-BB1C-88EA05B89DC2}"/>
              </a:ext>
            </a:extLst>
          </p:cNvPr>
          <p:cNvCxnSpPr>
            <a:cxnSpLocks/>
          </p:cNvCxnSpPr>
          <p:nvPr/>
        </p:nvCxnSpPr>
        <p:spPr>
          <a:xfrm>
            <a:off x="5482336" y="2330169"/>
            <a:ext cx="0" cy="844349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81E9B5D-EDCE-4D26-A7C0-695AB56DAA55}"/>
              </a:ext>
            </a:extLst>
          </p:cNvPr>
          <p:cNvSpPr txBox="1"/>
          <p:nvPr/>
        </p:nvSpPr>
        <p:spPr>
          <a:xfrm>
            <a:off x="4136625" y="36296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生成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4AA3F1F-CDBB-478A-8E43-BF4A9CA17E07}"/>
              </a:ext>
            </a:extLst>
          </p:cNvPr>
          <p:cNvSpPr txBox="1"/>
          <p:nvPr/>
        </p:nvSpPr>
        <p:spPr>
          <a:xfrm>
            <a:off x="3986784" y="18303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融合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9CC0384-6BA7-4324-8B78-A52FA6A184C0}"/>
              </a:ext>
            </a:extLst>
          </p:cNvPr>
          <p:cNvCxnSpPr>
            <a:cxnSpLocks/>
          </p:cNvCxnSpPr>
          <p:nvPr/>
        </p:nvCxnSpPr>
        <p:spPr>
          <a:xfrm>
            <a:off x="2660053" y="4343400"/>
            <a:ext cx="2832443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5825D56-6145-48C3-8A55-9D2E14BF03F6}"/>
              </a:ext>
            </a:extLst>
          </p:cNvPr>
          <p:cNvCxnSpPr>
            <a:cxnSpLocks/>
          </p:cNvCxnSpPr>
          <p:nvPr/>
        </p:nvCxnSpPr>
        <p:spPr>
          <a:xfrm flipV="1">
            <a:off x="5492496" y="3814599"/>
            <a:ext cx="0" cy="528801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E02C74F-2D75-448B-AB93-4493C99DD8C7}"/>
              </a:ext>
            </a:extLst>
          </p:cNvPr>
          <p:cNvSpPr txBox="1"/>
          <p:nvPr/>
        </p:nvSpPr>
        <p:spPr>
          <a:xfrm>
            <a:off x="3690963" y="44534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融合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69E11B2-2F7A-46AD-A036-77292A3B3F95}"/>
              </a:ext>
            </a:extLst>
          </p:cNvPr>
          <p:cNvCxnSpPr>
            <a:cxnSpLocks/>
          </p:cNvCxnSpPr>
          <p:nvPr/>
        </p:nvCxnSpPr>
        <p:spPr>
          <a:xfrm>
            <a:off x="4399783" y="3523505"/>
            <a:ext cx="777763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508568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663632-5105-403E-9CD7-F6E50BE4164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1" name="矩形 27">
            <a:extLst>
              <a:ext uri="{FF2B5EF4-FFF2-40B4-BE49-F238E27FC236}">
                <a16:creationId xmlns:a16="http://schemas.microsoft.com/office/drawing/2014/main" id="{32AABA32-857F-41E2-B83E-7EDC639F795E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2" name="矩形 28">
            <a:extLst>
              <a:ext uri="{FF2B5EF4-FFF2-40B4-BE49-F238E27FC236}">
                <a16:creationId xmlns:a16="http://schemas.microsoft.com/office/drawing/2014/main" id="{E9972837-C2C5-49A3-B589-D79E63C5DC5C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10214CB-403E-4583-A391-E43F83FD818A}"/>
              </a:ext>
            </a:extLst>
          </p:cNvPr>
          <p:cNvSpPr txBox="1"/>
          <p:nvPr/>
        </p:nvSpPr>
        <p:spPr>
          <a:xfrm>
            <a:off x="773176" y="1550509"/>
            <a:ext cx="9438640" cy="338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能直接用的原始数据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个人信息表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逾期信息表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不能直接用的原始数据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银行流水表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信用卡账单表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浏览记录表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非原始数据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FF27963B-653B-499D-9C1F-0A629F293629}"/>
              </a:ext>
            </a:extLst>
          </p:cNvPr>
          <p:cNvSpPr/>
          <p:nvPr/>
        </p:nvSpPr>
        <p:spPr>
          <a:xfrm>
            <a:off x="3986784" y="2752344"/>
            <a:ext cx="155448" cy="13624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7ACD24-2444-4832-80C3-DB34AF046ABF}"/>
              </a:ext>
            </a:extLst>
          </p:cNvPr>
          <p:cNvSpPr txBox="1"/>
          <p:nvPr/>
        </p:nvSpPr>
        <p:spPr>
          <a:xfrm>
            <a:off x="5177546" y="3274847"/>
            <a:ext cx="6131052" cy="49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518E"/>
                </a:solidFill>
              </a:rPr>
              <a:t>初步特征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E17DC00-D4E8-4FFF-9397-D4472D626CF2}"/>
              </a:ext>
            </a:extLst>
          </p:cNvPr>
          <p:cNvCxnSpPr>
            <a:cxnSpLocks/>
          </p:cNvCxnSpPr>
          <p:nvPr/>
        </p:nvCxnSpPr>
        <p:spPr>
          <a:xfrm>
            <a:off x="3220730" y="2304288"/>
            <a:ext cx="2271766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3C928A4-024C-4EA9-BB1C-88EA05B89DC2}"/>
              </a:ext>
            </a:extLst>
          </p:cNvPr>
          <p:cNvCxnSpPr>
            <a:cxnSpLocks/>
          </p:cNvCxnSpPr>
          <p:nvPr/>
        </p:nvCxnSpPr>
        <p:spPr>
          <a:xfrm>
            <a:off x="5482336" y="2330169"/>
            <a:ext cx="0" cy="844349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04AA3F1F-CDBB-478A-8E43-BF4A9CA17E07}"/>
              </a:ext>
            </a:extLst>
          </p:cNvPr>
          <p:cNvSpPr txBox="1"/>
          <p:nvPr/>
        </p:nvSpPr>
        <p:spPr>
          <a:xfrm>
            <a:off x="3986784" y="19126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融合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9CC0384-6BA7-4324-8B78-A52FA6A184C0}"/>
              </a:ext>
            </a:extLst>
          </p:cNvPr>
          <p:cNvCxnSpPr>
            <a:cxnSpLocks/>
          </p:cNvCxnSpPr>
          <p:nvPr/>
        </p:nvCxnSpPr>
        <p:spPr>
          <a:xfrm>
            <a:off x="2660053" y="4343400"/>
            <a:ext cx="2832443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5825D56-6145-48C3-8A55-9D2E14BF03F6}"/>
              </a:ext>
            </a:extLst>
          </p:cNvPr>
          <p:cNvCxnSpPr>
            <a:cxnSpLocks/>
          </p:cNvCxnSpPr>
          <p:nvPr/>
        </p:nvCxnSpPr>
        <p:spPr>
          <a:xfrm flipV="1">
            <a:off x="5492496" y="3958614"/>
            <a:ext cx="0" cy="384787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E02C74F-2D75-448B-AB93-4493C99DD8C7}"/>
              </a:ext>
            </a:extLst>
          </p:cNvPr>
          <p:cNvSpPr txBox="1"/>
          <p:nvPr/>
        </p:nvSpPr>
        <p:spPr>
          <a:xfrm>
            <a:off x="3690963" y="44534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融合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69E11B2-2F7A-46AD-A036-77292A3B3F95}"/>
              </a:ext>
            </a:extLst>
          </p:cNvPr>
          <p:cNvCxnSpPr>
            <a:cxnSpLocks/>
          </p:cNvCxnSpPr>
          <p:nvPr/>
        </p:nvCxnSpPr>
        <p:spPr>
          <a:xfrm>
            <a:off x="4233672" y="3523505"/>
            <a:ext cx="943874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BF597DA-5519-4F5E-B162-B63041A1BE12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6600396" y="3508501"/>
            <a:ext cx="1545130" cy="4384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5AB7C36-A2CA-4CE1-8062-2710782CAFD4}"/>
              </a:ext>
            </a:extLst>
          </p:cNvPr>
          <p:cNvSpPr txBox="1"/>
          <p:nvPr/>
        </p:nvSpPr>
        <p:spPr>
          <a:xfrm>
            <a:off x="8145526" y="3259843"/>
            <a:ext cx="3775695" cy="49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518E"/>
                </a:solidFill>
              </a:rPr>
              <a:t>最终特征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23DDCF9-5ACD-43B4-9647-24F265881E50}"/>
              </a:ext>
            </a:extLst>
          </p:cNvPr>
          <p:cNvSpPr txBox="1"/>
          <p:nvPr/>
        </p:nvSpPr>
        <p:spPr>
          <a:xfrm>
            <a:off x="6600396" y="35892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再次运算加工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F1319DD-3770-4FE2-A5C9-C7318C36B2B8}"/>
              </a:ext>
            </a:extLst>
          </p:cNvPr>
          <p:cNvSpPr txBox="1"/>
          <p:nvPr/>
        </p:nvSpPr>
        <p:spPr>
          <a:xfrm>
            <a:off x="4312141" y="35163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生成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30802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B8FB9-4F34-44A0-AF24-AF3ACE7736B8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663632-5105-403E-9CD7-F6E50BE4164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1" name="矩形 27">
            <a:extLst>
              <a:ext uri="{FF2B5EF4-FFF2-40B4-BE49-F238E27FC236}">
                <a16:creationId xmlns:a16="http://schemas.microsoft.com/office/drawing/2014/main" id="{32AABA32-857F-41E2-B83E-7EDC639F795E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2" name="矩形 28">
            <a:extLst>
              <a:ext uri="{FF2B5EF4-FFF2-40B4-BE49-F238E27FC236}">
                <a16:creationId xmlns:a16="http://schemas.microsoft.com/office/drawing/2014/main" id="{E9972837-C2C5-49A3-B589-D79E63C5DC5C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10214CB-403E-4583-A391-E43F83FD818A}"/>
              </a:ext>
            </a:extLst>
          </p:cNvPr>
          <p:cNvSpPr txBox="1"/>
          <p:nvPr/>
        </p:nvSpPr>
        <p:spPr>
          <a:xfrm>
            <a:off x="773176" y="1550509"/>
            <a:ext cx="9438640" cy="338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能直接用的原始数据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个人信息表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逾期信息表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不能直接用的原始数据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银行流水表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信用卡账单表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浏览记录表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非原始数据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FF27963B-653B-499D-9C1F-0A629F293629}"/>
              </a:ext>
            </a:extLst>
          </p:cNvPr>
          <p:cNvSpPr/>
          <p:nvPr/>
        </p:nvSpPr>
        <p:spPr>
          <a:xfrm>
            <a:off x="3986784" y="2752344"/>
            <a:ext cx="155448" cy="13624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7ACD24-2444-4832-80C3-DB34AF046ABF}"/>
              </a:ext>
            </a:extLst>
          </p:cNvPr>
          <p:cNvSpPr txBox="1"/>
          <p:nvPr/>
        </p:nvSpPr>
        <p:spPr>
          <a:xfrm>
            <a:off x="5177546" y="3274847"/>
            <a:ext cx="6131052" cy="49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518E"/>
                </a:solidFill>
              </a:rPr>
              <a:t>初步特征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E17DC00-D4E8-4FFF-9397-D4472D626CF2}"/>
              </a:ext>
            </a:extLst>
          </p:cNvPr>
          <p:cNvCxnSpPr>
            <a:cxnSpLocks/>
          </p:cNvCxnSpPr>
          <p:nvPr/>
        </p:nvCxnSpPr>
        <p:spPr>
          <a:xfrm>
            <a:off x="3220730" y="2304288"/>
            <a:ext cx="2271766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3C928A4-024C-4EA9-BB1C-88EA05B89DC2}"/>
              </a:ext>
            </a:extLst>
          </p:cNvPr>
          <p:cNvCxnSpPr>
            <a:cxnSpLocks/>
          </p:cNvCxnSpPr>
          <p:nvPr/>
        </p:nvCxnSpPr>
        <p:spPr>
          <a:xfrm>
            <a:off x="5482336" y="2330169"/>
            <a:ext cx="0" cy="844349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81E9B5D-EDCE-4D26-A7C0-695AB56DAA55}"/>
              </a:ext>
            </a:extLst>
          </p:cNvPr>
          <p:cNvSpPr txBox="1"/>
          <p:nvPr/>
        </p:nvSpPr>
        <p:spPr>
          <a:xfrm>
            <a:off x="4136625" y="36296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生成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4AA3F1F-CDBB-478A-8E43-BF4A9CA17E07}"/>
              </a:ext>
            </a:extLst>
          </p:cNvPr>
          <p:cNvSpPr txBox="1"/>
          <p:nvPr/>
        </p:nvSpPr>
        <p:spPr>
          <a:xfrm>
            <a:off x="3986784" y="18303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融合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9CC0384-6BA7-4324-8B78-A52FA6A184C0}"/>
              </a:ext>
            </a:extLst>
          </p:cNvPr>
          <p:cNvCxnSpPr>
            <a:cxnSpLocks/>
          </p:cNvCxnSpPr>
          <p:nvPr/>
        </p:nvCxnSpPr>
        <p:spPr>
          <a:xfrm>
            <a:off x="2660053" y="4343400"/>
            <a:ext cx="2832443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5825D56-6145-48C3-8A55-9D2E14BF03F6}"/>
              </a:ext>
            </a:extLst>
          </p:cNvPr>
          <p:cNvCxnSpPr>
            <a:cxnSpLocks/>
          </p:cNvCxnSpPr>
          <p:nvPr/>
        </p:nvCxnSpPr>
        <p:spPr>
          <a:xfrm flipV="1">
            <a:off x="5492496" y="3958614"/>
            <a:ext cx="0" cy="384787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E02C74F-2D75-448B-AB93-4493C99DD8C7}"/>
              </a:ext>
            </a:extLst>
          </p:cNvPr>
          <p:cNvSpPr txBox="1"/>
          <p:nvPr/>
        </p:nvSpPr>
        <p:spPr>
          <a:xfrm>
            <a:off x="3690963" y="44534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融合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69E11B2-2F7A-46AD-A036-77292A3B3F95}"/>
              </a:ext>
            </a:extLst>
          </p:cNvPr>
          <p:cNvCxnSpPr>
            <a:cxnSpLocks/>
          </p:cNvCxnSpPr>
          <p:nvPr/>
        </p:nvCxnSpPr>
        <p:spPr>
          <a:xfrm>
            <a:off x="4233672" y="3523505"/>
            <a:ext cx="943874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BF597DA-5519-4F5E-B162-B63041A1BE12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6600396" y="3508501"/>
            <a:ext cx="1545130" cy="4384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5AB7C36-A2CA-4CE1-8062-2710782CAFD4}"/>
              </a:ext>
            </a:extLst>
          </p:cNvPr>
          <p:cNvSpPr txBox="1"/>
          <p:nvPr/>
        </p:nvSpPr>
        <p:spPr>
          <a:xfrm>
            <a:off x="8145526" y="3259843"/>
            <a:ext cx="3775695" cy="49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518E"/>
                </a:solidFill>
              </a:rPr>
              <a:t>最终特征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23DDCF9-5ACD-43B4-9647-24F265881E50}"/>
              </a:ext>
            </a:extLst>
          </p:cNvPr>
          <p:cNvSpPr txBox="1"/>
          <p:nvPr/>
        </p:nvSpPr>
        <p:spPr>
          <a:xfrm>
            <a:off x="6600396" y="35892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再次运算加工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8D1299B-8DA3-4291-8DB5-2ECFF805BD7D}"/>
              </a:ext>
            </a:extLst>
          </p:cNvPr>
          <p:cNvSpPr/>
          <p:nvPr/>
        </p:nvSpPr>
        <p:spPr>
          <a:xfrm>
            <a:off x="4155687" y="3174518"/>
            <a:ext cx="2444709" cy="9369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F3F03C-B37E-4F3F-9C4C-355CFB7F9155}"/>
              </a:ext>
            </a:extLst>
          </p:cNvPr>
          <p:cNvSpPr txBox="1"/>
          <p:nvPr/>
        </p:nvSpPr>
        <p:spPr>
          <a:xfrm>
            <a:off x="5815566" y="42508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特征生成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89233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366551-8D47-4912-A61B-419926DA12DE}"/>
              </a:ext>
            </a:extLst>
          </p:cNvPr>
          <p:cNvSpPr txBox="1"/>
          <p:nvPr/>
        </p:nvSpPr>
        <p:spPr>
          <a:xfrm>
            <a:off x="773176" y="1550509"/>
            <a:ext cx="9438640" cy="15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不能直接用的原始数据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银行流水表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信用卡账单表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浏览记录表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4AD30207-B3D0-4C75-A635-B0E24FFDB523}"/>
              </a:ext>
            </a:extLst>
          </p:cNvPr>
          <p:cNvSpPr/>
          <p:nvPr/>
        </p:nvSpPr>
        <p:spPr>
          <a:xfrm>
            <a:off x="4005072" y="1655064"/>
            <a:ext cx="155448" cy="13624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369B69F-AB7A-4912-AA17-D42C7B77F2F3}"/>
              </a:ext>
            </a:extLst>
          </p:cNvPr>
          <p:cNvSpPr txBox="1"/>
          <p:nvPr/>
        </p:nvSpPr>
        <p:spPr>
          <a:xfrm>
            <a:off x="4406324" y="25452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生成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258771E-E355-4216-A4BE-26D839BB2A6E}"/>
              </a:ext>
            </a:extLst>
          </p:cNvPr>
          <p:cNvCxnSpPr>
            <a:cxnSpLocks/>
          </p:cNvCxnSpPr>
          <p:nvPr/>
        </p:nvCxnSpPr>
        <p:spPr>
          <a:xfrm>
            <a:off x="4251960" y="2426225"/>
            <a:ext cx="943874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5445B657-611C-44C5-B331-A393D7CB226A}"/>
              </a:ext>
            </a:extLst>
          </p:cNvPr>
          <p:cNvSpPr txBox="1"/>
          <p:nvPr/>
        </p:nvSpPr>
        <p:spPr>
          <a:xfrm>
            <a:off x="5195834" y="2177567"/>
            <a:ext cx="1589012" cy="49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518E"/>
                </a:solidFill>
              </a:rPr>
              <a:t>初步特征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879B6AA-DA7E-47FA-80CE-60F1762123E8}"/>
              </a:ext>
            </a:extLst>
          </p:cNvPr>
          <p:cNvSpPr txBox="1"/>
          <p:nvPr/>
        </p:nvSpPr>
        <p:spPr>
          <a:xfrm>
            <a:off x="495298" y="3715424"/>
            <a:ext cx="11580368" cy="940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518E"/>
                </a:solidFill>
              </a:rPr>
              <a:t>之前使用的“平均收入”这个特征，其实就是典型的从原始数据中产生新特征的过程</a:t>
            </a:r>
            <a:endParaRPr lang="en-US" altLang="zh-CN" sz="2400" b="1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518E"/>
                </a:solidFill>
              </a:rPr>
              <a:t>可见，这一过程需要较多的业务背景知识</a:t>
            </a:r>
            <a:endParaRPr lang="en-US" altLang="zh-CN" sz="2400" b="1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05693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366551-8D47-4912-A61B-419926DA12DE}"/>
              </a:ext>
            </a:extLst>
          </p:cNvPr>
          <p:cNvSpPr txBox="1"/>
          <p:nvPr/>
        </p:nvSpPr>
        <p:spPr>
          <a:xfrm>
            <a:off x="773176" y="1550509"/>
            <a:ext cx="9438640" cy="153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不能直接用的原始数据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银行流水表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信用卡账单表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浏览记录表</a:t>
            </a:r>
            <a:endParaRPr lang="en-US" altLang="zh-CN" sz="2000" dirty="0">
              <a:solidFill>
                <a:srgbClr val="00518E"/>
              </a:solidFill>
            </a:endParaRPr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4AD30207-B3D0-4C75-A635-B0E24FFDB523}"/>
              </a:ext>
            </a:extLst>
          </p:cNvPr>
          <p:cNvSpPr/>
          <p:nvPr/>
        </p:nvSpPr>
        <p:spPr>
          <a:xfrm>
            <a:off x="4005072" y="1655064"/>
            <a:ext cx="155448" cy="13624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369B69F-AB7A-4912-AA17-D42C7B77F2F3}"/>
              </a:ext>
            </a:extLst>
          </p:cNvPr>
          <p:cNvSpPr txBox="1"/>
          <p:nvPr/>
        </p:nvSpPr>
        <p:spPr>
          <a:xfrm>
            <a:off x="4406324" y="25452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生成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258771E-E355-4216-A4BE-26D839BB2A6E}"/>
              </a:ext>
            </a:extLst>
          </p:cNvPr>
          <p:cNvCxnSpPr>
            <a:cxnSpLocks/>
          </p:cNvCxnSpPr>
          <p:nvPr/>
        </p:nvCxnSpPr>
        <p:spPr>
          <a:xfrm>
            <a:off x="4251960" y="2426225"/>
            <a:ext cx="943874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5445B657-611C-44C5-B331-A393D7CB226A}"/>
              </a:ext>
            </a:extLst>
          </p:cNvPr>
          <p:cNvSpPr txBox="1"/>
          <p:nvPr/>
        </p:nvSpPr>
        <p:spPr>
          <a:xfrm>
            <a:off x="5195834" y="2177567"/>
            <a:ext cx="1589012" cy="49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518E"/>
                </a:solidFill>
              </a:rPr>
              <a:t>初步特征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879B6AA-DA7E-47FA-80CE-60F1762123E8}"/>
              </a:ext>
            </a:extLst>
          </p:cNvPr>
          <p:cNvSpPr txBox="1"/>
          <p:nvPr/>
        </p:nvSpPr>
        <p:spPr>
          <a:xfrm>
            <a:off x="495298" y="3715424"/>
            <a:ext cx="11580368" cy="940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518E"/>
                </a:solidFill>
              </a:rPr>
              <a:t>之前使用的“平均收入”这个特征，其实就是典型的从原始数据中产生新特征的过程</a:t>
            </a:r>
            <a:endParaRPr lang="en-US" altLang="zh-CN" sz="2400" b="1" dirty="0">
              <a:solidFill>
                <a:srgbClr val="00518E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518E"/>
                </a:solidFill>
              </a:rPr>
              <a:t>可见，这一过程需要较多的业务背景知识</a:t>
            </a:r>
            <a:endParaRPr lang="en-US" altLang="zh-CN" sz="2400" b="1" dirty="0">
              <a:solidFill>
                <a:srgbClr val="00518E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69FC3F-98AC-4AE4-9074-B7B61751B0A1}"/>
              </a:ext>
            </a:extLst>
          </p:cNvPr>
          <p:cNvSpPr txBox="1"/>
          <p:nvPr/>
        </p:nvSpPr>
        <p:spPr>
          <a:xfrm>
            <a:off x="5195834" y="5196272"/>
            <a:ext cx="2165606" cy="494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518E"/>
                </a:solidFill>
              </a:rPr>
              <a:t>还有别的吗？</a:t>
            </a:r>
            <a:endParaRPr lang="en-US" altLang="zh-CN" sz="2400" b="1" dirty="0">
              <a:solidFill>
                <a:srgbClr val="00518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26268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8" name="iṥľïḓè">
            <a:extLst>
              <a:ext uri="{FF2B5EF4-FFF2-40B4-BE49-F238E27FC236}">
                <a16:creationId xmlns:a16="http://schemas.microsoft.com/office/drawing/2014/main" id="{73FA8EF4-CCB3-4971-B4E2-F71C51CC70DD}"/>
              </a:ext>
            </a:extLst>
          </p:cNvPr>
          <p:cNvSpPr txBox="1"/>
          <p:nvPr/>
        </p:nvSpPr>
        <p:spPr bwMode="auto">
          <a:xfrm>
            <a:off x="1133092" y="4524828"/>
            <a:ext cx="3048001" cy="50274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ja-JP" altLang="en-US" dirty="0">
                <a:solidFill>
                  <a:srgbClr val="E60020"/>
                </a:solidFill>
              </a:rPr>
              <a:t>行驶距离</a:t>
            </a:r>
            <a:endParaRPr lang="en-US" altLang="zh-CN" dirty="0">
              <a:solidFill>
                <a:srgbClr val="E60020"/>
              </a:solidFill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13ABD430-A3C7-4E49-86AF-DE1CE1F13D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693" y="2045606"/>
            <a:ext cx="3098800" cy="2184400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</p:pic>
      <p:sp>
        <p:nvSpPr>
          <p:cNvPr id="10" name="iṥľïḓè">
            <a:extLst>
              <a:ext uri="{FF2B5EF4-FFF2-40B4-BE49-F238E27FC236}">
                <a16:creationId xmlns:a16="http://schemas.microsoft.com/office/drawing/2014/main" id="{3EA1BBBD-DC99-4F70-8825-1EE299639310}"/>
              </a:ext>
            </a:extLst>
          </p:cNvPr>
          <p:cNvSpPr txBox="1"/>
          <p:nvPr/>
        </p:nvSpPr>
        <p:spPr bwMode="auto">
          <a:xfrm>
            <a:off x="4551206" y="4524828"/>
            <a:ext cx="3048001" cy="50274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ja-JP" altLang="en-US" dirty="0">
                <a:solidFill>
                  <a:srgbClr val="E60020"/>
                </a:solidFill>
              </a:rPr>
              <a:t>速度</a:t>
            </a:r>
            <a:endParaRPr lang="en-US" altLang="zh-CN" dirty="0">
              <a:solidFill>
                <a:srgbClr val="E60020"/>
              </a:solidFill>
            </a:endParaRPr>
          </a:p>
        </p:txBody>
      </p:sp>
      <p:sp>
        <p:nvSpPr>
          <p:cNvPr id="12" name="iṥľïḓè">
            <a:extLst>
              <a:ext uri="{FF2B5EF4-FFF2-40B4-BE49-F238E27FC236}">
                <a16:creationId xmlns:a16="http://schemas.microsoft.com/office/drawing/2014/main" id="{EF0A571A-9063-49D3-B139-8FBAF86E6E8E}"/>
              </a:ext>
            </a:extLst>
          </p:cNvPr>
          <p:cNvSpPr txBox="1"/>
          <p:nvPr/>
        </p:nvSpPr>
        <p:spPr bwMode="auto">
          <a:xfrm>
            <a:off x="7958434" y="4524828"/>
            <a:ext cx="3048001" cy="50274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ja-JP" altLang="en-US" dirty="0">
                <a:solidFill>
                  <a:srgbClr val="E60020"/>
                </a:solidFill>
              </a:rPr>
              <a:t>加速</a:t>
            </a:r>
            <a:endParaRPr lang="en-US" altLang="zh-CN" dirty="0">
              <a:solidFill>
                <a:srgbClr val="E60020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121B4EE-A90C-45A8-93A0-573D7F938C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6590" y="2045607"/>
            <a:ext cx="3102618" cy="2184399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8E89C0FF-906E-4F6C-AF8F-27E553BC73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6042" y="2045606"/>
            <a:ext cx="3108707" cy="2184400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6092CE1-05B9-4B0C-9FF0-F27A26DA868E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：从数据中充分提取信息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02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C733807-9D9F-491B-97CF-6C481FEF65CF}"/>
              </a:ext>
            </a:extLst>
          </p:cNvPr>
          <p:cNvGrpSpPr/>
          <p:nvPr/>
        </p:nvGrpSpPr>
        <p:grpSpPr>
          <a:xfrm>
            <a:off x="1634565" y="1721825"/>
            <a:ext cx="8922870" cy="3771730"/>
            <a:chOff x="1849275" y="1887665"/>
            <a:chExt cx="7292745" cy="3082670"/>
          </a:xfrm>
        </p:grpSpPr>
        <p:sp>
          <p:nvSpPr>
            <p:cNvPr id="8" name="ValueShape1">
              <a:extLst>
                <a:ext uri="{FF2B5EF4-FFF2-40B4-BE49-F238E27FC236}">
                  <a16:creationId xmlns:a16="http://schemas.microsoft.com/office/drawing/2014/main" id="{434A8AC8-FC12-4E46-BDF1-25D050034F05}"/>
                </a:ext>
              </a:extLst>
            </p:cNvPr>
            <p:cNvSpPr/>
            <p:nvPr/>
          </p:nvSpPr>
          <p:spPr bwMode="auto">
            <a:xfrm>
              <a:off x="4847205" y="2247977"/>
              <a:ext cx="995529" cy="856742"/>
            </a:xfrm>
            <a:custGeom>
              <a:avLst/>
              <a:gdLst>
                <a:gd name="T0" fmla="*/ 374 w 746"/>
                <a:gd name="T1" fmla="*/ 0 h 642"/>
                <a:gd name="T2" fmla="*/ 746 w 746"/>
                <a:gd name="T3" fmla="*/ 642 h 642"/>
                <a:gd name="T4" fmla="*/ 0 w 746"/>
                <a:gd name="T5" fmla="*/ 642 h 642"/>
                <a:gd name="T6" fmla="*/ 374 w 746"/>
                <a:gd name="T7" fmla="*/ 0 h 642"/>
                <a:gd name="T8" fmla="*/ 374 w 746"/>
                <a:gd name="T9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2">
                  <a:moveTo>
                    <a:pt x="374" y="0"/>
                  </a:moveTo>
                  <a:lnTo>
                    <a:pt x="746" y="642"/>
                  </a:lnTo>
                  <a:lnTo>
                    <a:pt x="0" y="642"/>
                  </a:lnTo>
                  <a:lnTo>
                    <a:pt x="374" y="0"/>
                  </a:lnTo>
                  <a:lnTo>
                    <a:pt x="37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100000"/>
                  </a:schemeClr>
                </a:gs>
                <a:gs pos="100000">
                  <a:srgbClr val="E4E6EA"/>
                </a:gs>
                <a:gs pos="47000">
                  <a:schemeClr val="accent3">
                    <a:lumMod val="100000"/>
                  </a:schemeClr>
                </a:gs>
                <a:gs pos="47100">
                  <a:srgbClr val="E4E6EA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9" name="ValueShape2">
              <a:extLst>
                <a:ext uri="{FF2B5EF4-FFF2-40B4-BE49-F238E27FC236}">
                  <a16:creationId xmlns:a16="http://schemas.microsoft.com/office/drawing/2014/main" id="{AE09A66B-527A-4FBC-B27C-35021DCEDCAE}"/>
                </a:ext>
              </a:extLst>
            </p:cNvPr>
            <p:cNvSpPr/>
            <p:nvPr/>
          </p:nvSpPr>
          <p:spPr bwMode="auto">
            <a:xfrm>
              <a:off x="4372127" y="3194130"/>
              <a:ext cx="1948354" cy="728631"/>
            </a:xfrm>
            <a:custGeom>
              <a:avLst/>
              <a:gdLst>
                <a:gd name="T0" fmla="*/ 316 w 1460"/>
                <a:gd name="T1" fmla="*/ 0 h 546"/>
                <a:gd name="T2" fmla="*/ 1142 w 1460"/>
                <a:gd name="T3" fmla="*/ 0 h 546"/>
                <a:gd name="T4" fmla="*/ 1460 w 1460"/>
                <a:gd name="T5" fmla="*/ 546 h 546"/>
                <a:gd name="T6" fmla="*/ 0 w 1460"/>
                <a:gd name="T7" fmla="*/ 546 h 546"/>
                <a:gd name="T8" fmla="*/ 316 w 1460"/>
                <a:gd name="T9" fmla="*/ 0 h 546"/>
                <a:gd name="T10" fmla="*/ 316 w 1460"/>
                <a:gd name="T11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0" h="546">
                  <a:moveTo>
                    <a:pt x="316" y="0"/>
                  </a:moveTo>
                  <a:lnTo>
                    <a:pt x="1142" y="0"/>
                  </a:lnTo>
                  <a:lnTo>
                    <a:pt x="1460" y="546"/>
                  </a:lnTo>
                  <a:lnTo>
                    <a:pt x="0" y="546"/>
                  </a:lnTo>
                  <a:lnTo>
                    <a:pt x="316" y="0"/>
                  </a:lnTo>
                  <a:lnTo>
                    <a:pt x="3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100000"/>
                  </a:schemeClr>
                </a:gs>
                <a:gs pos="100000">
                  <a:srgbClr val="E4E6EA"/>
                </a:gs>
                <a:gs pos="66000">
                  <a:schemeClr val="accent4">
                    <a:lumMod val="100000"/>
                  </a:schemeClr>
                </a:gs>
                <a:gs pos="66100">
                  <a:srgbClr val="E4E6EA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ValueShape3">
              <a:extLst>
                <a:ext uri="{FF2B5EF4-FFF2-40B4-BE49-F238E27FC236}">
                  <a16:creationId xmlns:a16="http://schemas.microsoft.com/office/drawing/2014/main" id="{16DDA1D2-768A-437A-A20C-7D592711DDF9}"/>
                </a:ext>
              </a:extLst>
            </p:cNvPr>
            <p:cNvSpPr/>
            <p:nvPr/>
          </p:nvSpPr>
          <p:spPr bwMode="auto">
            <a:xfrm>
              <a:off x="3855680" y="4010838"/>
              <a:ext cx="2978579" cy="795356"/>
            </a:xfrm>
            <a:custGeom>
              <a:avLst/>
              <a:gdLst>
                <a:gd name="T0" fmla="*/ 348 w 2232"/>
                <a:gd name="T1" fmla="*/ 0 h 596"/>
                <a:gd name="T2" fmla="*/ 1884 w 2232"/>
                <a:gd name="T3" fmla="*/ 0 h 596"/>
                <a:gd name="T4" fmla="*/ 2232 w 2232"/>
                <a:gd name="T5" fmla="*/ 596 h 596"/>
                <a:gd name="T6" fmla="*/ 0 w 2232"/>
                <a:gd name="T7" fmla="*/ 596 h 596"/>
                <a:gd name="T8" fmla="*/ 348 w 2232"/>
                <a:gd name="T9" fmla="*/ 0 h 596"/>
                <a:gd name="T10" fmla="*/ 348 w 2232"/>
                <a:gd name="T11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2" h="596">
                  <a:moveTo>
                    <a:pt x="348" y="0"/>
                  </a:moveTo>
                  <a:lnTo>
                    <a:pt x="1884" y="0"/>
                  </a:lnTo>
                  <a:lnTo>
                    <a:pt x="2232" y="596"/>
                  </a:lnTo>
                  <a:lnTo>
                    <a:pt x="0" y="596"/>
                  </a:lnTo>
                  <a:lnTo>
                    <a:pt x="348" y="0"/>
                  </a:lnTo>
                  <a:lnTo>
                    <a:pt x="34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100000"/>
                  </a:schemeClr>
                </a:gs>
                <a:gs pos="100000">
                  <a:srgbClr val="E4E6EA"/>
                </a:gs>
                <a:gs pos="74000">
                  <a:schemeClr val="accent6">
                    <a:lumMod val="100000"/>
                  </a:schemeClr>
                </a:gs>
                <a:gs pos="74100">
                  <a:srgbClr val="E4E6EA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ExtraShape">
              <a:extLst>
                <a:ext uri="{FF2B5EF4-FFF2-40B4-BE49-F238E27FC236}">
                  <a16:creationId xmlns:a16="http://schemas.microsoft.com/office/drawing/2014/main" id="{EABC6C4E-7338-4C80-8D03-4020824EBDD3}"/>
                </a:ext>
              </a:extLst>
            </p:cNvPr>
            <p:cNvSpPr/>
            <p:nvPr/>
          </p:nvSpPr>
          <p:spPr bwMode="auto">
            <a:xfrm>
              <a:off x="3552751" y="1887665"/>
              <a:ext cx="3583103" cy="3082670"/>
            </a:xfrm>
            <a:custGeom>
              <a:avLst/>
              <a:gdLst>
                <a:gd name="T0" fmla="*/ 2267 w 2685"/>
                <a:gd name="T1" fmla="*/ 1591 h 2310"/>
                <a:gd name="T2" fmla="*/ 2685 w 2685"/>
                <a:gd name="T3" fmla="*/ 2310 h 2310"/>
                <a:gd name="T4" fmla="*/ 0 w 2685"/>
                <a:gd name="T5" fmla="*/ 2310 h 2310"/>
                <a:gd name="T6" fmla="*/ 419 w 2685"/>
                <a:gd name="T7" fmla="*/ 1591 h 2310"/>
                <a:gd name="T8" fmla="*/ 419 w 2685"/>
                <a:gd name="T9" fmla="*/ 1591 h 2310"/>
                <a:gd name="T10" fmla="*/ 1912 w 2685"/>
                <a:gd name="T11" fmla="*/ 979 h 2310"/>
                <a:gd name="T12" fmla="*/ 2230 w 2685"/>
                <a:gd name="T13" fmla="*/ 1525 h 2310"/>
                <a:gd name="T14" fmla="*/ 456 w 2685"/>
                <a:gd name="T15" fmla="*/ 1525 h 2310"/>
                <a:gd name="T16" fmla="*/ 774 w 2685"/>
                <a:gd name="T17" fmla="*/ 979 h 2310"/>
                <a:gd name="T18" fmla="*/ 774 w 2685"/>
                <a:gd name="T19" fmla="*/ 979 h 2310"/>
                <a:gd name="T20" fmla="*/ 814 w 2685"/>
                <a:gd name="T21" fmla="*/ 912 h 2310"/>
                <a:gd name="T22" fmla="*/ 1344 w 2685"/>
                <a:gd name="T23" fmla="*/ 0 h 2310"/>
                <a:gd name="T24" fmla="*/ 1344 w 2685"/>
                <a:gd name="T25" fmla="*/ 0 h 2310"/>
                <a:gd name="T26" fmla="*/ 1872 w 2685"/>
                <a:gd name="T27" fmla="*/ 912 h 2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85" h="2310">
                  <a:moveTo>
                    <a:pt x="2267" y="1591"/>
                  </a:moveTo>
                  <a:lnTo>
                    <a:pt x="2685" y="2310"/>
                  </a:lnTo>
                  <a:lnTo>
                    <a:pt x="0" y="2310"/>
                  </a:lnTo>
                  <a:lnTo>
                    <a:pt x="419" y="1591"/>
                  </a:lnTo>
                  <a:lnTo>
                    <a:pt x="419" y="1591"/>
                  </a:lnTo>
                  <a:moveTo>
                    <a:pt x="1912" y="979"/>
                  </a:moveTo>
                  <a:lnTo>
                    <a:pt x="2230" y="1525"/>
                  </a:lnTo>
                  <a:moveTo>
                    <a:pt x="456" y="1525"/>
                  </a:moveTo>
                  <a:lnTo>
                    <a:pt x="774" y="979"/>
                  </a:lnTo>
                  <a:lnTo>
                    <a:pt x="774" y="979"/>
                  </a:lnTo>
                  <a:moveTo>
                    <a:pt x="814" y="912"/>
                  </a:moveTo>
                  <a:lnTo>
                    <a:pt x="1344" y="0"/>
                  </a:lnTo>
                  <a:lnTo>
                    <a:pt x="1344" y="0"/>
                  </a:lnTo>
                  <a:lnTo>
                    <a:pt x="1872" y="912"/>
                  </a:lnTo>
                </a:path>
              </a:pathLst>
            </a:custGeom>
            <a:noFill/>
            <a:ln w="38100" cap="rnd">
              <a:solidFill>
                <a:schemeClr val="tx2">
                  <a:lumMod val="40000"/>
                  <a:lumOff val="6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cxnSp>
          <p:nvCxnSpPr>
            <p:cNvPr id="12" name="BackShape1">
              <a:extLst>
                <a:ext uri="{FF2B5EF4-FFF2-40B4-BE49-F238E27FC236}">
                  <a16:creationId xmlns:a16="http://schemas.microsoft.com/office/drawing/2014/main" id="{A208FC85-7286-4A75-AFA5-61938638C7EA}"/>
                </a:ext>
              </a:extLst>
            </p:cNvPr>
            <p:cNvCxnSpPr/>
            <p:nvPr/>
          </p:nvCxnSpPr>
          <p:spPr>
            <a:xfrm flipH="1">
              <a:off x="4403773" y="2800074"/>
              <a:ext cx="668008" cy="0"/>
            </a:xfrm>
            <a:prstGeom prst="line">
              <a:avLst/>
            </a:prstGeom>
            <a:ln>
              <a:solidFill>
                <a:schemeClr val="accent3">
                  <a:lumMod val="100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BackShape2">
              <a:extLst>
                <a:ext uri="{FF2B5EF4-FFF2-40B4-BE49-F238E27FC236}">
                  <a16:creationId xmlns:a16="http://schemas.microsoft.com/office/drawing/2014/main" id="{0B609B66-01AA-4ED3-A858-183D98AAA3DF}"/>
                </a:ext>
              </a:extLst>
            </p:cNvPr>
            <p:cNvCxnSpPr/>
            <p:nvPr/>
          </p:nvCxnSpPr>
          <p:spPr>
            <a:xfrm flipH="1">
              <a:off x="3946234" y="3568740"/>
              <a:ext cx="668008" cy="0"/>
            </a:xfrm>
            <a:prstGeom prst="line">
              <a:avLst/>
            </a:prstGeom>
            <a:ln>
              <a:solidFill>
                <a:schemeClr val="accent4">
                  <a:lumMod val="100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39">
              <a:extLst>
                <a:ext uri="{FF2B5EF4-FFF2-40B4-BE49-F238E27FC236}">
                  <a16:creationId xmlns:a16="http://schemas.microsoft.com/office/drawing/2014/main" id="{FA678472-C47D-42F9-9967-990A50C2139B}"/>
                </a:ext>
              </a:extLst>
            </p:cNvPr>
            <p:cNvSpPr txBox="1"/>
            <p:nvPr/>
          </p:nvSpPr>
          <p:spPr>
            <a:xfrm>
              <a:off x="6255063" y="2369187"/>
              <a:ext cx="1101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rgbClr val="F57038"/>
                  </a:solidFill>
                </a:rPr>
                <a:t>历史还款行为</a:t>
              </a:r>
              <a:endParaRPr lang="en-US" altLang="zh-CN" sz="1100" dirty="0">
                <a:solidFill>
                  <a:srgbClr val="F57038"/>
                </a:solidFill>
              </a:endParaRPr>
            </a:p>
          </p:txBody>
        </p:sp>
        <p:cxnSp>
          <p:nvCxnSpPr>
            <p:cNvPr id="15" name="BackShape3">
              <a:extLst>
                <a:ext uri="{FF2B5EF4-FFF2-40B4-BE49-F238E27FC236}">
                  <a16:creationId xmlns:a16="http://schemas.microsoft.com/office/drawing/2014/main" id="{CD2A882B-A622-4AA6-831C-B2152C3438DA}"/>
                </a:ext>
              </a:extLst>
            </p:cNvPr>
            <p:cNvCxnSpPr/>
            <p:nvPr/>
          </p:nvCxnSpPr>
          <p:spPr>
            <a:xfrm flipH="1">
              <a:off x="3580203" y="4428913"/>
              <a:ext cx="668008" cy="0"/>
            </a:xfrm>
            <a:prstGeom prst="line">
              <a:avLst/>
            </a:prstGeom>
            <a:ln>
              <a:solidFill>
                <a:schemeClr val="accent6">
                  <a:lumMod val="100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BackShape1">
              <a:extLst>
                <a:ext uri="{FF2B5EF4-FFF2-40B4-BE49-F238E27FC236}">
                  <a16:creationId xmlns:a16="http://schemas.microsoft.com/office/drawing/2014/main" id="{EC43AC51-D675-4DF9-810B-9A1D931D55F5}"/>
                </a:ext>
              </a:extLst>
            </p:cNvPr>
            <p:cNvCxnSpPr/>
            <p:nvPr/>
          </p:nvCxnSpPr>
          <p:spPr>
            <a:xfrm>
              <a:off x="5508730" y="2527119"/>
              <a:ext cx="668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BackShape1">
              <a:extLst>
                <a:ext uri="{FF2B5EF4-FFF2-40B4-BE49-F238E27FC236}">
                  <a16:creationId xmlns:a16="http://schemas.microsoft.com/office/drawing/2014/main" id="{0CF2BA5E-0C4C-4234-91F6-FCA09C6A6BF0}"/>
                </a:ext>
              </a:extLst>
            </p:cNvPr>
            <p:cNvCxnSpPr/>
            <p:nvPr/>
          </p:nvCxnSpPr>
          <p:spPr>
            <a:xfrm>
              <a:off x="5959106" y="3332337"/>
              <a:ext cx="668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BackShape1">
              <a:extLst>
                <a:ext uri="{FF2B5EF4-FFF2-40B4-BE49-F238E27FC236}">
                  <a16:creationId xmlns:a16="http://schemas.microsoft.com/office/drawing/2014/main" id="{65304F53-09A4-413C-B265-EF1D7C8C1D6E}"/>
                </a:ext>
              </a:extLst>
            </p:cNvPr>
            <p:cNvCxnSpPr/>
            <p:nvPr/>
          </p:nvCxnSpPr>
          <p:spPr>
            <a:xfrm>
              <a:off x="6423130" y="4110259"/>
              <a:ext cx="6680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39">
              <a:extLst>
                <a:ext uri="{FF2B5EF4-FFF2-40B4-BE49-F238E27FC236}">
                  <a16:creationId xmlns:a16="http://schemas.microsoft.com/office/drawing/2014/main" id="{C342FF7F-20E8-4597-859A-7BB36341B334}"/>
                </a:ext>
              </a:extLst>
            </p:cNvPr>
            <p:cNvSpPr txBox="1"/>
            <p:nvPr/>
          </p:nvSpPr>
          <p:spPr>
            <a:xfrm>
              <a:off x="3170669" y="2662613"/>
              <a:ext cx="1101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100" dirty="0">
                  <a:solidFill>
                    <a:srgbClr val="F57038"/>
                  </a:solidFill>
                </a:rPr>
                <a:t>历史贷款行为</a:t>
              </a:r>
              <a:endParaRPr lang="en-US" altLang="zh-CN" sz="1100" dirty="0">
                <a:solidFill>
                  <a:srgbClr val="F57038"/>
                </a:solidFill>
              </a:endParaRPr>
            </a:p>
          </p:txBody>
        </p:sp>
        <p:sp>
          <p:nvSpPr>
            <p:cNvPr id="20" name="文本框 39">
              <a:extLst>
                <a:ext uri="{FF2B5EF4-FFF2-40B4-BE49-F238E27FC236}">
                  <a16:creationId xmlns:a16="http://schemas.microsoft.com/office/drawing/2014/main" id="{80C6E558-F314-42A9-8E70-1F2B451A8581}"/>
                </a:ext>
              </a:extLst>
            </p:cNvPr>
            <p:cNvSpPr txBox="1"/>
            <p:nvPr/>
          </p:nvSpPr>
          <p:spPr>
            <a:xfrm>
              <a:off x="2239995" y="3440535"/>
              <a:ext cx="16018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100" dirty="0">
                  <a:solidFill>
                    <a:schemeClr val="accent4">
                      <a:lumMod val="75000"/>
                    </a:schemeClr>
                  </a:solidFill>
                </a:rPr>
                <a:t>历史贷款行为的趋势</a:t>
              </a:r>
              <a:endParaRPr lang="en-US" altLang="zh-CN" sz="11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2" name="文本框 39">
              <a:extLst>
                <a:ext uri="{FF2B5EF4-FFF2-40B4-BE49-F238E27FC236}">
                  <a16:creationId xmlns:a16="http://schemas.microsoft.com/office/drawing/2014/main" id="{2A634469-5D84-42E0-872D-9A8ABE968349}"/>
                </a:ext>
              </a:extLst>
            </p:cNvPr>
            <p:cNvSpPr txBox="1"/>
            <p:nvPr/>
          </p:nvSpPr>
          <p:spPr>
            <a:xfrm>
              <a:off x="1849275" y="4293521"/>
              <a:ext cx="18083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rgbClr val="92D050"/>
                  </a:solidFill>
                </a:rPr>
                <a:t>历史贷款行为趋势的变化</a:t>
              </a:r>
              <a:endParaRPr lang="en-AU" altLang="zh-CN" sz="1100" dirty="0">
                <a:solidFill>
                  <a:srgbClr val="92D050"/>
                </a:solidFill>
              </a:endParaRPr>
            </a:p>
          </p:txBody>
        </p:sp>
        <p:sp>
          <p:nvSpPr>
            <p:cNvPr id="23" name="文本框 39">
              <a:extLst>
                <a:ext uri="{FF2B5EF4-FFF2-40B4-BE49-F238E27FC236}">
                  <a16:creationId xmlns:a16="http://schemas.microsoft.com/office/drawing/2014/main" id="{8C21902B-98AF-4089-9158-38E3DE16DE2A}"/>
                </a:ext>
              </a:extLst>
            </p:cNvPr>
            <p:cNvSpPr txBox="1"/>
            <p:nvPr/>
          </p:nvSpPr>
          <p:spPr>
            <a:xfrm>
              <a:off x="6705439" y="3201701"/>
              <a:ext cx="1592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accent4">
                      <a:lumMod val="75000"/>
                    </a:schemeClr>
                  </a:solidFill>
                </a:rPr>
                <a:t>历史还款行为的趋势</a:t>
              </a:r>
              <a:endParaRPr lang="en-US" altLang="zh-CN" sz="11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4" name="文本框 39">
              <a:extLst>
                <a:ext uri="{FF2B5EF4-FFF2-40B4-BE49-F238E27FC236}">
                  <a16:creationId xmlns:a16="http://schemas.microsoft.com/office/drawing/2014/main" id="{7FF2AA15-0AA5-4D67-8A25-2613BD5E4CF6}"/>
                </a:ext>
              </a:extLst>
            </p:cNvPr>
            <p:cNvSpPr txBox="1"/>
            <p:nvPr/>
          </p:nvSpPr>
          <p:spPr>
            <a:xfrm>
              <a:off x="7215251" y="3986447"/>
              <a:ext cx="19267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rgbClr val="92D050"/>
                  </a:solidFill>
                </a:rPr>
                <a:t>历史还款行为趋势的变化</a:t>
              </a:r>
              <a:endParaRPr lang="en-US" altLang="zh-CN" sz="1100" dirty="0">
                <a:solidFill>
                  <a:srgbClr val="92D050"/>
                </a:solidFill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4A2E6344-4B8E-4D8B-82AA-3EE446372C41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r>
              <a:rPr lang="zh-CN" altLang="en-US" sz="2000" dirty="0">
                <a:solidFill>
                  <a:srgbClr val="00518E"/>
                </a:solidFill>
              </a:rPr>
              <a:t>：从数据中充分提取信息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05698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366551-8D47-4912-A61B-419926DA12DE}"/>
              </a:ext>
            </a:extLst>
          </p:cNvPr>
          <p:cNvSpPr txBox="1"/>
          <p:nvPr/>
        </p:nvSpPr>
        <p:spPr>
          <a:xfrm>
            <a:off x="773176" y="1550509"/>
            <a:ext cx="3231896" cy="338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银行流水表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平均工资收入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平均非工资收入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收入增长趋势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收入波动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最低收入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518E"/>
                </a:solidFill>
              </a:rPr>
              <a:t>……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5E375F-F1EA-4D28-BF1D-84A54BAC6B3B}"/>
              </a:ext>
            </a:extLst>
          </p:cNvPr>
          <p:cNvSpPr txBox="1"/>
          <p:nvPr/>
        </p:nvSpPr>
        <p:spPr>
          <a:xfrm>
            <a:off x="3744104" y="208483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状态性（从原始数据中简单计算）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432F93-D8E0-43A4-970B-2432FB9146EA}"/>
              </a:ext>
            </a:extLst>
          </p:cNvPr>
          <p:cNvSpPr txBox="1"/>
          <p:nvPr/>
        </p:nvSpPr>
        <p:spPr>
          <a:xfrm>
            <a:off x="3744104" y="3063407"/>
            <a:ext cx="378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趋势性（从原始数据中简单计算）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B48CF50-85A6-4255-AE1E-21252F97930C}"/>
              </a:ext>
            </a:extLst>
          </p:cNvPr>
          <p:cNvSpPr txBox="1"/>
          <p:nvPr/>
        </p:nvSpPr>
        <p:spPr>
          <a:xfrm>
            <a:off x="3744104" y="3996976"/>
            <a:ext cx="378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统计性（从原始数据中简单计算）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81567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230" y="522508"/>
            <a:ext cx="4989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 b="1" dirty="0">
                <a:solidFill>
                  <a:srgbClr val="005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特征生成</a:t>
            </a:r>
          </a:p>
        </p:txBody>
      </p:sp>
      <p:sp>
        <p:nvSpPr>
          <p:cNvPr id="40" name="矩形 3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2" y="597428"/>
            <a:ext cx="335280" cy="373380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1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61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2" name="矩形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298" y="597428"/>
            <a:ext cx="66676" cy="373380"/>
          </a:xfrm>
          <a:prstGeom prst="rect">
            <a:avLst/>
          </a:prstGeom>
          <a:solidFill>
            <a:srgbClr val="5C8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C8CB75-AF8C-4427-9223-C919B4F9BF1D}"/>
              </a:ext>
            </a:extLst>
          </p:cNvPr>
          <p:cNvSpPr txBox="1"/>
          <p:nvPr/>
        </p:nvSpPr>
        <p:spPr>
          <a:xfrm>
            <a:off x="335278" y="1045728"/>
            <a:ext cx="1109336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518E"/>
                </a:solidFill>
              </a:rPr>
              <a:t>特征生成</a:t>
            </a:r>
            <a:endParaRPr lang="zh-CN" altLang="en-US" sz="2000" dirty="0">
              <a:solidFill>
                <a:srgbClr val="00518E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366551-8D47-4912-A61B-419926DA12DE}"/>
              </a:ext>
            </a:extLst>
          </p:cNvPr>
          <p:cNvSpPr txBox="1"/>
          <p:nvPr/>
        </p:nvSpPr>
        <p:spPr>
          <a:xfrm>
            <a:off x="773176" y="1550509"/>
            <a:ext cx="3231896" cy="301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银行流水表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平均工资收入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平均非工资收入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收入增长趋势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收入波动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最高收入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最低收入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518E"/>
                </a:solidFill>
              </a:rPr>
              <a:t>……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566E3E-C10E-4749-A817-18E2D42C9D9B}"/>
              </a:ext>
            </a:extLst>
          </p:cNvPr>
          <p:cNvSpPr txBox="1"/>
          <p:nvPr/>
        </p:nvSpPr>
        <p:spPr>
          <a:xfrm>
            <a:off x="5268976" y="1550508"/>
            <a:ext cx="4231640" cy="264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518E"/>
                </a:solidFill>
              </a:rPr>
              <a:t>信用卡账单表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平均欠款金额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平均还款比例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平均本期还款总额</a:t>
            </a:r>
            <a:r>
              <a:rPr lang="en-US" altLang="zh-CN" sz="2000" dirty="0">
                <a:solidFill>
                  <a:srgbClr val="00518E"/>
                </a:solidFill>
              </a:rPr>
              <a:t>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平均信用卡使用额度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518E"/>
                </a:solidFill>
              </a:rPr>
              <a:t>信用消费趋势</a:t>
            </a:r>
            <a:endParaRPr lang="en-US" altLang="zh-CN" sz="2000" dirty="0">
              <a:solidFill>
                <a:srgbClr val="00518E"/>
              </a:solidFill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518E"/>
                </a:solidFill>
              </a:rPr>
              <a:t>……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99618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356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2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FULL_TEXT_BEAUTIFY_COPY_ID" val="150995365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356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2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356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35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2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1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湖光山色">
      <a:dk1>
        <a:srgbClr val="000000"/>
      </a:dk1>
      <a:lt1>
        <a:srgbClr val="FFFFFF"/>
      </a:lt1>
      <a:dk2>
        <a:srgbClr val="E5F1ED"/>
      </a:dk2>
      <a:lt2>
        <a:srgbClr val="A3CFE4"/>
      </a:lt2>
      <a:accent1>
        <a:srgbClr val="5CA9D0"/>
      </a:accent1>
      <a:accent2>
        <a:srgbClr val="4687A7"/>
      </a:accent2>
      <a:accent3>
        <a:srgbClr val="006EA1"/>
      </a:accent3>
      <a:accent4>
        <a:srgbClr val="005174"/>
      </a:accent4>
      <a:accent5>
        <a:srgbClr val="013857"/>
      </a:accent5>
      <a:accent6>
        <a:srgbClr val="01283C"/>
      </a:accent6>
      <a:hlink>
        <a:srgbClr val="2E627F"/>
      </a:hlink>
      <a:folHlink>
        <a:srgbClr val="00415E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14747</TotalTime>
  <Words>19141</Words>
  <Application>Microsoft Office PowerPoint</Application>
  <PresentationFormat>宽屏</PresentationFormat>
  <Paragraphs>4260</Paragraphs>
  <Slides>256</Slides>
  <Notes>251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256</vt:i4>
      </vt:variant>
    </vt:vector>
  </HeadingPairs>
  <TitlesOfParts>
    <vt:vector size="267" baseType="lpstr">
      <vt:lpstr>-apple-system</vt:lpstr>
      <vt:lpstr>Helvetica Neue</vt:lpstr>
      <vt:lpstr>Noto Sans S Chinese Bold</vt:lpstr>
      <vt:lpstr>微软雅黑</vt:lpstr>
      <vt:lpstr>Arial</vt:lpstr>
      <vt:lpstr>Arial Black</vt:lpstr>
      <vt:lpstr>Calibri</vt:lpstr>
      <vt:lpstr>Cambria Math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lhq81</dc:creator>
  <cp:lastModifiedBy>liu hongjia</cp:lastModifiedBy>
  <cp:revision>423</cp:revision>
  <dcterms:created xsi:type="dcterms:W3CDTF">2019-06-19T02:08:00Z</dcterms:created>
  <dcterms:modified xsi:type="dcterms:W3CDTF">2021-11-15T02:46:14Z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ICV">
    <vt:lpwstr>910C50459BC646A4AB78DFA0681D4826</vt:lpwstr>
  </property>
  <property fmtid="{D5CDD505-2E9C-101B-9397-08002B2CF9AE}" pid="4" name="KSOSaveFontToCloudKey">
    <vt:lpwstr>1082159452_cloud</vt:lpwstr>
  </property>
</Properties>
</file>